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9"/>
  </p:notesMasterIdLst>
  <p:sldIdLst>
    <p:sldId id="256" r:id="rId2"/>
    <p:sldId id="289" r:id="rId3"/>
    <p:sldId id="294" r:id="rId4"/>
    <p:sldId id="295" r:id="rId5"/>
    <p:sldId id="293"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21" r:id="rId21"/>
    <p:sldId id="311" r:id="rId22"/>
    <p:sldId id="312" r:id="rId23"/>
    <p:sldId id="313" r:id="rId24"/>
    <p:sldId id="314" r:id="rId25"/>
    <p:sldId id="315" r:id="rId26"/>
    <p:sldId id="322" r:id="rId27"/>
    <p:sldId id="316" r:id="rId28"/>
    <p:sldId id="317" r:id="rId29"/>
    <p:sldId id="318" r:id="rId30"/>
    <p:sldId id="319" r:id="rId31"/>
    <p:sldId id="320" r:id="rId32"/>
    <p:sldId id="323" r:id="rId33"/>
    <p:sldId id="324" r:id="rId34"/>
    <p:sldId id="325" r:id="rId35"/>
    <p:sldId id="326" r:id="rId36"/>
    <p:sldId id="327" r:id="rId37"/>
    <p:sldId id="310" r:id="rId38"/>
    <p:sldId id="362" r:id="rId39"/>
    <p:sldId id="354" r:id="rId40"/>
    <p:sldId id="363" r:id="rId41"/>
    <p:sldId id="360" r:id="rId42"/>
    <p:sldId id="361" r:id="rId43"/>
    <p:sldId id="330" r:id="rId44"/>
    <p:sldId id="329" r:id="rId45"/>
    <p:sldId id="331" r:id="rId46"/>
    <p:sldId id="332" r:id="rId47"/>
    <p:sldId id="341" r:id="rId48"/>
    <p:sldId id="333" r:id="rId49"/>
    <p:sldId id="334" r:id="rId50"/>
    <p:sldId id="335" r:id="rId51"/>
    <p:sldId id="336" r:id="rId52"/>
    <p:sldId id="337" r:id="rId53"/>
    <p:sldId id="338" r:id="rId54"/>
    <p:sldId id="339" r:id="rId55"/>
    <p:sldId id="340" r:id="rId56"/>
    <p:sldId id="348" r:id="rId57"/>
    <p:sldId id="342" r:id="rId58"/>
    <p:sldId id="343" r:id="rId59"/>
    <p:sldId id="344" r:id="rId60"/>
    <p:sldId id="345" r:id="rId61"/>
    <p:sldId id="346" r:id="rId62"/>
    <p:sldId id="347" r:id="rId63"/>
    <p:sldId id="349" r:id="rId64"/>
    <p:sldId id="350" r:id="rId65"/>
    <p:sldId id="351" r:id="rId66"/>
    <p:sldId id="352" r:id="rId67"/>
    <p:sldId id="35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F5470-D612-44A3-89DE-AA28BE727109}" type="datetimeFigureOut">
              <a:rPr lang="en-US" smtClean="0"/>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3AE46-F31B-4508-AFB1-52947E48F744}" type="slidenum">
              <a:rPr lang="en-US" smtClean="0"/>
              <a:t>‹#›</a:t>
            </a:fld>
            <a:endParaRPr lang="en-US"/>
          </a:p>
        </p:txBody>
      </p:sp>
    </p:spTree>
    <p:extLst>
      <p:ext uri="{BB962C8B-B14F-4D97-AF65-F5344CB8AC3E}">
        <p14:creationId xmlns:p14="http://schemas.microsoft.com/office/powerpoint/2010/main" val="208513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AF90F72-CA8D-4954-8F0C-4A99B7766A4C}" type="datetime1">
              <a:rPr lang="en-US" smtClean="0"/>
              <a:t>2/6/2013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ABED-BF09-4D77-A7C3-9C9DB984A092}"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787D2-5B5A-486D-8F14-8475A9B5356B}"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7FD8D63-74EA-4D01-B313-030F36B2AC63}"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5AB193A-8C5E-491D-8AB6-0B3C5167AB92}" type="datetime1">
              <a:rPr lang="en-US" smtClean="0"/>
              <a:t>2/6/2013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D0D065-CD6C-40A1-A5A0-5487B2995FC3}"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487F4CB-4144-4306-93BC-A3E0F3C4C96F}" type="datetime1">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C921D9-928F-46C2-AE46-86493B31D084}" type="datetime1">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69688-4263-418B-892A-95B39A845A1D}" type="datetime1">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FF5731-B950-4D37-9FB6-15878DEB9581}"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F0295A-BB9F-4C98-A968-4A570DC26C2A}"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1B421F7-827D-4411-94DA-6ED61583EBF9}" type="datetime1">
              <a:rPr lang="en-US" smtClean="0"/>
              <a:t>2/6/2013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schneier.com/crypto-gram-000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Firewalls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INFSCI 1075: </a:t>
            </a:r>
            <a:r>
              <a:rPr lang="en-US" smtClean="0"/>
              <a:t>Network Security  </a:t>
            </a:r>
            <a:r>
              <a:rPr lang="en-US"/>
              <a:t>–  Spring 2013</a:t>
            </a:r>
            <a:endParaRPr lang="en-US" dirty="0" smtClean="0"/>
          </a:p>
          <a:p>
            <a:r>
              <a:rPr lang="en-US" dirty="0" smtClean="0"/>
              <a:t>Amir </a:t>
            </a:r>
            <a:r>
              <a:rPr lang="en-US" dirty="0" err="1" smtClean="0"/>
              <a:t>Masoumzadeh</a:t>
            </a:r>
            <a:endParaRPr lang="en-US" dirty="0"/>
          </a:p>
        </p:txBody>
      </p:sp>
    </p:spTree>
    <p:extLst>
      <p:ext uri="{BB962C8B-B14F-4D97-AF65-F5344CB8AC3E}">
        <p14:creationId xmlns:p14="http://schemas.microsoft.com/office/powerpoint/2010/main" val="1387729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features in 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Content Placeholder 3"/>
          <p:cNvSpPr>
            <a:spLocks noGrp="1"/>
          </p:cNvSpPr>
          <p:nvPr>
            <p:ph sz="quarter" idx="1"/>
          </p:nvPr>
        </p:nvSpPr>
        <p:spPr/>
        <p:txBody>
          <a:bodyPr>
            <a:normAutofit lnSpcReduction="10000"/>
          </a:bodyPr>
          <a:lstStyle/>
          <a:p>
            <a:r>
              <a:rPr lang="en-US" dirty="0"/>
              <a:t>Demilitarized zone firewalls (DMZ firewalls)</a:t>
            </a:r>
          </a:p>
          <a:p>
            <a:pPr lvl="1"/>
            <a:r>
              <a:rPr lang="en-US" dirty="0"/>
              <a:t>A region of the network is protected, but accessible to outsiders</a:t>
            </a:r>
          </a:p>
          <a:p>
            <a:pPr lvl="1"/>
            <a:r>
              <a:rPr lang="en-US" dirty="0"/>
              <a:t>The rest of the network is NOT accessible</a:t>
            </a:r>
          </a:p>
          <a:p>
            <a:r>
              <a:rPr lang="en-US" dirty="0"/>
              <a:t>Content filtering</a:t>
            </a:r>
          </a:p>
          <a:p>
            <a:pPr lvl="1"/>
            <a:r>
              <a:rPr lang="en-US" dirty="0"/>
              <a:t>Ensure that employees do not access particular content like stock </a:t>
            </a:r>
            <a:r>
              <a:rPr lang="en-US" dirty="0" smtClean="0"/>
              <a:t>quotes</a:t>
            </a:r>
            <a:endParaRPr lang="en-US" dirty="0"/>
          </a:p>
          <a:p>
            <a:pPr lvl="1"/>
            <a:r>
              <a:rPr lang="en-US" dirty="0"/>
              <a:t>Can define categories of unwelcome material</a:t>
            </a:r>
          </a:p>
          <a:p>
            <a:pPr lvl="1"/>
            <a:r>
              <a:rPr lang="en-US" dirty="0"/>
              <a:t>Can block certain web-sites</a:t>
            </a:r>
          </a:p>
          <a:p>
            <a:r>
              <a:rPr lang="en-US" dirty="0"/>
              <a:t>Anti-virus protection</a:t>
            </a:r>
          </a:p>
          <a:p>
            <a:pPr lvl="1"/>
            <a:r>
              <a:rPr lang="en-US" dirty="0"/>
              <a:t>Can assist with virus detection</a:t>
            </a:r>
          </a:p>
          <a:p>
            <a:r>
              <a:rPr lang="en-US" dirty="0"/>
              <a:t>VPNs</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dirty="0"/>
              <a:t>Cannot protect against</a:t>
            </a:r>
          </a:p>
          <a:p>
            <a:pPr lvl="1"/>
            <a:r>
              <a:rPr lang="en-US" dirty="0"/>
              <a:t>Attacks that bypass it</a:t>
            </a:r>
          </a:p>
          <a:p>
            <a:pPr lvl="2"/>
            <a:r>
              <a:rPr lang="en-US" dirty="0"/>
              <a:t>Physical removal of files</a:t>
            </a:r>
          </a:p>
          <a:p>
            <a:pPr lvl="2"/>
            <a:r>
              <a:rPr lang="en-US" dirty="0"/>
              <a:t>Dial-up modems from hosts on the Intranet</a:t>
            </a:r>
          </a:p>
          <a:p>
            <a:pPr lvl="2"/>
            <a:r>
              <a:rPr lang="en-US" dirty="0"/>
              <a:t>Gullible </a:t>
            </a:r>
            <a:r>
              <a:rPr lang="en-US" dirty="0" smtClean="0"/>
              <a:t>employees</a:t>
            </a:r>
            <a:endParaRPr lang="en-US" dirty="0"/>
          </a:p>
          <a:p>
            <a:pPr lvl="1"/>
            <a:r>
              <a:rPr lang="en-US" dirty="0"/>
              <a:t>Internal threats and insider attacks</a:t>
            </a:r>
          </a:p>
          <a:p>
            <a:pPr lvl="2"/>
            <a:r>
              <a:rPr lang="en-US" dirty="0"/>
              <a:t>Malicious employees</a:t>
            </a:r>
          </a:p>
          <a:p>
            <a:pPr lvl="1"/>
            <a:r>
              <a:rPr lang="en-US" dirty="0"/>
              <a:t>Viruses in general</a:t>
            </a:r>
          </a:p>
          <a:p>
            <a:pPr lvl="2"/>
            <a:r>
              <a:rPr lang="en-US" dirty="0"/>
              <a:t>Viruses may come in to the network in several ways</a:t>
            </a:r>
          </a:p>
          <a:p>
            <a:r>
              <a:rPr lang="en-US" dirty="0"/>
              <a:t>Firewalls are not foolproof</a:t>
            </a:r>
          </a:p>
          <a:p>
            <a:pPr lvl="1"/>
            <a:r>
              <a:rPr lang="en-US" dirty="0"/>
              <a:t>They will allow what you permit them to allow</a:t>
            </a:r>
          </a:p>
          <a:p>
            <a:pPr lvl="1"/>
            <a:r>
              <a:rPr lang="en-US" dirty="0"/>
              <a:t>Human errors can lead to security breach</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0" end="10"/>
                                            </p:txEl>
                                          </p:spTgt>
                                        </p:tgtEl>
                                        <p:attrNameLst>
                                          <p:attrName>style.visibility</p:attrName>
                                        </p:attrNameLst>
                                      </p:cBhvr>
                                      <p:to>
                                        <p:strVal val="visible"/>
                                      </p:to>
                                    </p:set>
                                    <p:animEffect transition="in" filter="fade">
                                      <p:cBhvr>
                                        <p:cTn id="10" dur="500"/>
                                        <p:tgtEl>
                                          <p:spTgt spid="4">
                                            <p:txEl>
                                              <p:pRg st="10" end="1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animEffect transition="in" filter="fade">
                                      <p:cBhvr>
                                        <p:cTn id="1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Topics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Content Placeholder 3"/>
          <p:cNvSpPr>
            <a:spLocks noGrp="1"/>
          </p:cNvSpPr>
          <p:nvPr>
            <p:ph sz="quarter" idx="1"/>
          </p:nvPr>
        </p:nvSpPr>
        <p:spPr/>
        <p:txBody>
          <a:bodyPr/>
          <a:lstStyle/>
          <a:p>
            <a:r>
              <a:rPr lang="en-US" dirty="0"/>
              <a:t>Types of firewalls</a:t>
            </a:r>
          </a:p>
          <a:p>
            <a:pPr lvl="1"/>
            <a:r>
              <a:rPr lang="en-US" dirty="0"/>
              <a:t>Packet Filters, </a:t>
            </a:r>
            <a:r>
              <a:rPr lang="en-US" dirty="0" err="1"/>
              <a:t>Stateful</a:t>
            </a:r>
            <a:r>
              <a:rPr lang="en-US" dirty="0"/>
              <a:t> Firewalls, Proxy Firewalls</a:t>
            </a:r>
          </a:p>
          <a:p>
            <a:pPr lvl="2"/>
            <a:r>
              <a:rPr lang="en-US" dirty="0"/>
              <a:t>Performance – Security tradeoffs</a:t>
            </a:r>
          </a:p>
          <a:p>
            <a:r>
              <a:rPr lang="en-US" dirty="0"/>
              <a:t>Firewall policies</a:t>
            </a:r>
          </a:p>
          <a:p>
            <a:pPr lvl="1"/>
            <a:r>
              <a:rPr lang="en-US" dirty="0"/>
              <a:t>Implementation and pitfalls</a:t>
            </a:r>
          </a:p>
          <a:p>
            <a:r>
              <a:rPr lang="en-US" dirty="0"/>
              <a:t>Firewall architectures</a:t>
            </a:r>
          </a:p>
          <a:p>
            <a:pPr lvl="1"/>
            <a:r>
              <a:rPr lang="en-US" dirty="0"/>
              <a:t>Where do you place firewalls?</a:t>
            </a:r>
          </a:p>
          <a:p>
            <a:pPr lvl="1"/>
            <a:r>
              <a:rPr lang="en-US" dirty="0"/>
              <a:t>What functions will they perform?</a:t>
            </a:r>
          </a:p>
          <a:p>
            <a:pPr lvl="1"/>
            <a:r>
              <a:rPr lang="en-US" dirty="0"/>
              <a:t>How do you isolate different segments of your private network?</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Firewalls (Based on Functionality)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Content Placeholder 3"/>
          <p:cNvSpPr>
            <a:spLocks noGrp="1"/>
          </p:cNvSpPr>
          <p:nvPr>
            <p:ph sz="quarter" idx="1"/>
          </p:nvPr>
        </p:nvSpPr>
        <p:spPr/>
        <p:txBody>
          <a:bodyPr/>
          <a:lstStyle/>
          <a:p>
            <a:endParaRPr lang="en-US"/>
          </a:p>
        </p:txBody>
      </p:sp>
      <p:cxnSp>
        <p:nvCxnSpPr>
          <p:cNvPr id="5" name="_s92205"/>
          <p:cNvCxnSpPr>
            <a:cxnSpLocks noChangeShapeType="1"/>
            <a:stCxn id="17" idx="0"/>
            <a:endCxn id="13" idx="3"/>
          </p:cNvCxnSpPr>
          <p:nvPr/>
        </p:nvCxnSpPr>
        <p:spPr bwMode="auto">
          <a:xfrm rot="5400000" flipH="1">
            <a:off x="6907213" y="4054475"/>
            <a:ext cx="552450" cy="1168400"/>
          </a:xfrm>
          <a:prstGeom prst="bentConnector3">
            <a:avLst>
              <a:gd name="adj1" fmla="val 22222"/>
            </a:avLst>
          </a:prstGeom>
          <a:noFill/>
          <a:ln w="28575">
            <a:solidFill>
              <a:schemeClr val="tx2"/>
            </a:solidFill>
            <a:miter lim="800000"/>
            <a:headEnd/>
            <a:tailEnd/>
          </a:ln>
          <a:extLst>
            <a:ext uri="{909E8E84-426E-40DD-AFC4-6F175D3DCCD1}">
              <a14:hiddenFill xmlns:a14="http://schemas.microsoft.com/office/drawing/2010/main">
                <a:noFill/>
              </a14:hiddenFill>
            </a:ext>
          </a:extLst>
        </p:spPr>
      </p:cxnSp>
      <p:cxnSp>
        <p:nvCxnSpPr>
          <p:cNvPr id="6" name="_s92203"/>
          <p:cNvCxnSpPr>
            <a:cxnSpLocks noChangeShapeType="1"/>
            <a:stCxn id="16" idx="0"/>
            <a:endCxn id="13" idx="3"/>
          </p:cNvCxnSpPr>
          <p:nvPr/>
        </p:nvCxnSpPr>
        <p:spPr bwMode="auto">
          <a:xfrm rot="16200000">
            <a:off x="5856288" y="4171950"/>
            <a:ext cx="552450" cy="933450"/>
          </a:xfrm>
          <a:prstGeom prst="bentConnector3">
            <a:avLst>
              <a:gd name="adj1" fmla="val 22222"/>
            </a:avLst>
          </a:prstGeom>
          <a:noFill/>
          <a:ln w="28575">
            <a:solidFill>
              <a:schemeClr val="tx2"/>
            </a:solidFill>
            <a:miter lim="800000"/>
            <a:headEnd/>
            <a:tailEnd/>
          </a:ln>
          <a:extLst>
            <a:ext uri="{909E8E84-426E-40DD-AFC4-6F175D3DCCD1}">
              <a14:hiddenFill xmlns:a14="http://schemas.microsoft.com/office/drawing/2010/main">
                <a:noFill/>
              </a14:hiddenFill>
            </a:ext>
          </a:extLst>
        </p:spPr>
      </p:cxnSp>
      <p:cxnSp>
        <p:nvCxnSpPr>
          <p:cNvPr id="7" name="_s92201"/>
          <p:cNvCxnSpPr>
            <a:cxnSpLocks noChangeShapeType="1"/>
            <a:stCxn id="15" idx="0"/>
            <a:endCxn id="12" idx="3"/>
          </p:cNvCxnSpPr>
          <p:nvPr/>
        </p:nvCxnSpPr>
        <p:spPr bwMode="auto">
          <a:xfrm rot="5400000" flipH="1">
            <a:off x="2691607" y="4064793"/>
            <a:ext cx="552450" cy="1147763"/>
          </a:xfrm>
          <a:prstGeom prst="bentConnector3">
            <a:avLst>
              <a:gd name="adj1" fmla="val 22986"/>
            </a:avLst>
          </a:prstGeom>
          <a:noFill/>
          <a:ln w="28575">
            <a:solidFill>
              <a:schemeClr val="tx2"/>
            </a:solidFill>
            <a:miter lim="800000"/>
            <a:headEnd/>
            <a:tailEnd/>
          </a:ln>
          <a:extLst>
            <a:ext uri="{909E8E84-426E-40DD-AFC4-6F175D3DCCD1}">
              <a14:hiddenFill xmlns:a14="http://schemas.microsoft.com/office/drawing/2010/main">
                <a:noFill/>
              </a14:hiddenFill>
            </a:ext>
          </a:extLst>
        </p:spPr>
      </p:cxnSp>
      <p:cxnSp>
        <p:nvCxnSpPr>
          <p:cNvPr id="8" name="_s92199"/>
          <p:cNvCxnSpPr>
            <a:cxnSpLocks noChangeShapeType="1"/>
            <a:stCxn id="14" idx="0"/>
            <a:endCxn id="12" idx="3"/>
          </p:cNvCxnSpPr>
          <p:nvPr/>
        </p:nvCxnSpPr>
        <p:spPr bwMode="auto">
          <a:xfrm rot="16200000">
            <a:off x="1650207" y="4171156"/>
            <a:ext cx="552450" cy="935037"/>
          </a:xfrm>
          <a:prstGeom prst="bentConnector3">
            <a:avLst>
              <a:gd name="adj1" fmla="val 22222"/>
            </a:avLst>
          </a:prstGeom>
          <a:noFill/>
          <a:ln w="28575">
            <a:solidFill>
              <a:schemeClr val="tx2"/>
            </a:solidFill>
            <a:miter lim="800000"/>
            <a:headEnd/>
            <a:tailEnd/>
          </a:ln>
          <a:extLst>
            <a:ext uri="{909E8E84-426E-40DD-AFC4-6F175D3DCCD1}">
              <a14:hiddenFill xmlns:a14="http://schemas.microsoft.com/office/drawing/2010/main">
                <a:noFill/>
              </a14:hiddenFill>
            </a:ext>
          </a:extLst>
        </p:spPr>
      </p:cxnSp>
      <p:cxnSp>
        <p:nvCxnSpPr>
          <p:cNvPr id="9" name="_s92196"/>
          <p:cNvCxnSpPr>
            <a:cxnSpLocks noChangeShapeType="1"/>
            <a:stCxn id="13" idx="0"/>
            <a:endCxn id="11" idx="3"/>
          </p:cNvCxnSpPr>
          <p:nvPr/>
        </p:nvCxnSpPr>
        <p:spPr bwMode="auto">
          <a:xfrm rot="5400000" flipH="1">
            <a:off x="5330826" y="1871662"/>
            <a:ext cx="552450" cy="2219325"/>
          </a:xfrm>
          <a:prstGeom prst="bentConnector3">
            <a:avLst>
              <a:gd name="adj1" fmla="val 22222"/>
            </a:avLst>
          </a:prstGeom>
          <a:noFill/>
          <a:ln w="28575">
            <a:solidFill>
              <a:schemeClr val="tx2"/>
            </a:solidFill>
            <a:miter lim="800000"/>
            <a:headEnd/>
            <a:tailEnd/>
          </a:ln>
          <a:extLst>
            <a:ext uri="{909E8E84-426E-40DD-AFC4-6F175D3DCCD1}">
              <a14:hiddenFill xmlns:a14="http://schemas.microsoft.com/office/drawing/2010/main">
                <a:noFill/>
              </a14:hiddenFill>
            </a:ext>
          </a:extLst>
        </p:spPr>
      </p:cxnSp>
      <p:cxnSp>
        <p:nvCxnSpPr>
          <p:cNvPr id="10" name="_s92195"/>
          <p:cNvCxnSpPr>
            <a:cxnSpLocks noChangeShapeType="1"/>
            <a:stCxn id="12" idx="0"/>
            <a:endCxn id="11" idx="3"/>
          </p:cNvCxnSpPr>
          <p:nvPr/>
        </p:nvCxnSpPr>
        <p:spPr bwMode="auto">
          <a:xfrm rot="16200000">
            <a:off x="3228182" y="1988343"/>
            <a:ext cx="552450" cy="1985963"/>
          </a:xfrm>
          <a:prstGeom prst="bentConnector3">
            <a:avLst>
              <a:gd name="adj1" fmla="val 22222"/>
            </a:avLst>
          </a:prstGeom>
          <a:noFill/>
          <a:ln w="28575">
            <a:solidFill>
              <a:schemeClr val="tx2"/>
            </a:solidFill>
            <a:miter lim="800000"/>
            <a:headEnd/>
            <a:tailEnd/>
          </a:ln>
          <a:extLst>
            <a:ext uri="{909E8E84-426E-40DD-AFC4-6F175D3DCCD1}">
              <a14:hiddenFill xmlns:a14="http://schemas.microsoft.com/office/drawing/2010/main">
                <a:noFill/>
              </a14:hiddenFill>
            </a:ext>
          </a:extLst>
        </p:spPr>
      </p:cxnSp>
      <p:sp>
        <p:nvSpPr>
          <p:cNvPr id="11" name="_s92191"/>
          <p:cNvSpPr>
            <a:spLocks noChangeArrowheads="1"/>
          </p:cNvSpPr>
          <p:nvPr/>
        </p:nvSpPr>
        <p:spPr bwMode="auto">
          <a:xfrm>
            <a:off x="3654425" y="1600200"/>
            <a:ext cx="1801813" cy="1104900"/>
          </a:xfrm>
          <a:prstGeom prst="cube">
            <a:avLst>
              <a:gd name="adj" fmla="val 10764"/>
            </a:avLst>
          </a:prstGeom>
          <a:gradFill rotWithShape="0">
            <a:gsLst>
              <a:gs pos="0">
                <a:schemeClr val="accent1">
                  <a:alpha val="39999"/>
                </a:schemeClr>
              </a:gs>
              <a:gs pos="100000">
                <a:schemeClr val="bg1"/>
              </a:gs>
            </a:gsLst>
            <a:lin ang="5400000" scaled="1"/>
          </a:gradFill>
          <a:ln w="9525">
            <a:solidFill>
              <a:schemeClr val="accent1"/>
            </a:solidFill>
            <a:miter lim="800000"/>
            <a:headEnd/>
            <a:tailEnd/>
          </a:ln>
        </p:spPr>
        <p:txBody>
          <a:bodyPr wrap="none" lIns="0" tIns="0" rIns="0" bIns="0" anchor="ctr"/>
          <a:lstStyle/>
          <a:p>
            <a:pPr algn="ctr" eaLnBrk="0" hangingPunct="0">
              <a:defRPr/>
            </a:pPr>
            <a:r>
              <a:rPr lang="en-US" sz="2100" b="1">
                <a:effectLst>
                  <a:outerShdw blurRad="38100" dist="38100" dir="2700000" algn="tl">
                    <a:srgbClr val="FFFFFF"/>
                  </a:outerShdw>
                </a:effectLst>
                <a:latin typeface="Comic Sans MS" pitchFamily="66" charset="0"/>
                <a:ea typeface="ＭＳ Ｐゴシック" pitchFamily="34" charset="-128"/>
              </a:rPr>
              <a:t>Types of </a:t>
            </a:r>
          </a:p>
          <a:p>
            <a:pPr algn="ctr" eaLnBrk="0" hangingPunct="0">
              <a:defRPr/>
            </a:pPr>
            <a:r>
              <a:rPr lang="en-US" sz="2100" b="1">
                <a:effectLst>
                  <a:outerShdw blurRad="38100" dist="38100" dir="2700000" algn="tl">
                    <a:srgbClr val="FFFFFF"/>
                  </a:outerShdw>
                </a:effectLst>
                <a:latin typeface="Comic Sans MS" pitchFamily="66" charset="0"/>
                <a:ea typeface="ＭＳ Ｐゴシック" pitchFamily="34" charset="-128"/>
              </a:rPr>
              <a:t>Firewalls</a:t>
            </a:r>
          </a:p>
        </p:txBody>
      </p:sp>
      <p:sp>
        <p:nvSpPr>
          <p:cNvPr id="12" name="_s92192"/>
          <p:cNvSpPr>
            <a:spLocks noChangeArrowheads="1"/>
          </p:cNvSpPr>
          <p:nvPr/>
        </p:nvSpPr>
        <p:spPr bwMode="auto">
          <a:xfrm>
            <a:off x="1550988" y="3257550"/>
            <a:ext cx="1803400" cy="1104900"/>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wrap="none" lIns="0" tIns="0" rIns="0" bIns="0" anchor="ctr"/>
          <a:lstStyle/>
          <a:p>
            <a:pPr algn="ctr" eaLnBrk="0" hangingPunct="0">
              <a:defRPr/>
            </a:pPr>
            <a:r>
              <a:rPr lang="en-US" sz="1900" b="1">
                <a:effectLst>
                  <a:outerShdw blurRad="38100" dist="38100" dir="2700000" algn="tl">
                    <a:srgbClr val="FFFFFF"/>
                  </a:outerShdw>
                </a:effectLst>
                <a:latin typeface="Comic Sans MS" pitchFamily="66" charset="0"/>
                <a:ea typeface="ＭＳ Ｐゴシック" pitchFamily="34" charset="-128"/>
              </a:rPr>
              <a:t>Packet Filters</a:t>
            </a:r>
          </a:p>
        </p:txBody>
      </p:sp>
      <p:sp>
        <p:nvSpPr>
          <p:cNvPr id="13" name="_s92193"/>
          <p:cNvSpPr>
            <a:spLocks noChangeArrowheads="1"/>
          </p:cNvSpPr>
          <p:nvPr/>
        </p:nvSpPr>
        <p:spPr bwMode="auto">
          <a:xfrm>
            <a:off x="5756275" y="3257550"/>
            <a:ext cx="1803400" cy="1104900"/>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wrap="none" lIns="0" tIns="0" rIns="0" bIns="0" anchor="ctr"/>
          <a:lstStyle/>
          <a:p>
            <a:pPr algn="ctr" eaLnBrk="0" hangingPunct="0">
              <a:defRPr/>
            </a:pPr>
            <a:r>
              <a:rPr lang="en-US" sz="1900" b="1">
                <a:effectLst>
                  <a:outerShdw blurRad="38100" dist="38100" dir="2700000" algn="tl">
                    <a:srgbClr val="FFFFFF"/>
                  </a:outerShdw>
                </a:effectLst>
                <a:latin typeface="Comic Sans MS" pitchFamily="66" charset="0"/>
                <a:ea typeface="ＭＳ Ｐゴシック" pitchFamily="34" charset="-128"/>
              </a:rPr>
              <a:t>Proxy </a:t>
            </a:r>
          </a:p>
          <a:p>
            <a:pPr algn="ctr" eaLnBrk="0" hangingPunct="0">
              <a:defRPr/>
            </a:pPr>
            <a:r>
              <a:rPr lang="en-US" sz="1900" b="1">
                <a:effectLst>
                  <a:outerShdw blurRad="38100" dist="38100" dir="2700000" algn="tl">
                    <a:srgbClr val="FFFFFF"/>
                  </a:outerShdw>
                </a:effectLst>
                <a:latin typeface="Comic Sans MS" pitchFamily="66" charset="0"/>
                <a:ea typeface="ＭＳ Ｐゴシック" pitchFamily="34" charset="-128"/>
              </a:rPr>
              <a:t>Firewalls</a:t>
            </a:r>
          </a:p>
        </p:txBody>
      </p:sp>
      <p:sp>
        <p:nvSpPr>
          <p:cNvPr id="14" name="_s92198"/>
          <p:cNvSpPr>
            <a:spLocks noChangeArrowheads="1"/>
          </p:cNvSpPr>
          <p:nvPr/>
        </p:nvSpPr>
        <p:spPr bwMode="auto">
          <a:xfrm>
            <a:off x="500063" y="4914900"/>
            <a:ext cx="1801812" cy="1104900"/>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wrap="none" lIns="0" tIns="0" rIns="0" bIns="0" anchor="ctr"/>
          <a:lstStyle/>
          <a:p>
            <a:pPr algn="ctr" eaLnBrk="0" hangingPunct="0">
              <a:defRPr/>
            </a:pPr>
            <a:r>
              <a:rPr lang="en-US" sz="1400" b="1" dirty="0">
                <a:effectLst>
                  <a:outerShdw blurRad="38100" dist="38100" dir="2700000" algn="tl">
                    <a:srgbClr val="FFFFFF"/>
                  </a:outerShdw>
                </a:effectLst>
                <a:latin typeface="Comic Sans MS" pitchFamily="66" charset="0"/>
                <a:ea typeface="ＭＳ Ｐゴシック" pitchFamily="34" charset="-128"/>
              </a:rPr>
              <a:t>Static </a:t>
            </a:r>
            <a:r>
              <a:rPr lang="en-US" sz="1400" b="1" dirty="0" smtClean="0">
                <a:effectLst>
                  <a:outerShdw blurRad="38100" dist="38100" dir="2700000" algn="tl">
                    <a:srgbClr val="FFFFFF"/>
                  </a:outerShdw>
                </a:effectLst>
                <a:latin typeface="Comic Sans MS" pitchFamily="66" charset="0"/>
                <a:ea typeface="ＭＳ Ｐゴシック" pitchFamily="34" charset="-128"/>
              </a:rPr>
              <a:t>or Stateless </a:t>
            </a:r>
          </a:p>
          <a:p>
            <a:pPr algn="ctr" eaLnBrk="0" hangingPunct="0">
              <a:defRPr/>
            </a:pPr>
            <a:r>
              <a:rPr lang="en-US" sz="1400" b="1" dirty="0" smtClean="0">
                <a:effectLst>
                  <a:outerShdw blurRad="38100" dist="38100" dir="2700000" algn="tl">
                    <a:srgbClr val="FFFFFF"/>
                  </a:outerShdw>
                </a:effectLst>
                <a:latin typeface="Comic Sans MS" pitchFamily="66" charset="0"/>
                <a:ea typeface="ＭＳ Ｐゴシック" pitchFamily="34" charset="-128"/>
              </a:rPr>
              <a:t>Packet Filters</a:t>
            </a:r>
            <a:endParaRPr lang="en-US" sz="1400" b="1" dirty="0">
              <a:effectLst>
                <a:outerShdw blurRad="38100" dist="38100" dir="2700000" algn="tl">
                  <a:srgbClr val="FFFFFF"/>
                </a:outerShdw>
              </a:effectLst>
              <a:latin typeface="Comic Sans MS" pitchFamily="66" charset="0"/>
              <a:ea typeface="ＭＳ Ｐゴシック" pitchFamily="34" charset="-128"/>
            </a:endParaRPr>
          </a:p>
        </p:txBody>
      </p:sp>
      <p:sp>
        <p:nvSpPr>
          <p:cNvPr id="15" name="_s92200"/>
          <p:cNvSpPr>
            <a:spLocks noChangeArrowheads="1"/>
          </p:cNvSpPr>
          <p:nvPr/>
        </p:nvSpPr>
        <p:spPr bwMode="auto">
          <a:xfrm>
            <a:off x="2559050" y="4914900"/>
            <a:ext cx="1846263" cy="1104900"/>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wrap="none" lIns="0" tIns="0" rIns="0" bIns="0" anchor="ctr"/>
          <a:lstStyle/>
          <a:p>
            <a:pPr algn="ctr" eaLnBrk="0" hangingPunct="0">
              <a:defRPr/>
            </a:pPr>
            <a:r>
              <a:rPr lang="en-US" sz="1300" b="1" dirty="0">
                <a:effectLst>
                  <a:outerShdw blurRad="38100" dist="38100" dir="2700000" algn="tl">
                    <a:srgbClr val="FFFFFF"/>
                  </a:outerShdw>
                </a:effectLst>
                <a:latin typeface="Comic Sans MS" pitchFamily="66" charset="0"/>
                <a:ea typeface="ＭＳ Ｐゴシック" pitchFamily="34" charset="-128"/>
              </a:rPr>
              <a:t>Dynamic or </a:t>
            </a:r>
            <a:r>
              <a:rPr lang="en-US" sz="1300" b="1" dirty="0" err="1">
                <a:effectLst>
                  <a:outerShdw blurRad="38100" dist="38100" dir="2700000" algn="tl">
                    <a:srgbClr val="FFFFFF"/>
                  </a:outerShdw>
                </a:effectLst>
                <a:latin typeface="Comic Sans MS" pitchFamily="66" charset="0"/>
                <a:ea typeface="ＭＳ Ｐゴシック" pitchFamily="34" charset="-128"/>
              </a:rPr>
              <a:t>Stateful</a:t>
            </a:r>
            <a:endParaRPr lang="en-US" sz="1300" b="1" dirty="0">
              <a:effectLst>
                <a:outerShdw blurRad="38100" dist="38100" dir="2700000" algn="tl">
                  <a:srgbClr val="FFFFFF"/>
                </a:outerShdw>
              </a:effectLst>
              <a:latin typeface="Comic Sans MS" pitchFamily="66" charset="0"/>
              <a:ea typeface="ＭＳ Ｐゴシック" pitchFamily="34" charset="-128"/>
            </a:endParaRPr>
          </a:p>
          <a:p>
            <a:pPr algn="ctr" eaLnBrk="0" hangingPunct="0">
              <a:defRPr/>
            </a:pPr>
            <a:r>
              <a:rPr lang="en-US" sz="1300" b="1" dirty="0">
                <a:effectLst>
                  <a:outerShdw blurRad="38100" dist="38100" dir="2700000" algn="tl">
                    <a:srgbClr val="FFFFFF"/>
                  </a:outerShdw>
                </a:effectLst>
                <a:latin typeface="Comic Sans MS" pitchFamily="66" charset="0"/>
                <a:ea typeface="ＭＳ Ｐゴシック" pitchFamily="34" charset="-128"/>
              </a:rPr>
              <a:t>Packet </a:t>
            </a:r>
            <a:r>
              <a:rPr lang="en-US" sz="1300" b="1" dirty="0" smtClean="0">
                <a:effectLst>
                  <a:outerShdw blurRad="38100" dist="38100" dir="2700000" algn="tl">
                    <a:srgbClr val="FFFFFF"/>
                  </a:outerShdw>
                </a:effectLst>
                <a:latin typeface="Comic Sans MS" pitchFamily="66" charset="0"/>
                <a:ea typeface="ＭＳ Ｐゴシック" pitchFamily="34" charset="-128"/>
              </a:rPr>
              <a:t>Filters</a:t>
            </a:r>
          </a:p>
          <a:p>
            <a:pPr algn="ctr" eaLnBrk="0" hangingPunct="0">
              <a:defRPr/>
            </a:pPr>
            <a:endParaRPr lang="en-US" sz="500" b="1" dirty="0" smtClean="0">
              <a:effectLst>
                <a:outerShdw blurRad="38100" dist="38100" dir="2700000" algn="tl">
                  <a:srgbClr val="FFFFFF"/>
                </a:outerShdw>
              </a:effectLst>
              <a:latin typeface="Comic Sans MS" pitchFamily="66" charset="0"/>
              <a:ea typeface="ＭＳ Ｐゴシック" pitchFamily="34" charset="-128"/>
            </a:endParaRPr>
          </a:p>
          <a:p>
            <a:pPr algn="ctr" eaLnBrk="0" hangingPunct="0">
              <a:defRPr/>
            </a:pPr>
            <a:r>
              <a:rPr lang="en-US" sz="1300" b="1" dirty="0" smtClean="0">
                <a:effectLst>
                  <a:outerShdw blurRad="38100" dist="38100" dir="2700000" algn="tl">
                    <a:srgbClr val="FFFFFF"/>
                  </a:outerShdw>
                </a:effectLst>
                <a:latin typeface="Comic Sans MS" pitchFamily="66" charset="0"/>
                <a:ea typeface="ＭＳ Ｐゴシック" pitchFamily="34" charset="-128"/>
              </a:rPr>
              <a:t>(</a:t>
            </a:r>
            <a:r>
              <a:rPr lang="en-US" sz="1300" b="1" dirty="0" err="1" smtClean="0">
                <a:effectLst>
                  <a:outerShdw blurRad="38100" dist="38100" dir="2700000" algn="tl">
                    <a:srgbClr val="FFFFFF"/>
                  </a:outerShdw>
                </a:effectLst>
                <a:latin typeface="Comic Sans MS" pitchFamily="66" charset="0"/>
                <a:ea typeface="ＭＳ Ｐゴシック" pitchFamily="34" charset="-128"/>
              </a:rPr>
              <a:t>Stateful</a:t>
            </a:r>
            <a:r>
              <a:rPr lang="en-US" sz="1300" b="1" dirty="0" smtClean="0">
                <a:effectLst>
                  <a:outerShdw blurRad="38100" dist="38100" dir="2700000" algn="tl">
                    <a:srgbClr val="FFFFFF"/>
                  </a:outerShdw>
                </a:effectLst>
                <a:latin typeface="Comic Sans MS" pitchFamily="66" charset="0"/>
                <a:ea typeface="ＭＳ Ｐゴシック" pitchFamily="34" charset="-128"/>
              </a:rPr>
              <a:t> Packet </a:t>
            </a:r>
          </a:p>
          <a:p>
            <a:pPr algn="ctr" eaLnBrk="0" hangingPunct="0">
              <a:defRPr/>
            </a:pPr>
            <a:r>
              <a:rPr lang="en-US" sz="1300" b="1" dirty="0" smtClean="0">
                <a:effectLst>
                  <a:outerShdw blurRad="38100" dist="38100" dir="2700000" algn="tl">
                    <a:srgbClr val="FFFFFF"/>
                  </a:outerShdw>
                </a:effectLst>
                <a:latin typeface="Comic Sans MS" pitchFamily="66" charset="0"/>
                <a:ea typeface="ＭＳ Ｐゴシック" pitchFamily="34" charset="-128"/>
              </a:rPr>
              <a:t>Inspection)</a:t>
            </a:r>
            <a:endParaRPr lang="en-US" sz="1300" b="1" dirty="0">
              <a:effectLst>
                <a:outerShdw blurRad="38100" dist="38100" dir="2700000" algn="tl">
                  <a:srgbClr val="FFFFFF"/>
                </a:outerShdw>
              </a:effectLst>
              <a:latin typeface="Comic Sans MS" pitchFamily="66" charset="0"/>
              <a:ea typeface="ＭＳ Ｐゴシック" pitchFamily="34" charset="-128"/>
            </a:endParaRPr>
          </a:p>
        </p:txBody>
      </p:sp>
      <p:sp>
        <p:nvSpPr>
          <p:cNvPr id="16" name="_s92202"/>
          <p:cNvSpPr>
            <a:spLocks noChangeArrowheads="1"/>
          </p:cNvSpPr>
          <p:nvPr/>
        </p:nvSpPr>
        <p:spPr bwMode="auto">
          <a:xfrm>
            <a:off x="4705350" y="4914900"/>
            <a:ext cx="1801813" cy="1104900"/>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wrap="none" lIns="0" tIns="0" rIns="0" bIns="0" anchor="ctr"/>
          <a:lstStyle/>
          <a:p>
            <a:pPr algn="ctr" eaLnBrk="0" hangingPunct="0">
              <a:defRPr/>
            </a:pPr>
            <a:r>
              <a:rPr lang="en-US" sz="1500" b="1">
                <a:effectLst>
                  <a:outerShdw blurRad="38100" dist="38100" dir="2700000" algn="tl">
                    <a:srgbClr val="FFFFFF"/>
                  </a:outerShdw>
                </a:effectLst>
                <a:latin typeface="Comic Sans MS" pitchFamily="66" charset="0"/>
                <a:ea typeface="ＭＳ Ｐゴシック" pitchFamily="34" charset="-128"/>
              </a:rPr>
              <a:t>Circuit Level </a:t>
            </a:r>
          </a:p>
          <a:p>
            <a:pPr algn="ctr" eaLnBrk="0" hangingPunct="0">
              <a:defRPr/>
            </a:pPr>
            <a:r>
              <a:rPr lang="en-US" sz="1500" b="1">
                <a:effectLst>
                  <a:outerShdw blurRad="38100" dist="38100" dir="2700000" algn="tl">
                    <a:srgbClr val="FFFFFF"/>
                  </a:outerShdw>
                </a:effectLst>
                <a:latin typeface="Comic Sans MS" pitchFamily="66" charset="0"/>
                <a:ea typeface="ＭＳ Ｐゴシック" pitchFamily="34" charset="-128"/>
              </a:rPr>
              <a:t>Gateways</a:t>
            </a:r>
          </a:p>
        </p:txBody>
      </p:sp>
      <p:sp>
        <p:nvSpPr>
          <p:cNvPr id="17" name="_s92204"/>
          <p:cNvSpPr>
            <a:spLocks noChangeArrowheads="1"/>
          </p:cNvSpPr>
          <p:nvPr/>
        </p:nvSpPr>
        <p:spPr bwMode="auto">
          <a:xfrm>
            <a:off x="6808788" y="4914900"/>
            <a:ext cx="1801812" cy="1104900"/>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wrap="none" lIns="0" tIns="0" rIns="0" bIns="0" anchor="ctr"/>
          <a:lstStyle/>
          <a:p>
            <a:pPr algn="ctr" eaLnBrk="0" hangingPunct="0">
              <a:defRPr/>
            </a:pPr>
            <a:r>
              <a:rPr lang="en-US" sz="1500" b="1">
                <a:effectLst>
                  <a:outerShdw blurRad="38100" dist="38100" dir="2700000" algn="tl">
                    <a:srgbClr val="FFFFFF"/>
                  </a:outerShdw>
                </a:effectLst>
                <a:latin typeface="Comic Sans MS" pitchFamily="66" charset="0"/>
                <a:ea typeface="ＭＳ Ｐゴシック" pitchFamily="34" charset="-128"/>
              </a:rPr>
              <a:t>Application</a:t>
            </a:r>
          </a:p>
          <a:p>
            <a:pPr algn="ctr" eaLnBrk="0" hangingPunct="0">
              <a:defRPr/>
            </a:pPr>
            <a:r>
              <a:rPr lang="en-US" sz="1500" b="1">
                <a:effectLst>
                  <a:outerShdw blurRad="38100" dist="38100" dir="2700000" algn="tl">
                    <a:srgbClr val="FFFFFF"/>
                  </a:outerShdw>
                </a:effectLst>
                <a:latin typeface="Comic Sans MS" pitchFamily="66" charset="0"/>
                <a:ea typeface="ＭＳ Ｐゴシック" pitchFamily="34" charset="-128"/>
              </a:rPr>
              <a:t>Level</a:t>
            </a:r>
          </a:p>
          <a:p>
            <a:pPr algn="ctr" eaLnBrk="0" hangingPunct="0">
              <a:defRPr/>
            </a:pPr>
            <a:r>
              <a:rPr lang="en-US" sz="1500" b="1">
                <a:effectLst>
                  <a:outerShdw blurRad="38100" dist="38100" dir="2700000" algn="tl">
                    <a:srgbClr val="FFFFFF"/>
                  </a:outerShdw>
                </a:effectLst>
                <a:latin typeface="Comic Sans MS" pitchFamily="66" charset="0"/>
                <a:ea typeface="ＭＳ Ｐゴシック" pitchFamily="34" charset="-128"/>
              </a:rPr>
              <a:t>Gateways</a:t>
            </a:r>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Filters </a:t>
            </a:r>
            <a:r>
              <a:rPr lang="en-US" dirty="0" smtClean="0"/>
              <a:t>vs. </a:t>
            </a:r>
            <a:r>
              <a:rPr lang="en-US" dirty="0"/>
              <a:t>Proxies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Content Placeholder 3"/>
          <p:cNvSpPr>
            <a:spLocks noGrp="1"/>
          </p:cNvSpPr>
          <p:nvPr>
            <p:ph sz="quarter" idx="1"/>
          </p:nvPr>
        </p:nvSpPr>
        <p:spPr/>
        <p:txBody>
          <a:bodyPr>
            <a:normAutofit/>
          </a:bodyPr>
          <a:lstStyle/>
          <a:p>
            <a:r>
              <a:rPr lang="en-US" dirty="0"/>
              <a:t>Packet filters examine packets entering a network one at a time</a:t>
            </a:r>
          </a:p>
          <a:p>
            <a:pPr lvl="1"/>
            <a:r>
              <a:rPr lang="en-US" dirty="0"/>
              <a:t>Examination of packets involves rules set by an administrator</a:t>
            </a:r>
          </a:p>
          <a:p>
            <a:pPr lvl="1"/>
            <a:r>
              <a:rPr lang="en-US" dirty="0"/>
              <a:t>Packets can be blocked to certain hosts or services (IP addresses and ports)</a:t>
            </a:r>
          </a:p>
          <a:p>
            <a:pPr lvl="1"/>
            <a:r>
              <a:rPr lang="en-US" dirty="0"/>
              <a:t>Packets can be blocked if they correspond to certain protocols</a:t>
            </a:r>
          </a:p>
          <a:p>
            <a:r>
              <a:rPr lang="en-US" dirty="0"/>
              <a:t>Proxies</a:t>
            </a:r>
          </a:p>
          <a:p>
            <a:pPr lvl="1"/>
            <a:r>
              <a:rPr lang="en-US" dirty="0"/>
              <a:t>Reproduce application layer functionality</a:t>
            </a:r>
          </a:p>
          <a:p>
            <a:pPr lvl="1"/>
            <a:r>
              <a:rPr lang="en-US" dirty="0"/>
              <a:t>Isolate the protected network from the rest of the world</a:t>
            </a:r>
          </a:p>
          <a:p>
            <a:pPr lvl="1"/>
            <a:r>
              <a:rPr lang="en-US" dirty="0"/>
              <a:t>Packets are not examined one-by-one but are completely decoded</a:t>
            </a:r>
          </a:p>
          <a:p>
            <a:pPr lvl="2"/>
            <a:r>
              <a:rPr lang="en-US" dirty="0" smtClean="0"/>
              <a:t>Examination </a:t>
            </a:r>
            <a:r>
              <a:rPr lang="en-US" dirty="0"/>
              <a:t>after decoding reveals if it is a valid request</a:t>
            </a:r>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Remarks – 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Content Placeholder 3"/>
          <p:cNvSpPr>
            <a:spLocks noGrp="1"/>
          </p:cNvSpPr>
          <p:nvPr>
            <p:ph sz="quarter" idx="1"/>
          </p:nvPr>
        </p:nvSpPr>
        <p:spPr/>
        <p:txBody>
          <a:bodyPr/>
          <a:lstStyle/>
          <a:p>
            <a:r>
              <a:rPr lang="en-US" dirty="0"/>
              <a:t>The “type” of firewall depends on how high in the protocol stack a “packet” is examined</a:t>
            </a:r>
          </a:p>
          <a:p>
            <a:pPr lvl="1"/>
            <a:r>
              <a:rPr lang="en-US" dirty="0"/>
              <a:t>The higher the layer of examination, the worse the performance</a:t>
            </a:r>
          </a:p>
          <a:p>
            <a:pPr lvl="2"/>
            <a:r>
              <a:rPr lang="en-US" dirty="0"/>
              <a:t>Requires more processing and slows down packet flow</a:t>
            </a:r>
          </a:p>
          <a:p>
            <a:pPr lvl="1"/>
            <a:r>
              <a:rPr lang="en-US" dirty="0"/>
              <a:t>The higher the layer of examination, the more secure the network is</a:t>
            </a:r>
          </a:p>
          <a:p>
            <a:pPr lvl="2"/>
            <a:r>
              <a:rPr lang="en-US" dirty="0"/>
              <a:t>Obtains more information about what a packet is trying to do before allowing it or dropping it</a:t>
            </a:r>
          </a:p>
          <a:p>
            <a:r>
              <a:rPr lang="en-US" dirty="0"/>
              <a:t>Improvements in technology have reduced the degradation in performance, but it is still a factor</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Remarks – II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4" name="Content Placeholder 3"/>
          <p:cNvSpPr>
            <a:spLocks noGrp="1"/>
          </p:cNvSpPr>
          <p:nvPr>
            <p:ph sz="quarter" idx="1"/>
          </p:nvPr>
        </p:nvSpPr>
        <p:spPr/>
        <p:txBody>
          <a:bodyPr/>
          <a:lstStyle/>
          <a:p>
            <a:r>
              <a:rPr lang="en-US" dirty="0"/>
              <a:t>Classification of firewalls is a useful exercise, but actual products may do many things</a:t>
            </a:r>
          </a:p>
          <a:p>
            <a:r>
              <a:rPr lang="en-US" dirty="0"/>
              <a:t>Most firewalls have overlapping functions</a:t>
            </a:r>
          </a:p>
          <a:p>
            <a:pPr lvl="1"/>
            <a:r>
              <a:rPr lang="en-US" dirty="0"/>
              <a:t>May do some static and some dynamic filtering</a:t>
            </a:r>
          </a:p>
          <a:p>
            <a:pPr lvl="1"/>
            <a:r>
              <a:rPr lang="en-US" dirty="0"/>
              <a:t>May also look at the payload of certain applications but may or may not act as a proxy</a:t>
            </a:r>
          </a:p>
          <a:p>
            <a:pPr lvl="1"/>
            <a:r>
              <a:rPr lang="en-US" dirty="0" smtClean="0"/>
              <a:t>May </a:t>
            </a:r>
            <a:r>
              <a:rPr lang="en-US" dirty="0"/>
              <a:t>have both software and hardware components</a:t>
            </a:r>
          </a:p>
          <a:p>
            <a:r>
              <a:rPr lang="en-US" dirty="0"/>
              <a:t>Policies of firewalls can also fall into overlapping categories</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Packet </a:t>
            </a:r>
            <a:r>
              <a:rPr lang="en-US" dirty="0" smtClean="0"/>
              <a:t>Filters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Content Placeholder 3"/>
          <p:cNvSpPr>
            <a:spLocks noGrp="1"/>
          </p:cNvSpPr>
          <p:nvPr>
            <p:ph sz="quarter" idx="1"/>
          </p:nvPr>
        </p:nvSpPr>
        <p:spPr/>
        <p:txBody>
          <a:bodyPr>
            <a:normAutofit fontScale="92500"/>
          </a:bodyPr>
          <a:lstStyle/>
          <a:p>
            <a:r>
              <a:rPr lang="en-US" dirty="0"/>
              <a:t>A type of firewall that blocks or allows a packet based </a:t>
            </a:r>
            <a:r>
              <a:rPr lang="en-US" dirty="0" smtClean="0"/>
              <a:t>TCP/IP headers</a:t>
            </a:r>
          </a:p>
          <a:p>
            <a:pPr lvl="1"/>
            <a:r>
              <a:rPr lang="en-US" dirty="0" smtClean="0"/>
              <a:t>Stateless</a:t>
            </a:r>
            <a:endParaRPr lang="en-US" dirty="0"/>
          </a:p>
          <a:p>
            <a:pPr lvl="2"/>
            <a:r>
              <a:rPr lang="en-US" dirty="0"/>
              <a:t>Operates on </a:t>
            </a:r>
            <a:r>
              <a:rPr lang="en-US" dirty="0" smtClean="0"/>
              <a:t>each packet individually</a:t>
            </a:r>
            <a:endParaRPr lang="en-US" dirty="0"/>
          </a:p>
          <a:p>
            <a:pPr lvl="1"/>
            <a:r>
              <a:rPr lang="en-US" dirty="0"/>
              <a:t>Oldest type of firewall</a:t>
            </a:r>
          </a:p>
          <a:p>
            <a:r>
              <a:rPr lang="en-US" dirty="0"/>
              <a:t>Whether a packet is allowed or not depends on</a:t>
            </a:r>
          </a:p>
          <a:p>
            <a:pPr lvl="1"/>
            <a:r>
              <a:rPr lang="en-US" dirty="0"/>
              <a:t>A set of rules encoded in the software running the packet filter</a:t>
            </a:r>
          </a:p>
          <a:p>
            <a:pPr lvl="1"/>
            <a:r>
              <a:rPr lang="en-US" dirty="0"/>
              <a:t>Parses the IP header and TCP/UDP segment header and checks for</a:t>
            </a:r>
          </a:p>
          <a:p>
            <a:pPr lvl="2"/>
            <a:r>
              <a:rPr lang="en-US" dirty="0"/>
              <a:t>Protocol numbers, source and destination IP addresses, TCP port numbers, TCP connection flags, ICMP etc.</a:t>
            </a:r>
          </a:p>
          <a:p>
            <a:pPr lvl="1"/>
            <a:r>
              <a:rPr lang="en-US" dirty="0"/>
              <a:t>Compares the information with the rules in sequential order till the packet matches a particular rule</a:t>
            </a:r>
          </a:p>
          <a:p>
            <a:pPr lvl="2"/>
            <a:r>
              <a:rPr lang="en-US" dirty="0"/>
              <a:t>If no rule matches the packet, a default action is taken</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of Static Packet Filters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Content Placeholder 3"/>
          <p:cNvSpPr>
            <a:spLocks noGrp="1"/>
          </p:cNvSpPr>
          <p:nvPr>
            <p:ph sz="quarter" idx="1"/>
          </p:nvPr>
        </p:nvSpPr>
        <p:spPr/>
        <p:txBody>
          <a:bodyPr>
            <a:normAutofit fontScale="925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When you filter packets, what is outside and what is inside can get fuzzy depending on the interface</a:t>
            </a:r>
          </a:p>
          <a:p>
            <a:r>
              <a:rPr lang="en-US" dirty="0" smtClean="0"/>
              <a:t>Need to exercise great care in setting rules as we will see next</a:t>
            </a:r>
          </a:p>
          <a:p>
            <a:endParaRPr lang="en-US" dirty="0"/>
          </a:p>
        </p:txBody>
      </p:sp>
      <p:sp>
        <p:nvSpPr>
          <p:cNvPr id="5" name="Freeform 4"/>
          <p:cNvSpPr/>
          <p:nvPr/>
        </p:nvSpPr>
        <p:spPr>
          <a:xfrm>
            <a:off x="3834961" y="3657480"/>
            <a:ext cx="2057400"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2">
              <a:lumMod val="90000"/>
            </a:schemeClr>
          </a:solidFill>
          <a:ln>
            <a:noFill/>
          </a:ln>
          <a:scene3d>
            <a:camera prst="legacyObliqueBottomLeft"/>
            <a:lightRig rig="legacyNormal3" dir="b"/>
          </a:scene3d>
          <a:sp3d extrusionH="457200" prstMaterial="legacyPlastic">
            <a:bevelT w="13500" h="13500" prst="angle"/>
            <a:bevelB w="13500" h="13500" prst="angle"/>
          </a:sp3d>
        </p:spPr>
        <p:txBody>
          <a:bodyPr vert="horz" wrap="square" lIns="90000" tIns="46800" rIns="90000" bIns="46800" anchor="ctr" anchorCtr="0" compatLnSpc="0"/>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smtClean="0">
                <a:ln>
                  <a:noFill/>
                </a:ln>
                <a:solidFill>
                  <a:srgbClr val="000000"/>
                </a:solidFill>
                <a:effectLst>
                  <a:outerShdw dist="17961" dir="2700000">
                    <a:scrgbClr r="0" g="0" b="0"/>
                  </a:outerShdw>
                </a:effectLst>
                <a:latin typeface="Comic Sans MS" pitchFamily="17"/>
                <a:ea typeface="ＭＳ Ｐゴシック" pitchFamily="1"/>
                <a:cs typeface="ＭＳ Ｐゴシック" pitchFamily="1"/>
              </a:rPr>
              <a:t>PHYSICAL</a:t>
            </a:r>
            <a:endParaRPr lang="en-US" sz="2400" b="0" i="0" u="none" strike="noStrike" baseline="0" dirty="0">
              <a:ln>
                <a:noFill/>
              </a:ln>
              <a:solidFill>
                <a:srgbClr val="000000"/>
              </a:solidFill>
              <a:effectLst>
                <a:outerShdw dist="17961" dir="2700000">
                  <a:scrgbClr r="0" g="0" b="0"/>
                </a:outerShdw>
              </a:effectLst>
              <a:latin typeface="Comic Sans MS" pitchFamily="17"/>
              <a:ea typeface="ＭＳ Ｐゴシック" pitchFamily="1"/>
              <a:cs typeface="ＭＳ Ｐゴシック" pitchFamily="1"/>
            </a:endParaRPr>
          </a:p>
        </p:txBody>
      </p:sp>
      <p:sp>
        <p:nvSpPr>
          <p:cNvPr id="6" name="Freeform 5"/>
          <p:cNvSpPr/>
          <p:nvPr/>
        </p:nvSpPr>
        <p:spPr>
          <a:xfrm>
            <a:off x="3834961" y="3048000"/>
            <a:ext cx="2057400"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B0F0"/>
          </a:solidFill>
          <a:ln>
            <a:noFill/>
          </a:ln>
          <a:scene3d>
            <a:camera prst="legacyObliqueBottomLeft"/>
            <a:lightRig rig="legacyNormal3" dir="b"/>
          </a:scene3d>
          <a:sp3d extrusionH="457200" prstMaterial="legacyPlastic">
            <a:bevelT w="13500" h="13500" prst="angle"/>
            <a:bevelB w="13500" h="13500" prst="angle"/>
          </a:sp3d>
        </p:spPr>
        <p:txBody>
          <a:bodyPr vert="horz" wrap="square" lIns="90000" tIns="46800" rIns="90000" bIns="46800" anchor="ctr" anchorCtr="0" compatLnSpc="0"/>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effectLst>
                  <a:outerShdw dist="17961" dir="2700000">
                    <a:scrgbClr r="0" g="0" b="0"/>
                  </a:outerShdw>
                </a:effectLst>
                <a:latin typeface="Comic Sans MS" pitchFamily="17"/>
                <a:ea typeface="ＭＳ Ｐゴシック" pitchFamily="1"/>
                <a:cs typeface="ＭＳ Ｐゴシック" pitchFamily="1"/>
              </a:rPr>
              <a:t>LINK</a:t>
            </a:r>
          </a:p>
        </p:txBody>
      </p:sp>
      <p:sp>
        <p:nvSpPr>
          <p:cNvPr id="7" name="Freeform 6"/>
          <p:cNvSpPr/>
          <p:nvPr/>
        </p:nvSpPr>
        <p:spPr>
          <a:xfrm>
            <a:off x="3834961" y="2157120"/>
            <a:ext cx="2057400" cy="83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ln>
          <a:scene3d>
            <a:camera prst="legacyObliqueBottomLeft"/>
            <a:lightRig rig="legacyNormal3" dir="b"/>
          </a:scene3d>
          <a:sp3d extrusionH="457200" prstMaterial="legacyPlastic">
            <a:bevelT w="13500" h="13500" prst="angle"/>
            <a:bevelB w="13500" h="13500" prst="angle"/>
          </a:sp3d>
        </p:spPr>
        <p:txBody>
          <a:bodyPr vert="horz" wrap="square" lIns="90000" tIns="46800" rIns="90000" bIns="46800" anchor="ctr" anchorCtr="0" compatLnSpc="0"/>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effectLst>
                  <a:outerShdw dist="17961" dir="2700000">
                    <a:scrgbClr r="0" g="0" b="0"/>
                  </a:outerShdw>
                </a:effectLst>
                <a:latin typeface="Comic Sans MS" pitchFamily="17"/>
                <a:ea typeface="ＭＳ Ｐゴシック" pitchFamily="1"/>
                <a:cs typeface="ＭＳ Ｐゴシック" pitchFamily="1"/>
              </a:rPr>
              <a:t>NETWORK</a:t>
            </a:r>
          </a:p>
        </p:txBody>
      </p:sp>
      <p:sp>
        <p:nvSpPr>
          <p:cNvPr id="8" name="Freeform 7"/>
          <p:cNvSpPr/>
          <p:nvPr/>
        </p:nvSpPr>
        <p:spPr>
          <a:xfrm>
            <a:off x="3834961" y="1447801"/>
            <a:ext cx="2057400" cy="685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75000"/>
            </a:schemeClr>
          </a:solidFill>
          <a:ln>
            <a:noFill/>
          </a:ln>
          <a:scene3d>
            <a:camera prst="legacyObliqueBottomLeft"/>
            <a:lightRig rig="legacyNormal3" dir="b"/>
          </a:scene3d>
          <a:sp3d extrusionH="457200" prstMaterial="legacyPlastic">
            <a:bevelT w="13500" h="13500" prst="angle"/>
            <a:bevelB w="13500" h="13500" prst="angle"/>
          </a:sp3d>
        </p:spPr>
        <p:txBody>
          <a:bodyPr vert="horz" wrap="square" lIns="90000" tIns="46800" rIns="90000" bIns="46800" anchor="ctr" anchorCtr="0" compatLnSpc="0"/>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effectLst>
                  <a:outerShdw dist="17961" dir="2700000">
                    <a:scrgbClr r="0" g="0" b="0"/>
                  </a:outerShdw>
                </a:effectLst>
                <a:latin typeface="Comic Sans MS" pitchFamily="17"/>
                <a:ea typeface="ＭＳ Ｐゴシック" pitchFamily="1"/>
                <a:cs typeface="ＭＳ Ｐゴシック" pitchFamily="1"/>
              </a:rPr>
              <a:t>TCP/UDP</a:t>
            </a:r>
          </a:p>
        </p:txBody>
      </p:sp>
      <p:sp>
        <p:nvSpPr>
          <p:cNvPr id="9" name="Freeform 8"/>
          <p:cNvSpPr/>
          <p:nvPr/>
        </p:nvSpPr>
        <p:spPr>
          <a:xfrm>
            <a:off x="2311081" y="2004720"/>
            <a:ext cx="5105160" cy="1828920"/>
          </a:xfrm>
          <a:custGeom>
            <a:avLst/>
            <a:gdLst>
              <a:gd name="f0" fmla="val 0"/>
              <a:gd name="f1" fmla="val 3216"/>
              <a:gd name="f2" fmla="val 864"/>
              <a:gd name="f3" fmla="val 672"/>
              <a:gd name="f4" fmla="val 1152"/>
              <a:gd name="f5" fmla="val 2016"/>
            </a:gdLst>
            <a:ahLst/>
            <a:cxnLst>
              <a:cxn ang="3cd4">
                <a:pos x="hc" y="t"/>
              </a:cxn>
              <a:cxn ang="0">
                <a:pos x="r" y="vc"/>
              </a:cxn>
              <a:cxn ang="cd4">
                <a:pos x="hc" y="b"/>
              </a:cxn>
              <a:cxn ang="cd2">
                <a:pos x="l" y="vc"/>
              </a:cxn>
            </a:cxnLst>
            <a:rect l="l" t="t" r="r" b="b"/>
            <a:pathLst>
              <a:path w="3216" h="864">
                <a:moveTo>
                  <a:pt x="f0" y="f2"/>
                </a:moveTo>
                <a:lnTo>
                  <a:pt x="f3" y="f2"/>
                </a:lnTo>
                <a:lnTo>
                  <a:pt x="f4" y="f2"/>
                </a:lnTo>
                <a:lnTo>
                  <a:pt x="f4" y="f0"/>
                </a:lnTo>
                <a:lnTo>
                  <a:pt x="f5" y="f0"/>
                </a:lnTo>
                <a:lnTo>
                  <a:pt x="f5" y="f2"/>
                </a:lnTo>
                <a:lnTo>
                  <a:pt x="f1" y="f2"/>
                </a:lnTo>
              </a:path>
            </a:pathLst>
          </a:custGeom>
          <a:noFill/>
          <a:ln w="28440">
            <a:solidFill>
              <a:srgbClr val="FF0000"/>
            </a:solidFill>
            <a:prstDash val="solid"/>
            <a:round/>
            <a:tailEnd type="arrow"/>
          </a:ln>
        </p:spPr>
        <p:txBody>
          <a:bodyPr vert="horz" wrap="square" lIns="91440" tIns="45720" rIns="91440" bIns="45720" anchor="ctr" anchorCtr="0" compatLnSpc="0"/>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Arial" pitchFamily="17"/>
              <a:ea typeface="ＭＳ Ｐゴシック" pitchFamily="1"/>
              <a:cs typeface="ＭＳ Ｐゴシック" pitchFamily="1"/>
            </a:endParaRPr>
          </a:p>
        </p:txBody>
      </p:sp>
      <p:sp>
        <p:nvSpPr>
          <p:cNvPr id="10" name="Freeform 9"/>
          <p:cNvSpPr/>
          <p:nvPr/>
        </p:nvSpPr>
        <p:spPr>
          <a:xfrm>
            <a:off x="990600" y="3398400"/>
            <a:ext cx="1916639" cy="94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Comic Sans MS" pitchFamily="17"/>
                <a:ea typeface="ＭＳ Ｐゴシック" pitchFamily="1"/>
                <a:cs typeface="ＭＳ Ｐゴシック" pitchFamily="1"/>
              </a:rPr>
              <a:t>Packet from</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Comic Sans MS" pitchFamily="17"/>
                <a:ea typeface="ＭＳ Ｐゴシック" pitchFamily="1"/>
                <a:cs typeface="ＭＳ Ｐゴシック" pitchFamily="1"/>
              </a:rPr>
              <a:t> “outside”</a:t>
            </a:r>
          </a:p>
        </p:txBody>
      </p:sp>
      <p:sp>
        <p:nvSpPr>
          <p:cNvPr id="11" name="Freeform 10"/>
          <p:cNvSpPr/>
          <p:nvPr/>
        </p:nvSpPr>
        <p:spPr>
          <a:xfrm>
            <a:off x="5974441" y="3322440"/>
            <a:ext cx="2256480" cy="94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omic Sans MS" pitchFamily="17"/>
                <a:ea typeface="ＭＳ Ｐゴシック" pitchFamily="1"/>
                <a:cs typeface="ＭＳ Ｐゴシック" pitchFamily="1"/>
              </a:rPr>
              <a:t>Packet allowed</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omic Sans MS" pitchFamily="17"/>
                <a:ea typeface="ＭＳ Ｐゴシック" pitchFamily="1"/>
                <a:cs typeface="ＭＳ Ｐゴシック" pitchFamily="1"/>
              </a:rPr>
              <a:t> “inside”</a:t>
            </a:r>
          </a:p>
        </p:txBody>
      </p:sp>
      <p:sp>
        <p:nvSpPr>
          <p:cNvPr id="14" name="Oval 13"/>
          <p:cNvSpPr/>
          <p:nvPr/>
        </p:nvSpPr>
        <p:spPr>
          <a:xfrm>
            <a:off x="3352800" y="1790700"/>
            <a:ext cx="2971800" cy="709260"/>
          </a:xfrm>
          <a:prstGeom prst="ellipse">
            <a:avLst/>
          </a:prstGeom>
          <a:solidFill>
            <a:srgbClr val="00B0F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Examine Packet</a:t>
            </a:r>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and Out…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Content Placeholder 3"/>
          <p:cNvSpPr>
            <a:spLocks noGrp="1"/>
          </p:cNvSpPr>
          <p:nvPr>
            <p:ph sz="quarter" idx="1"/>
          </p:nvPr>
        </p:nvSpPr>
        <p:spPr/>
        <p:txBody>
          <a:bodyPr>
            <a:normAutofit fontScale="850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Packets </a:t>
            </a:r>
            <a:r>
              <a:rPr lang="en-US" dirty="0"/>
              <a:t>coming “in” to one interface may be going “out” of another interface</a:t>
            </a:r>
          </a:p>
          <a:p>
            <a:r>
              <a:rPr lang="en-US" dirty="0"/>
              <a:t>Many access control lists are based on filtering packets coming “in” or going “out” of an interface</a:t>
            </a:r>
          </a:p>
          <a:p>
            <a:r>
              <a:rPr lang="en-US" dirty="0"/>
              <a:t>Best to filter packets as they come in to avoid additional processing</a:t>
            </a:r>
          </a:p>
          <a:p>
            <a:endParaRPr lang="en-US" dirty="0"/>
          </a:p>
        </p:txBody>
      </p:sp>
      <p:grpSp>
        <p:nvGrpSpPr>
          <p:cNvPr id="50" name="Group 4"/>
          <p:cNvGrpSpPr>
            <a:grpSpLocks/>
          </p:cNvGrpSpPr>
          <p:nvPr/>
        </p:nvGrpSpPr>
        <p:grpSpPr bwMode="auto">
          <a:xfrm>
            <a:off x="2760662" y="2133600"/>
            <a:ext cx="1447800" cy="1106488"/>
            <a:chOff x="528" y="2567"/>
            <a:chExt cx="912" cy="697"/>
          </a:xfrm>
        </p:grpSpPr>
        <p:sp>
          <p:nvSpPr>
            <p:cNvPr id="51" name="AutoShape 5"/>
            <p:cNvSpPr>
              <a:spLocks noChangeArrowheads="1"/>
            </p:cNvSpPr>
            <p:nvPr/>
          </p:nvSpPr>
          <p:spPr bwMode="auto">
            <a:xfrm>
              <a:off x="1084" y="2814"/>
              <a:ext cx="356" cy="314"/>
            </a:xfrm>
            <a:prstGeom prst="roundRect">
              <a:avLst>
                <a:gd name="adj" fmla="val 16667"/>
              </a:avLst>
            </a:prstGeom>
            <a:solidFill>
              <a:schemeClr val="bg1"/>
            </a:solidFill>
            <a:ln w="9525">
              <a:round/>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anchor="ctr">
              <a:spAutoFit/>
              <a:flatTx/>
            </a:bodyPr>
            <a:lstStyle/>
            <a:p>
              <a:pPr algn="ctr" eaLnBrk="0" hangingPunct="0"/>
              <a:r>
                <a:rPr lang="en-US" sz="2400">
                  <a:latin typeface="Comic Sans MS" pitchFamily="66" charset="0"/>
                </a:rPr>
                <a:t>i1</a:t>
              </a:r>
            </a:p>
          </p:txBody>
        </p:sp>
        <p:sp>
          <p:nvSpPr>
            <p:cNvPr id="52" name="Line 6"/>
            <p:cNvSpPr>
              <a:spLocks noChangeShapeType="1"/>
            </p:cNvSpPr>
            <p:nvPr/>
          </p:nvSpPr>
          <p:spPr bwMode="auto">
            <a:xfrm>
              <a:off x="528" y="2880"/>
              <a:ext cx="528"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3" name="Line 7"/>
            <p:cNvSpPr>
              <a:spLocks noChangeShapeType="1"/>
            </p:cNvSpPr>
            <p:nvPr/>
          </p:nvSpPr>
          <p:spPr bwMode="auto">
            <a:xfrm>
              <a:off x="528" y="3072"/>
              <a:ext cx="528"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4" name="Text Box 8"/>
            <p:cNvSpPr txBox="1">
              <a:spLocks noChangeArrowheads="1"/>
            </p:cNvSpPr>
            <p:nvPr/>
          </p:nvSpPr>
          <p:spPr bwMode="auto">
            <a:xfrm>
              <a:off x="638" y="2567"/>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400">
                  <a:latin typeface="Comic Sans MS" pitchFamily="66" charset="0"/>
                </a:rPr>
                <a:t>in</a:t>
              </a:r>
            </a:p>
          </p:txBody>
        </p:sp>
        <p:sp>
          <p:nvSpPr>
            <p:cNvPr id="55" name="Text Box 9"/>
            <p:cNvSpPr txBox="1">
              <a:spLocks noChangeArrowheads="1"/>
            </p:cNvSpPr>
            <p:nvPr/>
          </p:nvSpPr>
          <p:spPr bwMode="auto">
            <a:xfrm>
              <a:off x="576" y="2976"/>
              <a:ext cx="4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400">
                  <a:latin typeface="Comic Sans MS" pitchFamily="66" charset="0"/>
                </a:rPr>
                <a:t>out</a:t>
              </a:r>
            </a:p>
          </p:txBody>
        </p:sp>
      </p:grpSp>
      <p:sp>
        <p:nvSpPr>
          <p:cNvPr id="56" name="AutoShape 10"/>
          <p:cNvSpPr>
            <a:spLocks noChangeArrowheads="1"/>
          </p:cNvSpPr>
          <p:nvPr/>
        </p:nvSpPr>
        <p:spPr bwMode="auto">
          <a:xfrm flipH="1">
            <a:off x="5351462" y="2514600"/>
            <a:ext cx="565150" cy="498475"/>
          </a:xfrm>
          <a:prstGeom prst="roundRect">
            <a:avLst>
              <a:gd name="adj" fmla="val 16667"/>
            </a:avLst>
          </a:prstGeom>
          <a:solidFill>
            <a:schemeClr val="bg1"/>
          </a:solidFill>
          <a:ln w="9525">
            <a:round/>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anchor="ctr">
            <a:spAutoFit/>
            <a:flatTx/>
          </a:bodyPr>
          <a:lstStyle/>
          <a:p>
            <a:pPr algn="ctr" eaLnBrk="0" hangingPunct="0"/>
            <a:r>
              <a:rPr lang="en-US" sz="2400">
                <a:latin typeface="Comic Sans MS" pitchFamily="66" charset="0"/>
              </a:rPr>
              <a:t>i2</a:t>
            </a:r>
          </a:p>
        </p:txBody>
      </p:sp>
      <p:sp>
        <p:nvSpPr>
          <p:cNvPr id="57" name="Line 11"/>
          <p:cNvSpPr>
            <a:spLocks noChangeShapeType="1"/>
          </p:cNvSpPr>
          <p:nvPr/>
        </p:nvSpPr>
        <p:spPr bwMode="auto">
          <a:xfrm flipH="1">
            <a:off x="6037262" y="2606675"/>
            <a:ext cx="8382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8" name="Line 12"/>
          <p:cNvSpPr>
            <a:spLocks noChangeShapeType="1"/>
          </p:cNvSpPr>
          <p:nvPr/>
        </p:nvSpPr>
        <p:spPr bwMode="auto">
          <a:xfrm flipH="1">
            <a:off x="5732462" y="2911475"/>
            <a:ext cx="838200"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9" name="Text Box 13"/>
          <p:cNvSpPr txBox="1">
            <a:spLocks noChangeArrowheads="1"/>
          </p:cNvSpPr>
          <p:nvPr/>
        </p:nvSpPr>
        <p:spPr bwMode="auto">
          <a:xfrm flipH="1">
            <a:off x="6113462" y="213360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400">
                <a:latin typeface="Comic Sans MS" pitchFamily="66" charset="0"/>
              </a:rPr>
              <a:t>in</a:t>
            </a:r>
          </a:p>
        </p:txBody>
      </p:sp>
      <p:sp>
        <p:nvSpPr>
          <p:cNvPr id="60" name="Text Box 14"/>
          <p:cNvSpPr txBox="1">
            <a:spLocks noChangeArrowheads="1"/>
          </p:cNvSpPr>
          <p:nvPr/>
        </p:nvSpPr>
        <p:spPr bwMode="auto">
          <a:xfrm flipH="1">
            <a:off x="6037262" y="289560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400">
                <a:latin typeface="Comic Sans MS" pitchFamily="66" charset="0"/>
              </a:rPr>
              <a:t>out</a:t>
            </a:r>
          </a:p>
        </p:txBody>
      </p:sp>
      <p:sp>
        <p:nvSpPr>
          <p:cNvPr id="61" name="Rectangle 15"/>
          <p:cNvSpPr>
            <a:spLocks noChangeArrowheads="1"/>
          </p:cNvSpPr>
          <p:nvPr/>
        </p:nvSpPr>
        <p:spPr bwMode="auto">
          <a:xfrm>
            <a:off x="3652837" y="1981200"/>
            <a:ext cx="2209800" cy="1371600"/>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62" name="Group 16"/>
          <p:cNvGrpSpPr>
            <a:grpSpLocks/>
          </p:cNvGrpSpPr>
          <p:nvPr/>
        </p:nvGrpSpPr>
        <p:grpSpPr bwMode="auto">
          <a:xfrm>
            <a:off x="552450" y="2035175"/>
            <a:ext cx="2208212" cy="1470025"/>
            <a:chOff x="1168" y="1328"/>
            <a:chExt cx="2704" cy="2032"/>
          </a:xfrm>
        </p:grpSpPr>
        <p:sp>
          <p:nvSpPr>
            <p:cNvPr id="63" name="Freeform 17"/>
            <p:cNvSpPr>
              <a:spLocks/>
            </p:cNvSpPr>
            <p:nvPr/>
          </p:nvSpPr>
          <p:spPr bwMode="auto">
            <a:xfrm>
              <a:off x="1168" y="1328"/>
              <a:ext cx="2704" cy="2032"/>
            </a:xfrm>
            <a:custGeom>
              <a:avLst/>
              <a:gdLst>
                <a:gd name="T0" fmla="*/ 1 w 5328"/>
                <a:gd name="T1" fmla="*/ 1 h 3936"/>
                <a:gd name="T2" fmla="*/ 1 w 5328"/>
                <a:gd name="T3" fmla="*/ 1 h 3936"/>
                <a:gd name="T4" fmla="*/ 1 w 5328"/>
                <a:gd name="T5" fmla="*/ 1 h 3936"/>
                <a:gd name="T6" fmla="*/ 1 w 5328"/>
                <a:gd name="T7" fmla="*/ 1 h 3936"/>
                <a:gd name="T8" fmla="*/ 1 w 5328"/>
                <a:gd name="T9" fmla="*/ 1 h 3936"/>
                <a:gd name="T10" fmla="*/ 1 w 5328"/>
                <a:gd name="T11" fmla="*/ 1 h 3936"/>
                <a:gd name="T12" fmla="*/ 1 w 5328"/>
                <a:gd name="T13" fmla="*/ 1 h 3936"/>
                <a:gd name="T14" fmla="*/ 1 w 5328"/>
                <a:gd name="T15" fmla="*/ 1 h 3936"/>
                <a:gd name="T16" fmla="*/ 1 w 5328"/>
                <a:gd name="T17" fmla="*/ 1 h 3936"/>
                <a:gd name="T18" fmla="*/ 1 w 5328"/>
                <a:gd name="T19" fmla="*/ 1 h 3936"/>
                <a:gd name="T20" fmla="*/ 1 w 5328"/>
                <a:gd name="T21" fmla="*/ 1 h 3936"/>
                <a:gd name="T22" fmla="*/ 1 w 5328"/>
                <a:gd name="T23" fmla="*/ 1 h 3936"/>
                <a:gd name="T24" fmla="*/ 1 w 5328"/>
                <a:gd name="T25" fmla="*/ 1 h 3936"/>
                <a:gd name="T26" fmla="*/ 1 w 5328"/>
                <a:gd name="T27" fmla="*/ 1 h 3936"/>
                <a:gd name="T28" fmla="*/ 1 w 5328"/>
                <a:gd name="T29" fmla="*/ 1 h 3936"/>
                <a:gd name="T30" fmla="*/ 1 w 5328"/>
                <a:gd name="T31" fmla="*/ 1 h 3936"/>
                <a:gd name="T32" fmla="*/ 1 w 5328"/>
                <a:gd name="T33" fmla="*/ 1 h 3936"/>
                <a:gd name="T34" fmla="*/ 1 w 5328"/>
                <a:gd name="T35" fmla="*/ 1 h 3936"/>
                <a:gd name="T36" fmla="*/ 1 w 5328"/>
                <a:gd name="T37" fmla="*/ 1 h 3936"/>
                <a:gd name="T38" fmla="*/ 1 w 5328"/>
                <a:gd name="T39" fmla="*/ 1 h 3936"/>
                <a:gd name="T40" fmla="*/ 1 w 5328"/>
                <a:gd name="T41" fmla="*/ 1 h 3936"/>
                <a:gd name="T42" fmla="*/ 1 w 5328"/>
                <a:gd name="T43" fmla="*/ 1 h 3936"/>
                <a:gd name="T44" fmla="*/ 1 w 5328"/>
                <a:gd name="T45" fmla="*/ 1 h 3936"/>
                <a:gd name="T46" fmla="*/ 1 w 5328"/>
                <a:gd name="T47" fmla="*/ 1 h 3936"/>
                <a:gd name="T48" fmla="*/ 1 w 5328"/>
                <a:gd name="T49" fmla="*/ 1 h 3936"/>
                <a:gd name="T50" fmla="*/ 1 w 5328"/>
                <a:gd name="T51" fmla="*/ 1 h 3936"/>
                <a:gd name="T52" fmla="*/ 1 w 5328"/>
                <a:gd name="T53" fmla="*/ 1 h 3936"/>
                <a:gd name="T54" fmla="*/ 1 w 5328"/>
                <a:gd name="T55" fmla="*/ 1 h 3936"/>
                <a:gd name="T56" fmla="*/ 1 w 5328"/>
                <a:gd name="T57" fmla="*/ 1 h 3936"/>
                <a:gd name="T58" fmla="*/ 1 w 5328"/>
                <a:gd name="T59" fmla="*/ 1 h 3936"/>
                <a:gd name="T60" fmla="*/ 1 w 5328"/>
                <a:gd name="T61" fmla="*/ 1 h 3936"/>
                <a:gd name="T62" fmla="*/ 1 w 5328"/>
                <a:gd name="T63" fmla="*/ 1 h 3936"/>
                <a:gd name="T64" fmla="*/ 1 w 5328"/>
                <a:gd name="T65" fmla="*/ 1 h 3936"/>
                <a:gd name="T66" fmla="*/ 1 w 5328"/>
                <a:gd name="T67" fmla="*/ 1 h 3936"/>
                <a:gd name="T68" fmla="*/ 1 w 5328"/>
                <a:gd name="T69" fmla="*/ 1 h 3936"/>
                <a:gd name="T70" fmla="*/ 1 w 5328"/>
                <a:gd name="T71" fmla="*/ 1 h 3936"/>
                <a:gd name="T72" fmla="*/ 1 w 5328"/>
                <a:gd name="T73" fmla="*/ 1 h 3936"/>
                <a:gd name="T74" fmla="*/ 1 w 5328"/>
                <a:gd name="T75" fmla="*/ 1 h 3936"/>
                <a:gd name="T76" fmla="*/ 1 w 5328"/>
                <a:gd name="T77" fmla="*/ 1 h 3936"/>
                <a:gd name="T78" fmla="*/ 1 w 5328"/>
                <a:gd name="T79" fmla="*/ 1 h 3936"/>
                <a:gd name="T80" fmla="*/ 1 w 5328"/>
                <a:gd name="T81" fmla="*/ 1 h 3936"/>
                <a:gd name="T82" fmla="*/ 1 w 5328"/>
                <a:gd name="T83" fmla="*/ 1 h 3936"/>
                <a:gd name="T84" fmla="*/ 1 w 5328"/>
                <a:gd name="T85" fmla="*/ 1 h 3936"/>
                <a:gd name="T86" fmla="*/ 1 w 5328"/>
                <a:gd name="T87" fmla="*/ 1 h 3936"/>
                <a:gd name="T88" fmla="*/ 1 w 5328"/>
                <a:gd name="T89" fmla="*/ 1 h 3936"/>
                <a:gd name="T90" fmla="*/ 1 w 5328"/>
                <a:gd name="T91" fmla="*/ 1 h 3936"/>
                <a:gd name="T92" fmla="*/ 1 w 5328"/>
                <a:gd name="T93" fmla="*/ 1 h 3936"/>
                <a:gd name="T94" fmla="*/ 1 w 5328"/>
                <a:gd name="T95" fmla="*/ 1 h 3936"/>
                <a:gd name="T96" fmla="*/ 1 w 5328"/>
                <a:gd name="T97" fmla="*/ 1 h 3936"/>
                <a:gd name="T98" fmla="*/ 1 w 5328"/>
                <a:gd name="T99" fmla="*/ 1 h 3936"/>
                <a:gd name="T100" fmla="*/ 1 w 5328"/>
                <a:gd name="T101" fmla="*/ 1 h 3936"/>
                <a:gd name="T102" fmla="*/ 1 w 5328"/>
                <a:gd name="T103" fmla="*/ 1 h 3936"/>
                <a:gd name="T104" fmla="*/ 1 w 5328"/>
                <a:gd name="T105" fmla="*/ 1 h 3936"/>
                <a:gd name="T106" fmla="*/ 1 w 5328"/>
                <a:gd name="T107" fmla="*/ 1 h 3936"/>
                <a:gd name="T108" fmla="*/ 1 w 5328"/>
                <a:gd name="T109" fmla="*/ 1 h 3936"/>
                <a:gd name="T110" fmla="*/ 1 w 5328"/>
                <a:gd name="T111" fmla="*/ 1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8"/>
            <p:cNvSpPr>
              <a:spLocks/>
            </p:cNvSpPr>
            <p:nvPr/>
          </p:nvSpPr>
          <p:spPr bwMode="auto">
            <a:xfrm>
              <a:off x="1168" y="1328"/>
              <a:ext cx="2704" cy="2032"/>
            </a:xfrm>
            <a:custGeom>
              <a:avLst/>
              <a:gdLst>
                <a:gd name="T0" fmla="*/ 1 w 5328"/>
                <a:gd name="T1" fmla="*/ 1 h 3936"/>
                <a:gd name="T2" fmla="*/ 1 w 5328"/>
                <a:gd name="T3" fmla="*/ 1 h 3936"/>
                <a:gd name="T4" fmla="*/ 1 w 5328"/>
                <a:gd name="T5" fmla="*/ 1 h 3936"/>
                <a:gd name="T6" fmla="*/ 1 w 5328"/>
                <a:gd name="T7" fmla="*/ 1 h 3936"/>
                <a:gd name="T8" fmla="*/ 1 w 5328"/>
                <a:gd name="T9" fmla="*/ 1 h 3936"/>
                <a:gd name="T10" fmla="*/ 1 w 5328"/>
                <a:gd name="T11" fmla="*/ 1 h 3936"/>
                <a:gd name="T12" fmla="*/ 1 w 5328"/>
                <a:gd name="T13" fmla="*/ 1 h 3936"/>
                <a:gd name="T14" fmla="*/ 1 w 5328"/>
                <a:gd name="T15" fmla="*/ 1 h 3936"/>
                <a:gd name="T16" fmla="*/ 1 w 5328"/>
                <a:gd name="T17" fmla="*/ 1 h 3936"/>
                <a:gd name="T18" fmla="*/ 1 w 5328"/>
                <a:gd name="T19" fmla="*/ 1 h 3936"/>
                <a:gd name="T20" fmla="*/ 1 w 5328"/>
                <a:gd name="T21" fmla="*/ 1 h 3936"/>
                <a:gd name="T22" fmla="*/ 1 w 5328"/>
                <a:gd name="T23" fmla="*/ 1 h 3936"/>
                <a:gd name="T24" fmla="*/ 1 w 5328"/>
                <a:gd name="T25" fmla="*/ 1 h 3936"/>
                <a:gd name="T26" fmla="*/ 1 w 5328"/>
                <a:gd name="T27" fmla="*/ 1 h 3936"/>
                <a:gd name="T28" fmla="*/ 1 w 5328"/>
                <a:gd name="T29" fmla="*/ 1 h 3936"/>
                <a:gd name="T30" fmla="*/ 1 w 5328"/>
                <a:gd name="T31" fmla="*/ 1 h 3936"/>
                <a:gd name="T32" fmla="*/ 1 w 5328"/>
                <a:gd name="T33" fmla="*/ 1 h 3936"/>
                <a:gd name="T34" fmla="*/ 1 w 5328"/>
                <a:gd name="T35" fmla="*/ 1 h 3936"/>
                <a:gd name="T36" fmla="*/ 1 w 5328"/>
                <a:gd name="T37" fmla="*/ 1 h 3936"/>
                <a:gd name="T38" fmla="*/ 1 w 5328"/>
                <a:gd name="T39" fmla="*/ 1 h 3936"/>
                <a:gd name="T40" fmla="*/ 1 w 5328"/>
                <a:gd name="T41" fmla="*/ 1 h 3936"/>
                <a:gd name="T42" fmla="*/ 1 w 5328"/>
                <a:gd name="T43" fmla="*/ 1 h 3936"/>
                <a:gd name="T44" fmla="*/ 1 w 5328"/>
                <a:gd name="T45" fmla="*/ 1 h 3936"/>
                <a:gd name="T46" fmla="*/ 1 w 5328"/>
                <a:gd name="T47" fmla="*/ 1 h 3936"/>
                <a:gd name="T48" fmla="*/ 1 w 5328"/>
                <a:gd name="T49" fmla="*/ 1 h 3936"/>
                <a:gd name="T50" fmla="*/ 1 w 5328"/>
                <a:gd name="T51" fmla="*/ 1 h 3936"/>
                <a:gd name="T52" fmla="*/ 1 w 5328"/>
                <a:gd name="T53" fmla="*/ 1 h 3936"/>
                <a:gd name="T54" fmla="*/ 1 w 5328"/>
                <a:gd name="T55" fmla="*/ 1 h 3936"/>
                <a:gd name="T56" fmla="*/ 1 w 5328"/>
                <a:gd name="T57" fmla="*/ 1 h 3936"/>
                <a:gd name="T58" fmla="*/ 1 w 5328"/>
                <a:gd name="T59" fmla="*/ 1 h 3936"/>
                <a:gd name="T60" fmla="*/ 1 w 5328"/>
                <a:gd name="T61" fmla="*/ 1 h 3936"/>
                <a:gd name="T62" fmla="*/ 1 w 5328"/>
                <a:gd name="T63" fmla="*/ 1 h 3936"/>
                <a:gd name="T64" fmla="*/ 1 w 5328"/>
                <a:gd name="T65" fmla="*/ 1 h 3936"/>
                <a:gd name="T66" fmla="*/ 1 w 5328"/>
                <a:gd name="T67" fmla="*/ 1 h 3936"/>
                <a:gd name="T68" fmla="*/ 1 w 5328"/>
                <a:gd name="T69" fmla="*/ 1 h 3936"/>
                <a:gd name="T70" fmla="*/ 1 w 5328"/>
                <a:gd name="T71" fmla="*/ 1 h 3936"/>
                <a:gd name="T72" fmla="*/ 1 w 5328"/>
                <a:gd name="T73" fmla="*/ 1 h 3936"/>
                <a:gd name="T74" fmla="*/ 1 w 5328"/>
                <a:gd name="T75" fmla="*/ 1 h 3936"/>
                <a:gd name="T76" fmla="*/ 1 w 5328"/>
                <a:gd name="T77" fmla="*/ 1 h 3936"/>
                <a:gd name="T78" fmla="*/ 1 w 5328"/>
                <a:gd name="T79" fmla="*/ 1 h 3936"/>
                <a:gd name="T80" fmla="*/ 1 w 5328"/>
                <a:gd name="T81" fmla="*/ 1 h 3936"/>
                <a:gd name="T82" fmla="*/ 1 w 5328"/>
                <a:gd name="T83" fmla="*/ 1 h 3936"/>
                <a:gd name="T84" fmla="*/ 1 w 5328"/>
                <a:gd name="T85" fmla="*/ 1 h 3936"/>
                <a:gd name="T86" fmla="*/ 1 w 5328"/>
                <a:gd name="T87" fmla="*/ 1 h 3936"/>
                <a:gd name="T88" fmla="*/ 1 w 5328"/>
                <a:gd name="T89" fmla="*/ 1 h 3936"/>
                <a:gd name="T90" fmla="*/ 1 w 5328"/>
                <a:gd name="T91" fmla="*/ 1 h 3936"/>
                <a:gd name="T92" fmla="*/ 1 w 5328"/>
                <a:gd name="T93" fmla="*/ 1 h 3936"/>
                <a:gd name="T94" fmla="*/ 1 w 5328"/>
                <a:gd name="T95" fmla="*/ 1 h 3936"/>
                <a:gd name="T96" fmla="*/ 1 w 5328"/>
                <a:gd name="T97" fmla="*/ 1 h 3936"/>
                <a:gd name="T98" fmla="*/ 1 w 5328"/>
                <a:gd name="T99" fmla="*/ 1 h 3936"/>
                <a:gd name="T100" fmla="*/ 1 w 5328"/>
                <a:gd name="T101" fmla="*/ 1 h 3936"/>
                <a:gd name="T102" fmla="*/ 1 w 5328"/>
                <a:gd name="T103" fmla="*/ 1 h 3936"/>
                <a:gd name="T104" fmla="*/ 1 w 5328"/>
                <a:gd name="T105" fmla="*/ 1 h 3936"/>
                <a:gd name="T106" fmla="*/ 1 w 5328"/>
                <a:gd name="T107" fmla="*/ 1 h 3936"/>
                <a:gd name="T108" fmla="*/ 1 w 5328"/>
                <a:gd name="T109" fmla="*/ 1 h 3936"/>
                <a:gd name="T110" fmla="*/ 1 w 5328"/>
                <a:gd name="T111" fmla="*/ 1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9"/>
            <p:cNvSpPr>
              <a:spLocks/>
            </p:cNvSpPr>
            <p:nvPr/>
          </p:nvSpPr>
          <p:spPr bwMode="auto">
            <a:xfrm>
              <a:off x="1303" y="2524"/>
              <a:ext cx="158" cy="38"/>
            </a:xfrm>
            <a:custGeom>
              <a:avLst/>
              <a:gdLst>
                <a:gd name="T0" fmla="*/ 0 w 312"/>
                <a:gd name="T1" fmla="*/ 0 h 74"/>
                <a:gd name="T2" fmla="*/ 1 w 312"/>
                <a:gd name="T3" fmla="*/ 1 h 74"/>
                <a:gd name="T4" fmla="*/ 1 w 312"/>
                <a:gd name="T5" fmla="*/ 1 h 74"/>
                <a:gd name="T6" fmla="*/ 1 w 312"/>
                <a:gd name="T7" fmla="*/ 1 h 74"/>
                <a:gd name="T8" fmla="*/ 1 w 312"/>
                <a:gd name="T9" fmla="*/ 1 h 74"/>
                <a:gd name="T10" fmla="*/ 1 w 312"/>
                <a:gd name="T11" fmla="*/ 1 h 74"/>
                <a:gd name="T12" fmla="*/ 1 w 312"/>
                <a:gd name="T13" fmla="*/ 1 h 74"/>
                <a:gd name="T14" fmla="*/ 1 w 312"/>
                <a:gd name="T15" fmla="*/ 1 h 74"/>
                <a:gd name="T16" fmla="*/ 1 w 312"/>
                <a:gd name="T17" fmla="*/ 1 h 74"/>
                <a:gd name="T18" fmla="*/ 1 w 312"/>
                <a:gd name="T19" fmla="*/ 1 h 74"/>
                <a:gd name="T20" fmla="*/ 1 w 31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74"/>
                <a:gd name="T35" fmla="*/ 312 w 31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20"/>
            <p:cNvSpPr>
              <a:spLocks/>
            </p:cNvSpPr>
            <p:nvPr/>
          </p:nvSpPr>
          <p:spPr bwMode="auto">
            <a:xfrm>
              <a:off x="1533" y="2969"/>
              <a:ext cx="69" cy="18"/>
            </a:xfrm>
            <a:custGeom>
              <a:avLst/>
              <a:gdLst>
                <a:gd name="T0" fmla="*/ 0 w 136"/>
                <a:gd name="T1" fmla="*/ 1 h 34"/>
                <a:gd name="T2" fmla="*/ 1 w 136"/>
                <a:gd name="T3" fmla="*/ 1 h 34"/>
                <a:gd name="T4" fmla="*/ 1 w 136"/>
                <a:gd name="T5" fmla="*/ 1 h 34"/>
                <a:gd name="T6" fmla="*/ 1 w 136"/>
                <a:gd name="T7" fmla="*/ 1 h 34"/>
                <a:gd name="T8" fmla="*/ 1 w 136"/>
                <a:gd name="T9" fmla="*/ 0 h 34"/>
                <a:gd name="T10" fmla="*/ 0 60000 65536"/>
                <a:gd name="T11" fmla="*/ 0 60000 65536"/>
                <a:gd name="T12" fmla="*/ 0 60000 65536"/>
                <a:gd name="T13" fmla="*/ 0 60000 65536"/>
                <a:gd name="T14" fmla="*/ 0 60000 65536"/>
                <a:gd name="T15" fmla="*/ 0 w 136"/>
                <a:gd name="T16" fmla="*/ 0 h 34"/>
                <a:gd name="T17" fmla="*/ 136 w 136"/>
                <a:gd name="T18" fmla="*/ 34 h 34"/>
              </a:gdLst>
              <a:ahLst/>
              <a:cxnLst>
                <a:cxn ang="T10">
                  <a:pos x="T0" y="T1"/>
                </a:cxn>
                <a:cxn ang="T11">
                  <a:pos x="T2" y="T3"/>
                </a:cxn>
                <a:cxn ang="T12">
                  <a:pos x="T4" y="T5"/>
                </a:cxn>
                <a:cxn ang="T13">
                  <a:pos x="T6" y="T7"/>
                </a:cxn>
                <a:cxn ang="T14">
                  <a:pos x="T8" y="T9"/>
                </a:cxn>
              </a:cxnLst>
              <a:rect l="T15" t="T16" r="T17" b="T18"/>
              <a:pathLst>
                <a:path w="136" h="34">
                  <a:moveTo>
                    <a:pt x="0" y="34"/>
                  </a:moveTo>
                  <a:lnTo>
                    <a:pt x="35" y="29"/>
                  </a:lnTo>
                  <a:lnTo>
                    <a:pt x="69" y="22"/>
                  </a:lnTo>
                  <a:lnTo>
                    <a:pt x="103" y="12"/>
                  </a:lnTo>
                  <a:lnTo>
                    <a:pt x="136"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21"/>
            <p:cNvSpPr>
              <a:spLocks/>
            </p:cNvSpPr>
            <p:nvPr/>
          </p:nvSpPr>
          <p:spPr bwMode="auto">
            <a:xfrm>
              <a:off x="2156" y="3086"/>
              <a:ext cx="42" cy="81"/>
            </a:xfrm>
            <a:custGeom>
              <a:avLst/>
              <a:gdLst>
                <a:gd name="T0" fmla="*/ 0 w 83"/>
                <a:gd name="T1" fmla="*/ 0 h 158"/>
                <a:gd name="T2" fmla="*/ 1 w 83"/>
                <a:gd name="T3" fmla="*/ 1 h 158"/>
                <a:gd name="T4" fmla="*/ 1 w 83"/>
                <a:gd name="T5" fmla="*/ 1 h 158"/>
                <a:gd name="T6" fmla="*/ 1 w 83"/>
                <a:gd name="T7" fmla="*/ 1 h 158"/>
                <a:gd name="T8" fmla="*/ 1 w 83"/>
                <a:gd name="T9" fmla="*/ 1 h 158"/>
                <a:gd name="T10" fmla="*/ 0 60000 65536"/>
                <a:gd name="T11" fmla="*/ 0 60000 65536"/>
                <a:gd name="T12" fmla="*/ 0 60000 65536"/>
                <a:gd name="T13" fmla="*/ 0 60000 65536"/>
                <a:gd name="T14" fmla="*/ 0 60000 65536"/>
                <a:gd name="T15" fmla="*/ 0 w 83"/>
                <a:gd name="T16" fmla="*/ 0 h 158"/>
                <a:gd name="T17" fmla="*/ 83 w 83"/>
                <a:gd name="T18" fmla="*/ 158 h 158"/>
              </a:gdLst>
              <a:ahLst/>
              <a:cxnLst>
                <a:cxn ang="T10">
                  <a:pos x="T0" y="T1"/>
                </a:cxn>
                <a:cxn ang="T11">
                  <a:pos x="T2" y="T3"/>
                </a:cxn>
                <a:cxn ang="T12">
                  <a:pos x="T4" y="T5"/>
                </a:cxn>
                <a:cxn ang="T13">
                  <a:pos x="T6" y="T7"/>
                </a:cxn>
                <a:cxn ang="T14">
                  <a:pos x="T8" y="T9"/>
                </a:cxn>
              </a:cxnLst>
              <a:rect l="T15" t="T16" r="T17" b="T18"/>
              <a:pathLst>
                <a:path w="83" h="158">
                  <a:moveTo>
                    <a:pt x="0" y="0"/>
                  </a:moveTo>
                  <a:lnTo>
                    <a:pt x="18" y="41"/>
                  </a:lnTo>
                  <a:lnTo>
                    <a:pt x="37" y="81"/>
                  </a:lnTo>
                  <a:lnTo>
                    <a:pt x="59" y="120"/>
                  </a:lnTo>
                  <a:lnTo>
                    <a:pt x="83" y="158"/>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22"/>
            <p:cNvSpPr>
              <a:spLocks/>
            </p:cNvSpPr>
            <p:nvPr/>
          </p:nvSpPr>
          <p:spPr bwMode="auto">
            <a:xfrm>
              <a:off x="2955" y="2962"/>
              <a:ext cx="16" cy="90"/>
            </a:xfrm>
            <a:custGeom>
              <a:avLst/>
              <a:gdLst>
                <a:gd name="T0" fmla="*/ 0 w 33"/>
                <a:gd name="T1" fmla="*/ 1 h 174"/>
                <a:gd name="T2" fmla="*/ 0 w 33"/>
                <a:gd name="T3" fmla="*/ 1 h 174"/>
                <a:gd name="T4" fmla="*/ 0 w 33"/>
                <a:gd name="T5" fmla="*/ 1 h 174"/>
                <a:gd name="T6" fmla="*/ 0 w 33"/>
                <a:gd name="T7" fmla="*/ 1 h 174"/>
                <a:gd name="T8" fmla="*/ 0 w 33"/>
                <a:gd name="T9" fmla="*/ 0 h 174"/>
                <a:gd name="T10" fmla="*/ 0 60000 65536"/>
                <a:gd name="T11" fmla="*/ 0 60000 65536"/>
                <a:gd name="T12" fmla="*/ 0 60000 65536"/>
                <a:gd name="T13" fmla="*/ 0 60000 65536"/>
                <a:gd name="T14" fmla="*/ 0 60000 65536"/>
                <a:gd name="T15" fmla="*/ 0 w 33"/>
                <a:gd name="T16" fmla="*/ 0 h 174"/>
                <a:gd name="T17" fmla="*/ 33 w 33"/>
                <a:gd name="T18" fmla="*/ 174 h 174"/>
              </a:gdLst>
              <a:ahLst/>
              <a:cxnLst>
                <a:cxn ang="T10">
                  <a:pos x="T0" y="T1"/>
                </a:cxn>
                <a:cxn ang="T11">
                  <a:pos x="T2" y="T3"/>
                </a:cxn>
                <a:cxn ang="T12">
                  <a:pos x="T4" y="T5"/>
                </a:cxn>
                <a:cxn ang="T13">
                  <a:pos x="T6" y="T7"/>
                </a:cxn>
                <a:cxn ang="T14">
                  <a:pos x="T8" y="T9"/>
                </a:cxn>
              </a:cxnLst>
              <a:rect l="T15" t="T16" r="T17" b="T18"/>
              <a:pathLst>
                <a:path w="33" h="174">
                  <a:moveTo>
                    <a:pt x="0" y="174"/>
                  </a:moveTo>
                  <a:lnTo>
                    <a:pt x="12" y="131"/>
                  </a:lnTo>
                  <a:lnTo>
                    <a:pt x="21" y="88"/>
                  </a:lnTo>
                  <a:lnTo>
                    <a:pt x="28" y="44"/>
                  </a:lnTo>
                  <a:lnTo>
                    <a:pt x="33"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23"/>
            <p:cNvSpPr>
              <a:spLocks/>
            </p:cNvSpPr>
            <p:nvPr/>
          </p:nvSpPr>
          <p:spPr bwMode="auto">
            <a:xfrm>
              <a:off x="3305" y="2408"/>
              <a:ext cx="204" cy="336"/>
            </a:xfrm>
            <a:custGeom>
              <a:avLst/>
              <a:gdLst>
                <a:gd name="T0" fmla="*/ 1 w 401"/>
                <a:gd name="T1" fmla="*/ 1 h 651"/>
                <a:gd name="T2" fmla="*/ 1 w 401"/>
                <a:gd name="T3" fmla="*/ 1 h 651"/>
                <a:gd name="T4" fmla="*/ 1 w 401"/>
                <a:gd name="T5" fmla="*/ 1 h 651"/>
                <a:gd name="T6" fmla="*/ 1 w 401"/>
                <a:gd name="T7" fmla="*/ 1 h 651"/>
                <a:gd name="T8" fmla="*/ 1 w 401"/>
                <a:gd name="T9" fmla="*/ 1 h 651"/>
                <a:gd name="T10" fmla="*/ 1 w 401"/>
                <a:gd name="T11" fmla="*/ 1 h 651"/>
                <a:gd name="T12" fmla="*/ 1 w 401"/>
                <a:gd name="T13" fmla="*/ 1 h 651"/>
                <a:gd name="T14" fmla="*/ 1 w 401"/>
                <a:gd name="T15" fmla="*/ 1 h 651"/>
                <a:gd name="T16" fmla="*/ 1 w 401"/>
                <a:gd name="T17" fmla="*/ 1 h 651"/>
                <a:gd name="T18" fmla="*/ 1 w 401"/>
                <a:gd name="T19" fmla="*/ 1 h 651"/>
                <a:gd name="T20" fmla="*/ 1 w 401"/>
                <a:gd name="T21" fmla="*/ 1 h 651"/>
                <a:gd name="T22" fmla="*/ 1 w 401"/>
                <a:gd name="T23" fmla="*/ 1 h 651"/>
                <a:gd name="T24" fmla="*/ 1 w 401"/>
                <a:gd name="T25" fmla="*/ 1 h 651"/>
                <a:gd name="T26" fmla="*/ 1 w 401"/>
                <a:gd name="T27" fmla="*/ 1 h 651"/>
                <a:gd name="T28" fmla="*/ 1 w 401"/>
                <a:gd name="T29" fmla="*/ 1 h 651"/>
                <a:gd name="T30" fmla="*/ 1 w 401"/>
                <a:gd name="T31" fmla="*/ 1 h 651"/>
                <a:gd name="T32" fmla="*/ 1 w 401"/>
                <a:gd name="T33" fmla="*/ 1 h 651"/>
                <a:gd name="T34" fmla="*/ 0 w 401"/>
                <a:gd name="T35" fmla="*/ 0 h 6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651"/>
                <a:gd name="T56" fmla="*/ 401 w 401"/>
                <a:gd name="T57" fmla="*/ 651 h 6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24"/>
            <p:cNvSpPr>
              <a:spLocks/>
            </p:cNvSpPr>
            <p:nvPr/>
          </p:nvSpPr>
          <p:spPr bwMode="auto">
            <a:xfrm>
              <a:off x="3693" y="2049"/>
              <a:ext cx="91" cy="126"/>
            </a:xfrm>
            <a:custGeom>
              <a:avLst/>
              <a:gdLst>
                <a:gd name="T0" fmla="*/ 0 w 179"/>
                <a:gd name="T1" fmla="*/ 1 h 244"/>
                <a:gd name="T2" fmla="*/ 1 w 179"/>
                <a:gd name="T3" fmla="*/ 1 h 244"/>
                <a:gd name="T4" fmla="*/ 1 w 179"/>
                <a:gd name="T5" fmla="*/ 1 h 244"/>
                <a:gd name="T6" fmla="*/ 1 w 179"/>
                <a:gd name="T7" fmla="*/ 1 h 244"/>
                <a:gd name="T8" fmla="*/ 1 w 179"/>
                <a:gd name="T9" fmla="*/ 1 h 244"/>
                <a:gd name="T10" fmla="*/ 1 w 179"/>
                <a:gd name="T11" fmla="*/ 1 h 244"/>
                <a:gd name="T12" fmla="*/ 1 w 179"/>
                <a:gd name="T13" fmla="*/ 1 h 244"/>
                <a:gd name="T14" fmla="*/ 1 w 179"/>
                <a:gd name="T15" fmla="*/ 1 h 244"/>
                <a:gd name="T16" fmla="*/ 1 w 17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44"/>
                <a:gd name="T29" fmla="*/ 179 w 17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25"/>
            <p:cNvSpPr>
              <a:spLocks/>
            </p:cNvSpPr>
            <p:nvPr/>
          </p:nvSpPr>
          <p:spPr bwMode="auto">
            <a:xfrm>
              <a:off x="3566" y="1583"/>
              <a:ext cx="5" cy="59"/>
            </a:xfrm>
            <a:custGeom>
              <a:avLst/>
              <a:gdLst>
                <a:gd name="T0" fmla="*/ 1 w 10"/>
                <a:gd name="T1" fmla="*/ 1 h 115"/>
                <a:gd name="T2" fmla="*/ 1 w 10"/>
                <a:gd name="T3" fmla="*/ 1 h 115"/>
                <a:gd name="T4" fmla="*/ 1 w 10"/>
                <a:gd name="T5" fmla="*/ 1 h 115"/>
                <a:gd name="T6" fmla="*/ 1 w 10"/>
                <a:gd name="T7" fmla="*/ 1 h 115"/>
                <a:gd name="T8" fmla="*/ 1 w 10"/>
                <a:gd name="T9" fmla="*/ 1 h 115"/>
                <a:gd name="T10" fmla="*/ 1 w 10"/>
                <a:gd name="T11" fmla="*/ 1 h 115"/>
                <a:gd name="T12" fmla="*/ 0 w 10"/>
                <a:gd name="T13" fmla="*/ 0 h 115"/>
                <a:gd name="T14" fmla="*/ 0 60000 65536"/>
                <a:gd name="T15" fmla="*/ 0 60000 65536"/>
                <a:gd name="T16" fmla="*/ 0 60000 65536"/>
                <a:gd name="T17" fmla="*/ 0 60000 65536"/>
                <a:gd name="T18" fmla="*/ 0 60000 65536"/>
                <a:gd name="T19" fmla="*/ 0 60000 65536"/>
                <a:gd name="T20" fmla="*/ 0 60000 65536"/>
                <a:gd name="T21" fmla="*/ 0 w 10"/>
                <a:gd name="T22" fmla="*/ 0 h 115"/>
                <a:gd name="T23" fmla="*/ 10 w 1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5">
                  <a:moveTo>
                    <a:pt x="10" y="115"/>
                  </a:moveTo>
                  <a:lnTo>
                    <a:pt x="10" y="111"/>
                  </a:lnTo>
                  <a:lnTo>
                    <a:pt x="10" y="107"/>
                  </a:lnTo>
                  <a:lnTo>
                    <a:pt x="9" y="80"/>
                  </a:lnTo>
                  <a:lnTo>
                    <a:pt x="8" y="53"/>
                  </a:lnTo>
                  <a:lnTo>
                    <a:pt x="5" y="26"/>
                  </a:lnTo>
                  <a:lnTo>
                    <a:pt x="0"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6"/>
            <p:cNvSpPr>
              <a:spLocks/>
            </p:cNvSpPr>
            <p:nvPr/>
          </p:nvSpPr>
          <p:spPr bwMode="auto">
            <a:xfrm>
              <a:off x="2988" y="1437"/>
              <a:ext cx="47" cy="76"/>
            </a:xfrm>
            <a:custGeom>
              <a:avLst/>
              <a:gdLst>
                <a:gd name="T0" fmla="*/ 1 w 92"/>
                <a:gd name="T1" fmla="*/ 0 h 147"/>
                <a:gd name="T2" fmla="*/ 1 w 92"/>
                <a:gd name="T3" fmla="*/ 1 h 147"/>
                <a:gd name="T4" fmla="*/ 1 w 92"/>
                <a:gd name="T5" fmla="*/ 1 h 147"/>
                <a:gd name="T6" fmla="*/ 1 w 92"/>
                <a:gd name="T7" fmla="*/ 1 h 147"/>
                <a:gd name="T8" fmla="*/ 0 w 92"/>
                <a:gd name="T9" fmla="*/ 1 h 147"/>
                <a:gd name="T10" fmla="*/ 0 60000 65536"/>
                <a:gd name="T11" fmla="*/ 0 60000 65536"/>
                <a:gd name="T12" fmla="*/ 0 60000 65536"/>
                <a:gd name="T13" fmla="*/ 0 60000 65536"/>
                <a:gd name="T14" fmla="*/ 0 60000 65536"/>
                <a:gd name="T15" fmla="*/ 0 w 92"/>
                <a:gd name="T16" fmla="*/ 0 h 147"/>
                <a:gd name="T17" fmla="*/ 92 w 92"/>
                <a:gd name="T18" fmla="*/ 147 h 147"/>
              </a:gdLst>
              <a:ahLst/>
              <a:cxnLst>
                <a:cxn ang="T10">
                  <a:pos x="T0" y="T1"/>
                </a:cxn>
                <a:cxn ang="T11">
                  <a:pos x="T2" y="T3"/>
                </a:cxn>
                <a:cxn ang="T12">
                  <a:pos x="T4" y="T5"/>
                </a:cxn>
                <a:cxn ang="T13">
                  <a:pos x="T6" y="T7"/>
                </a:cxn>
                <a:cxn ang="T14">
                  <a:pos x="T8" y="T9"/>
                </a:cxn>
              </a:cxnLst>
              <a:rect l="T15" t="T16" r="T17" b="T18"/>
              <a:pathLst>
                <a:path w="92" h="147">
                  <a:moveTo>
                    <a:pt x="92" y="0"/>
                  </a:moveTo>
                  <a:lnTo>
                    <a:pt x="65" y="35"/>
                  </a:lnTo>
                  <a:lnTo>
                    <a:pt x="40" y="71"/>
                  </a:lnTo>
                  <a:lnTo>
                    <a:pt x="19" y="108"/>
                  </a:lnTo>
                  <a:lnTo>
                    <a:pt x="0" y="147"/>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27"/>
            <p:cNvSpPr>
              <a:spLocks/>
            </p:cNvSpPr>
            <p:nvPr/>
          </p:nvSpPr>
          <p:spPr bwMode="auto">
            <a:xfrm>
              <a:off x="2551" y="1483"/>
              <a:ext cx="22" cy="65"/>
            </a:xfrm>
            <a:custGeom>
              <a:avLst/>
              <a:gdLst>
                <a:gd name="T0" fmla="*/ 0 w 45"/>
                <a:gd name="T1" fmla="*/ 0 h 126"/>
                <a:gd name="T2" fmla="*/ 0 w 45"/>
                <a:gd name="T3" fmla="*/ 1 h 126"/>
                <a:gd name="T4" fmla="*/ 0 w 45"/>
                <a:gd name="T5" fmla="*/ 1 h 126"/>
                <a:gd name="T6" fmla="*/ 0 w 45"/>
                <a:gd name="T7" fmla="*/ 1 h 126"/>
                <a:gd name="T8" fmla="*/ 0 w 45"/>
                <a:gd name="T9" fmla="*/ 1 h 126"/>
                <a:gd name="T10" fmla="*/ 0 60000 65536"/>
                <a:gd name="T11" fmla="*/ 0 60000 65536"/>
                <a:gd name="T12" fmla="*/ 0 60000 65536"/>
                <a:gd name="T13" fmla="*/ 0 60000 65536"/>
                <a:gd name="T14" fmla="*/ 0 60000 65536"/>
                <a:gd name="T15" fmla="*/ 0 w 45"/>
                <a:gd name="T16" fmla="*/ 0 h 126"/>
                <a:gd name="T17" fmla="*/ 45 w 45"/>
                <a:gd name="T18" fmla="*/ 126 h 126"/>
              </a:gdLst>
              <a:ahLst/>
              <a:cxnLst>
                <a:cxn ang="T10">
                  <a:pos x="T0" y="T1"/>
                </a:cxn>
                <a:cxn ang="T11">
                  <a:pos x="T2" y="T3"/>
                </a:cxn>
                <a:cxn ang="T12">
                  <a:pos x="T4" y="T5"/>
                </a:cxn>
                <a:cxn ang="T13">
                  <a:pos x="T6" y="T7"/>
                </a:cxn>
                <a:cxn ang="T14">
                  <a:pos x="T8" y="T9"/>
                </a:cxn>
              </a:cxnLst>
              <a:rect l="T15" t="T16" r="T17" b="T18"/>
              <a:pathLst>
                <a:path w="45" h="126">
                  <a:moveTo>
                    <a:pt x="45" y="0"/>
                  </a:moveTo>
                  <a:lnTo>
                    <a:pt x="31" y="30"/>
                  </a:lnTo>
                  <a:lnTo>
                    <a:pt x="19" y="62"/>
                  </a:lnTo>
                  <a:lnTo>
                    <a:pt x="8" y="93"/>
                  </a:lnTo>
                  <a:lnTo>
                    <a:pt x="0" y="126"/>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28"/>
            <p:cNvSpPr>
              <a:spLocks/>
            </p:cNvSpPr>
            <p:nvPr/>
          </p:nvSpPr>
          <p:spPr bwMode="auto">
            <a:xfrm>
              <a:off x="2044" y="1573"/>
              <a:ext cx="81" cy="63"/>
            </a:xfrm>
            <a:custGeom>
              <a:avLst/>
              <a:gdLst>
                <a:gd name="T0" fmla="*/ 1 w 161"/>
                <a:gd name="T1" fmla="*/ 1 h 123"/>
                <a:gd name="T2" fmla="*/ 1 w 161"/>
                <a:gd name="T3" fmla="*/ 1 h 123"/>
                <a:gd name="T4" fmla="*/ 1 w 161"/>
                <a:gd name="T5" fmla="*/ 1 h 123"/>
                <a:gd name="T6" fmla="*/ 1 w 161"/>
                <a:gd name="T7" fmla="*/ 1 h 123"/>
                <a:gd name="T8" fmla="*/ 0 w 161"/>
                <a:gd name="T9" fmla="*/ 0 h 123"/>
                <a:gd name="T10" fmla="*/ 0 60000 65536"/>
                <a:gd name="T11" fmla="*/ 0 60000 65536"/>
                <a:gd name="T12" fmla="*/ 0 60000 65536"/>
                <a:gd name="T13" fmla="*/ 0 60000 65536"/>
                <a:gd name="T14" fmla="*/ 0 60000 65536"/>
                <a:gd name="T15" fmla="*/ 0 w 161"/>
                <a:gd name="T16" fmla="*/ 0 h 123"/>
                <a:gd name="T17" fmla="*/ 161 w 161"/>
                <a:gd name="T18" fmla="*/ 123 h 123"/>
              </a:gdLst>
              <a:ahLst/>
              <a:cxnLst>
                <a:cxn ang="T10">
                  <a:pos x="T0" y="T1"/>
                </a:cxn>
                <a:cxn ang="T11">
                  <a:pos x="T2" y="T3"/>
                </a:cxn>
                <a:cxn ang="T12">
                  <a:pos x="T4" y="T5"/>
                </a:cxn>
                <a:cxn ang="T13">
                  <a:pos x="T6" y="T7"/>
                </a:cxn>
                <a:cxn ang="T14">
                  <a:pos x="T8" y="T9"/>
                </a:cxn>
              </a:cxnLst>
              <a:rect l="T15" t="T16" r="T17" b="T18"/>
              <a:pathLst>
                <a:path w="161" h="123">
                  <a:moveTo>
                    <a:pt x="161" y="123"/>
                  </a:moveTo>
                  <a:lnTo>
                    <a:pt x="124" y="89"/>
                  </a:lnTo>
                  <a:lnTo>
                    <a:pt x="84" y="57"/>
                  </a:lnTo>
                  <a:lnTo>
                    <a:pt x="43" y="27"/>
                  </a:lnTo>
                  <a:lnTo>
                    <a:pt x="0"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29"/>
            <p:cNvSpPr>
              <a:spLocks/>
            </p:cNvSpPr>
            <p:nvPr/>
          </p:nvSpPr>
          <p:spPr bwMode="auto">
            <a:xfrm>
              <a:off x="1411" y="2004"/>
              <a:ext cx="15" cy="67"/>
            </a:xfrm>
            <a:custGeom>
              <a:avLst/>
              <a:gdLst>
                <a:gd name="T0" fmla="*/ 0 w 28"/>
                <a:gd name="T1" fmla="*/ 0 h 130"/>
                <a:gd name="T2" fmla="*/ 1 w 28"/>
                <a:gd name="T3" fmla="*/ 1 h 130"/>
                <a:gd name="T4" fmla="*/ 1 w 28"/>
                <a:gd name="T5" fmla="*/ 1 h 130"/>
                <a:gd name="T6" fmla="*/ 1 w 28"/>
                <a:gd name="T7" fmla="*/ 1 h 130"/>
                <a:gd name="T8" fmla="*/ 1 w 28"/>
                <a:gd name="T9" fmla="*/ 1 h 130"/>
                <a:gd name="T10" fmla="*/ 0 60000 65536"/>
                <a:gd name="T11" fmla="*/ 0 60000 65536"/>
                <a:gd name="T12" fmla="*/ 0 60000 65536"/>
                <a:gd name="T13" fmla="*/ 0 60000 65536"/>
                <a:gd name="T14" fmla="*/ 0 60000 65536"/>
                <a:gd name="T15" fmla="*/ 0 w 28"/>
                <a:gd name="T16" fmla="*/ 0 h 130"/>
                <a:gd name="T17" fmla="*/ 28 w 28"/>
                <a:gd name="T18" fmla="*/ 130 h 130"/>
              </a:gdLst>
              <a:ahLst/>
              <a:cxnLst>
                <a:cxn ang="T10">
                  <a:pos x="T0" y="T1"/>
                </a:cxn>
                <a:cxn ang="T11">
                  <a:pos x="T2" y="T3"/>
                </a:cxn>
                <a:cxn ang="T12">
                  <a:pos x="T4" y="T5"/>
                </a:cxn>
                <a:cxn ang="T13">
                  <a:pos x="T6" y="T7"/>
                </a:cxn>
                <a:cxn ang="T14">
                  <a:pos x="T8" y="T9"/>
                </a:cxn>
              </a:cxnLst>
              <a:rect l="T15" t="T16" r="T17" b="T18"/>
              <a:pathLst>
                <a:path w="28" h="130">
                  <a:moveTo>
                    <a:pt x="0" y="0"/>
                  </a:moveTo>
                  <a:lnTo>
                    <a:pt x="5" y="33"/>
                  </a:lnTo>
                  <a:lnTo>
                    <a:pt x="11" y="65"/>
                  </a:lnTo>
                  <a:lnTo>
                    <a:pt x="19" y="98"/>
                  </a:lnTo>
                  <a:lnTo>
                    <a:pt x="28" y="13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6" name="Freeform 30"/>
          <p:cNvSpPr>
            <a:spLocks/>
          </p:cNvSpPr>
          <p:nvPr/>
        </p:nvSpPr>
        <p:spPr bwMode="auto">
          <a:xfrm>
            <a:off x="3979862" y="2514600"/>
            <a:ext cx="1905000" cy="419100"/>
          </a:xfrm>
          <a:custGeom>
            <a:avLst/>
            <a:gdLst>
              <a:gd name="T0" fmla="*/ 0 w 1200"/>
              <a:gd name="T1" fmla="*/ 2147483647 h 248"/>
              <a:gd name="T2" fmla="*/ 2147483647 w 1200"/>
              <a:gd name="T3" fmla="*/ 2147483647 h 248"/>
              <a:gd name="T4" fmla="*/ 2147483647 w 1200"/>
              <a:gd name="T5" fmla="*/ 2147483647 h 248"/>
              <a:gd name="T6" fmla="*/ 2147483647 w 1200"/>
              <a:gd name="T7" fmla="*/ 2147483647 h 248"/>
              <a:gd name="T8" fmla="*/ 0 60000 65536"/>
              <a:gd name="T9" fmla="*/ 0 60000 65536"/>
              <a:gd name="T10" fmla="*/ 0 60000 65536"/>
              <a:gd name="T11" fmla="*/ 0 60000 65536"/>
              <a:gd name="T12" fmla="*/ 0 w 1200"/>
              <a:gd name="T13" fmla="*/ 0 h 248"/>
              <a:gd name="T14" fmla="*/ 1200 w 1200"/>
              <a:gd name="T15" fmla="*/ 248 h 248"/>
            </a:gdLst>
            <a:ahLst/>
            <a:cxnLst>
              <a:cxn ang="T8">
                <a:pos x="T0" y="T1"/>
              </a:cxn>
              <a:cxn ang="T9">
                <a:pos x="T2" y="T3"/>
              </a:cxn>
              <a:cxn ang="T10">
                <a:pos x="T4" y="T5"/>
              </a:cxn>
              <a:cxn ang="T11">
                <a:pos x="T6" y="T7"/>
              </a:cxn>
            </a:cxnLst>
            <a:rect l="T12" t="T13" r="T14" b="T15"/>
            <a:pathLst>
              <a:path w="1200" h="248">
                <a:moveTo>
                  <a:pt x="0" y="32"/>
                </a:moveTo>
                <a:cubicBezTo>
                  <a:pt x="140" y="16"/>
                  <a:pt x="280" y="0"/>
                  <a:pt x="384" y="32"/>
                </a:cubicBezTo>
                <a:cubicBezTo>
                  <a:pt x="488" y="64"/>
                  <a:pt x="488" y="200"/>
                  <a:pt x="624" y="224"/>
                </a:cubicBezTo>
                <a:cubicBezTo>
                  <a:pt x="760" y="248"/>
                  <a:pt x="980" y="212"/>
                  <a:pt x="1200" y="176"/>
                </a:cubicBezTo>
              </a:path>
            </a:pathLst>
          </a:cu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7" name="Text Box 31"/>
          <p:cNvSpPr txBox="1">
            <a:spLocks noChangeArrowheads="1"/>
          </p:cNvSpPr>
          <p:nvPr/>
        </p:nvSpPr>
        <p:spPr bwMode="auto">
          <a:xfrm>
            <a:off x="1162050" y="2436813"/>
            <a:ext cx="1008062" cy="457200"/>
          </a:xfrm>
          <a:prstGeom prst="rect">
            <a:avLst/>
          </a:prstGeom>
          <a:noFill/>
          <a:ln w="12700" cap="sq">
            <a:noFill/>
            <a:miter lim="800000"/>
            <a:headEnd type="none" w="sm" len="sm"/>
            <a:tailEnd type="none" w="sm" len="sm"/>
          </a:ln>
          <a:effectLst/>
        </p:spPr>
        <p:txBody>
          <a:bodyPr wrap="none">
            <a:spAutoFit/>
          </a:bodyPr>
          <a:lstStyle/>
          <a:p>
            <a:pPr>
              <a:defRPr/>
            </a:pPr>
            <a:r>
              <a:rPr lang="en-US" sz="2400" dirty="0">
                <a:effectLst>
                  <a:outerShdw blurRad="38100" dist="38100" dir="2700000" algn="tl">
                    <a:srgbClr val="C0C0C0"/>
                  </a:outerShdw>
                </a:effectLst>
                <a:latin typeface="Comic Sans MS" pitchFamily="66" charset="0"/>
                <a:ea typeface="ＭＳ Ｐゴシック" pitchFamily="34" charset="-128"/>
              </a:rPr>
              <a:t>Public</a:t>
            </a:r>
          </a:p>
        </p:txBody>
      </p:sp>
      <p:sp>
        <p:nvSpPr>
          <p:cNvPr id="78" name="Text Box 32"/>
          <p:cNvSpPr txBox="1">
            <a:spLocks noChangeArrowheads="1"/>
          </p:cNvSpPr>
          <p:nvPr/>
        </p:nvSpPr>
        <p:spPr bwMode="auto">
          <a:xfrm>
            <a:off x="152400" y="1600200"/>
            <a:ext cx="154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a:r>
              <a:rPr lang="en-US" sz="2400">
                <a:latin typeface="Comic Sans MS" pitchFamily="66" charset="0"/>
              </a:rPr>
              <a:t>“Outside”</a:t>
            </a:r>
          </a:p>
        </p:txBody>
      </p:sp>
      <p:grpSp>
        <p:nvGrpSpPr>
          <p:cNvPr id="79" name="Group 33"/>
          <p:cNvGrpSpPr>
            <a:grpSpLocks/>
          </p:cNvGrpSpPr>
          <p:nvPr/>
        </p:nvGrpSpPr>
        <p:grpSpPr bwMode="auto">
          <a:xfrm>
            <a:off x="6572250" y="1905000"/>
            <a:ext cx="2208212" cy="1470025"/>
            <a:chOff x="1168" y="1328"/>
            <a:chExt cx="2704" cy="2032"/>
          </a:xfrm>
        </p:grpSpPr>
        <p:sp>
          <p:nvSpPr>
            <p:cNvPr id="80" name="Freeform 34"/>
            <p:cNvSpPr>
              <a:spLocks/>
            </p:cNvSpPr>
            <p:nvPr/>
          </p:nvSpPr>
          <p:spPr bwMode="auto">
            <a:xfrm>
              <a:off x="1168" y="1328"/>
              <a:ext cx="2704" cy="2032"/>
            </a:xfrm>
            <a:custGeom>
              <a:avLst/>
              <a:gdLst/>
              <a:ahLst/>
              <a:cxnLst>
                <a:cxn ang="0">
                  <a:pos x="312" y="1355"/>
                </a:cxn>
                <a:cxn ang="0">
                  <a:pos x="56" y="1605"/>
                </a:cxn>
                <a:cxn ang="0">
                  <a:pos x="2" y="1795"/>
                </a:cxn>
                <a:cxn ang="0">
                  <a:pos x="41" y="2055"/>
                </a:cxn>
                <a:cxn ang="0">
                  <a:pos x="207" y="2276"/>
                </a:cxn>
                <a:cxn ang="0">
                  <a:pos x="175" y="2434"/>
                </a:cxn>
                <a:cxn ang="0">
                  <a:pos x="119" y="2627"/>
                </a:cxn>
                <a:cxn ang="0">
                  <a:pos x="141" y="2838"/>
                </a:cxn>
                <a:cxn ang="0">
                  <a:pos x="240" y="3021"/>
                </a:cxn>
                <a:cxn ang="0">
                  <a:pos x="446" y="3175"/>
                </a:cxn>
                <a:cxn ang="0">
                  <a:pos x="655" y="3217"/>
                </a:cxn>
                <a:cxn ang="0">
                  <a:pos x="913" y="3462"/>
                </a:cxn>
                <a:cxn ang="0">
                  <a:pos x="1322" y="3674"/>
                </a:cxn>
                <a:cxn ang="0">
                  <a:pos x="1573" y="3699"/>
                </a:cxn>
                <a:cxn ang="0">
                  <a:pos x="1826" y="3656"/>
                </a:cxn>
                <a:cxn ang="0">
                  <a:pos x="2030" y="3563"/>
                </a:cxn>
                <a:cxn ang="0">
                  <a:pos x="2330" y="3837"/>
                </a:cxn>
                <a:cxn ang="0">
                  <a:pos x="2723" y="3936"/>
                </a:cxn>
                <a:cxn ang="0">
                  <a:pos x="2987" y="3893"/>
                </a:cxn>
                <a:cxn ang="0">
                  <a:pos x="3219" y="3771"/>
                </a:cxn>
                <a:cxn ang="0">
                  <a:pos x="3439" y="3526"/>
                </a:cxn>
                <a:cxn ang="0">
                  <a:pos x="3564" y="3370"/>
                </a:cxn>
                <a:cxn ang="0">
                  <a:pos x="3936" y="3452"/>
                </a:cxn>
                <a:cxn ang="0">
                  <a:pos x="4207" y="3383"/>
                </a:cxn>
                <a:cxn ang="0">
                  <a:pos x="4425" y="3221"/>
                </a:cxn>
                <a:cxn ang="0">
                  <a:pos x="4567" y="2988"/>
                </a:cxn>
                <a:cxn ang="0">
                  <a:pos x="4611" y="2741"/>
                </a:cxn>
                <a:cxn ang="0">
                  <a:pos x="4896" y="2645"/>
                </a:cxn>
                <a:cxn ang="0">
                  <a:pos x="5124" y="2459"/>
                </a:cxn>
                <a:cxn ang="0">
                  <a:pos x="5274" y="2207"/>
                </a:cxn>
                <a:cxn ang="0">
                  <a:pos x="5328" y="1908"/>
                </a:cxn>
                <a:cxn ang="0">
                  <a:pos x="5284" y="1638"/>
                </a:cxn>
                <a:cxn ang="0">
                  <a:pos x="5155" y="1396"/>
                </a:cxn>
                <a:cxn ang="0">
                  <a:pos x="5206" y="1169"/>
                </a:cxn>
                <a:cxn ang="0">
                  <a:pos x="5180" y="946"/>
                </a:cxn>
                <a:cxn ang="0">
                  <a:pos x="5001" y="653"/>
                </a:cxn>
                <a:cxn ang="0">
                  <a:pos x="4722" y="495"/>
                </a:cxn>
                <a:cxn ang="0">
                  <a:pos x="4651" y="296"/>
                </a:cxn>
                <a:cxn ang="0">
                  <a:pos x="4366" y="46"/>
                </a:cxn>
                <a:cxn ang="0">
                  <a:pos x="4162" y="1"/>
                </a:cxn>
                <a:cxn ang="0">
                  <a:pos x="3913" y="43"/>
                </a:cxn>
                <a:cxn ang="0">
                  <a:pos x="3700" y="188"/>
                </a:cxn>
                <a:cxn ang="0">
                  <a:pos x="3543" y="87"/>
                </a:cxn>
                <a:cxn ang="0">
                  <a:pos x="3313" y="4"/>
                </a:cxn>
                <a:cxn ang="0">
                  <a:pos x="3033" y="46"/>
                </a:cxn>
                <a:cxn ang="0">
                  <a:pos x="2808" y="234"/>
                </a:cxn>
                <a:cxn ang="0">
                  <a:pos x="2643" y="211"/>
                </a:cxn>
                <a:cxn ang="0">
                  <a:pos x="2404" y="125"/>
                </a:cxn>
                <a:cxn ang="0">
                  <a:pos x="2089" y="156"/>
                </a:cxn>
                <a:cxn ang="0">
                  <a:pos x="1803" y="357"/>
                </a:cxn>
                <a:cxn ang="0">
                  <a:pos x="1522" y="388"/>
                </a:cxn>
                <a:cxn ang="0">
                  <a:pos x="1136" y="376"/>
                </a:cxn>
                <a:cxn ang="0">
                  <a:pos x="839" y="502"/>
                </a:cxn>
                <a:cxn ang="0">
                  <a:pos x="614" y="728"/>
                </a:cxn>
                <a:cxn ang="0">
                  <a:pos x="489" y="1028"/>
                </a:cxn>
                <a:cxn ang="0">
                  <a:pos x="479" y="1309"/>
                </a:cxn>
              </a:cxnLst>
              <a:rect l="0" t="0" r="r" b="b"/>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chemeClr val="folHlink">
                <a:alpha val="50000"/>
              </a:schemeClr>
            </a:solidFill>
            <a:ln w="9525">
              <a:noFill/>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1" name="Freeform 35"/>
            <p:cNvSpPr>
              <a:spLocks/>
            </p:cNvSpPr>
            <p:nvPr/>
          </p:nvSpPr>
          <p:spPr bwMode="auto">
            <a:xfrm>
              <a:off x="1168" y="1328"/>
              <a:ext cx="2704" cy="2032"/>
            </a:xfrm>
            <a:custGeom>
              <a:avLst/>
              <a:gdLst/>
              <a:ahLst/>
              <a:cxnLst>
                <a:cxn ang="0">
                  <a:pos x="312" y="1355"/>
                </a:cxn>
                <a:cxn ang="0">
                  <a:pos x="56" y="1605"/>
                </a:cxn>
                <a:cxn ang="0">
                  <a:pos x="2" y="1795"/>
                </a:cxn>
                <a:cxn ang="0">
                  <a:pos x="41" y="2055"/>
                </a:cxn>
                <a:cxn ang="0">
                  <a:pos x="207" y="2276"/>
                </a:cxn>
                <a:cxn ang="0">
                  <a:pos x="175" y="2434"/>
                </a:cxn>
                <a:cxn ang="0">
                  <a:pos x="119" y="2627"/>
                </a:cxn>
                <a:cxn ang="0">
                  <a:pos x="141" y="2838"/>
                </a:cxn>
                <a:cxn ang="0">
                  <a:pos x="240" y="3021"/>
                </a:cxn>
                <a:cxn ang="0">
                  <a:pos x="446" y="3175"/>
                </a:cxn>
                <a:cxn ang="0">
                  <a:pos x="655" y="3217"/>
                </a:cxn>
                <a:cxn ang="0">
                  <a:pos x="913" y="3462"/>
                </a:cxn>
                <a:cxn ang="0">
                  <a:pos x="1322" y="3674"/>
                </a:cxn>
                <a:cxn ang="0">
                  <a:pos x="1573" y="3699"/>
                </a:cxn>
                <a:cxn ang="0">
                  <a:pos x="1826" y="3656"/>
                </a:cxn>
                <a:cxn ang="0">
                  <a:pos x="2030" y="3563"/>
                </a:cxn>
                <a:cxn ang="0">
                  <a:pos x="2330" y="3837"/>
                </a:cxn>
                <a:cxn ang="0">
                  <a:pos x="2723" y="3936"/>
                </a:cxn>
                <a:cxn ang="0">
                  <a:pos x="2987" y="3893"/>
                </a:cxn>
                <a:cxn ang="0">
                  <a:pos x="3219" y="3771"/>
                </a:cxn>
                <a:cxn ang="0">
                  <a:pos x="3439" y="3526"/>
                </a:cxn>
                <a:cxn ang="0">
                  <a:pos x="3564" y="3370"/>
                </a:cxn>
                <a:cxn ang="0">
                  <a:pos x="3936" y="3452"/>
                </a:cxn>
                <a:cxn ang="0">
                  <a:pos x="4207" y="3383"/>
                </a:cxn>
                <a:cxn ang="0">
                  <a:pos x="4425" y="3221"/>
                </a:cxn>
                <a:cxn ang="0">
                  <a:pos x="4567" y="2988"/>
                </a:cxn>
                <a:cxn ang="0">
                  <a:pos x="4611" y="2741"/>
                </a:cxn>
                <a:cxn ang="0">
                  <a:pos x="4896" y="2645"/>
                </a:cxn>
                <a:cxn ang="0">
                  <a:pos x="5124" y="2459"/>
                </a:cxn>
                <a:cxn ang="0">
                  <a:pos x="5274" y="2207"/>
                </a:cxn>
                <a:cxn ang="0">
                  <a:pos x="5328" y="1908"/>
                </a:cxn>
                <a:cxn ang="0">
                  <a:pos x="5284" y="1638"/>
                </a:cxn>
                <a:cxn ang="0">
                  <a:pos x="5155" y="1396"/>
                </a:cxn>
                <a:cxn ang="0">
                  <a:pos x="5206" y="1169"/>
                </a:cxn>
                <a:cxn ang="0">
                  <a:pos x="5180" y="946"/>
                </a:cxn>
                <a:cxn ang="0">
                  <a:pos x="5001" y="653"/>
                </a:cxn>
                <a:cxn ang="0">
                  <a:pos x="4722" y="495"/>
                </a:cxn>
                <a:cxn ang="0">
                  <a:pos x="4651" y="296"/>
                </a:cxn>
                <a:cxn ang="0">
                  <a:pos x="4366" y="46"/>
                </a:cxn>
                <a:cxn ang="0">
                  <a:pos x="4162" y="1"/>
                </a:cxn>
                <a:cxn ang="0">
                  <a:pos x="3913" y="43"/>
                </a:cxn>
                <a:cxn ang="0">
                  <a:pos x="3700" y="188"/>
                </a:cxn>
                <a:cxn ang="0">
                  <a:pos x="3543" y="87"/>
                </a:cxn>
                <a:cxn ang="0">
                  <a:pos x="3313" y="4"/>
                </a:cxn>
                <a:cxn ang="0">
                  <a:pos x="3033" y="46"/>
                </a:cxn>
                <a:cxn ang="0">
                  <a:pos x="2808" y="234"/>
                </a:cxn>
                <a:cxn ang="0">
                  <a:pos x="2643" y="211"/>
                </a:cxn>
                <a:cxn ang="0">
                  <a:pos x="2404" y="125"/>
                </a:cxn>
                <a:cxn ang="0">
                  <a:pos x="2089" y="156"/>
                </a:cxn>
                <a:cxn ang="0">
                  <a:pos x="1803" y="357"/>
                </a:cxn>
                <a:cxn ang="0">
                  <a:pos x="1522" y="388"/>
                </a:cxn>
                <a:cxn ang="0">
                  <a:pos x="1136" y="376"/>
                </a:cxn>
                <a:cxn ang="0">
                  <a:pos x="839" y="502"/>
                </a:cxn>
                <a:cxn ang="0">
                  <a:pos x="614" y="728"/>
                </a:cxn>
                <a:cxn ang="0">
                  <a:pos x="489" y="1028"/>
                </a:cxn>
                <a:cxn ang="0">
                  <a:pos x="479" y="1309"/>
                </a:cxn>
              </a:cxnLst>
              <a:rect l="0" t="0" r="r" b="b"/>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2" name="Freeform 36"/>
            <p:cNvSpPr>
              <a:spLocks/>
            </p:cNvSpPr>
            <p:nvPr/>
          </p:nvSpPr>
          <p:spPr bwMode="auto">
            <a:xfrm>
              <a:off x="1302" y="2524"/>
              <a:ext cx="159" cy="37"/>
            </a:xfrm>
            <a:custGeom>
              <a:avLst/>
              <a:gdLst/>
              <a:ahLst/>
              <a:cxnLst>
                <a:cxn ang="0">
                  <a:pos x="0" y="0"/>
                </a:cxn>
                <a:cxn ang="0">
                  <a:pos x="31" y="17"/>
                </a:cxn>
                <a:cxn ang="0">
                  <a:pos x="64" y="32"/>
                </a:cxn>
                <a:cxn ang="0">
                  <a:pos x="97" y="45"/>
                </a:cxn>
                <a:cxn ang="0">
                  <a:pos x="131" y="55"/>
                </a:cxn>
                <a:cxn ang="0">
                  <a:pos x="165" y="63"/>
                </a:cxn>
                <a:cxn ang="0">
                  <a:pos x="200" y="69"/>
                </a:cxn>
                <a:cxn ang="0">
                  <a:pos x="235" y="73"/>
                </a:cxn>
                <a:cxn ang="0">
                  <a:pos x="271" y="74"/>
                </a:cxn>
                <a:cxn ang="0">
                  <a:pos x="292" y="73"/>
                </a:cxn>
                <a:cxn ang="0">
                  <a:pos x="312" y="72"/>
                </a:cxn>
              </a:cxnLst>
              <a:rect l="0" t="0" r="r" b="b"/>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3" name="Freeform 37"/>
            <p:cNvSpPr>
              <a:spLocks/>
            </p:cNvSpPr>
            <p:nvPr/>
          </p:nvSpPr>
          <p:spPr bwMode="auto">
            <a:xfrm>
              <a:off x="1533" y="2969"/>
              <a:ext cx="68" cy="18"/>
            </a:xfrm>
            <a:custGeom>
              <a:avLst/>
              <a:gdLst/>
              <a:ahLst/>
              <a:cxnLst>
                <a:cxn ang="0">
                  <a:pos x="0" y="34"/>
                </a:cxn>
                <a:cxn ang="0">
                  <a:pos x="35" y="29"/>
                </a:cxn>
                <a:cxn ang="0">
                  <a:pos x="69" y="22"/>
                </a:cxn>
                <a:cxn ang="0">
                  <a:pos x="103" y="12"/>
                </a:cxn>
                <a:cxn ang="0">
                  <a:pos x="136" y="0"/>
                </a:cxn>
              </a:cxnLst>
              <a:rect l="0" t="0" r="r" b="b"/>
              <a:pathLst>
                <a:path w="136" h="34">
                  <a:moveTo>
                    <a:pt x="0" y="34"/>
                  </a:moveTo>
                  <a:lnTo>
                    <a:pt x="35" y="29"/>
                  </a:lnTo>
                  <a:lnTo>
                    <a:pt x="69" y="22"/>
                  </a:lnTo>
                  <a:lnTo>
                    <a:pt x="103" y="12"/>
                  </a:lnTo>
                  <a:lnTo>
                    <a:pt x="136" y="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4" name="Freeform 38"/>
            <p:cNvSpPr>
              <a:spLocks/>
            </p:cNvSpPr>
            <p:nvPr/>
          </p:nvSpPr>
          <p:spPr bwMode="auto">
            <a:xfrm>
              <a:off x="2156" y="3086"/>
              <a:ext cx="43" cy="81"/>
            </a:xfrm>
            <a:custGeom>
              <a:avLst/>
              <a:gdLst/>
              <a:ahLst/>
              <a:cxnLst>
                <a:cxn ang="0">
                  <a:pos x="0" y="0"/>
                </a:cxn>
                <a:cxn ang="0">
                  <a:pos x="18" y="41"/>
                </a:cxn>
                <a:cxn ang="0">
                  <a:pos x="37" y="81"/>
                </a:cxn>
                <a:cxn ang="0">
                  <a:pos x="59" y="120"/>
                </a:cxn>
                <a:cxn ang="0">
                  <a:pos x="83" y="158"/>
                </a:cxn>
              </a:cxnLst>
              <a:rect l="0" t="0" r="r" b="b"/>
              <a:pathLst>
                <a:path w="83" h="158">
                  <a:moveTo>
                    <a:pt x="0" y="0"/>
                  </a:moveTo>
                  <a:lnTo>
                    <a:pt x="18" y="41"/>
                  </a:lnTo>
                  <a:lnTo>
                    <a:pt x="37" y="81"/>
                  </a:lnTo>
                  <a:lnTo>
                    <a:pt x="59" y="120"/>
                  </a:lnTo>
                  <a:lnTo>
                    <a:pt x="83" y="158"/>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5" name="Freeform 39"/>
            <p:cNvSpPr>
              <a:spLocks/>
            </p:cNvSpPr>
            <p:nvPr/>
          </p:nvSpPr>
          <p:spPr bwMode="auto">
            <a:xfrm>
              <a:off x="2954" y="2963"/>
              <a:ext cx="17" cy="90"/>
            </a:xfrm>
            <a:custGeom>
              <a:avLst/>
              <a:gdLst/>
              <a:ahLst/>
              <a:cxnLst>
                <a:cxn ang="0">
                  <a:pos x="0" y="174"/>
                </a:cxn>
                <a:cxn ang="0">
                  <a:pos x="12" y="131"/>
                </a:cxn>
                <a:cxn ang="0">
                  <a:pos x="21" y="88"/>
                </a:cxn>
                <a:cxn ang="0">
                  <a:pos x="28" y="44"/>
                </a:cxn>
                <a:cxn ang="0">
                  <a:pos x="33" y="0"/>
                </a:cxn>
              </a:cxnLst>
              <a:rect l="0" t="0" r="r" b="b"/>
              <a:pathLst>
                <a:path w="33" h="174">
                  <a:moveTo>
                    <a:pt x="0" y="174"/>
                  </a:moveTo>
                  <a:lnTo>
                    <a:pt x="12" y="131"/>
                  </a:lnTo>
                  <a:lnTo>
                    <a:pt x="21" y="88"/>
                  </a:lnTo>
                  <a:lnTo>
                    <a:pt x="28" y="44"/>
                  </a:lnTo>
                  <a:lnTo>
                    <a:pt x="33" y="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6" name="Freeform 40"/>
            <p:cNvSpPr>
              <a:spLocks/>
            </p:cNvSpPr>
            <p:nvPr/>
          </p:nvSpPr>
          <p:spPr bwMode="auto">
            <a:xfrm>
              <a:off x="3304" y="2408"/>
              <a:ext cx="204" cy="336"/>
            </a:xfrm>
            <a:custGeom>
              <a:avLst/>
              <a:gdLst/>
              <a:ahLst/>
              <a:cxnLst>
                <a:cxn ang="0">
                  <a:pos x="401" y="651"/>
                </a:cxn>
                <a:cxn ang="0">
                  <a:pos x="401" y="645"/>
                </a:cxn>
                <a:cxn ang="0">
                  <a:pos x="399" y="594"/>
                </a:cxn>
                <a:cxn ang="0">
                  <a:pos x="394" y="543"/>
                </a:cxn>
                <a:cxn ang="0">
                  <a:pos x="385" y="494"/>
                </a:cxn>
                <a:cxn ang="0">
                  <a:pos x="373" y="445"/>
                </a:cxn>
                <a:cxn ang="0">
                  <a:pos x="358" y="398"/>
                </a:cxn>
                <a:cxn ang="0">
                  <a:pos x="339" y="352"/>
                </a:cxn>
                <a:cxn ang="0">
                  <a:pos x="317" y="307"/>
                </a:cxn>
                <a:cxn ang="0">
                  <a:pos x="293" y="264"/>
                </a:cxn>
                <a:cxn ang="0">
                  <a:pos x="265" y="223"/>
                </a:cxn>
                <a:cxn ang="0">
                  <a:pos x="235" y="184"/>
                </a:cxn>
                <a:cxn ang="0">
                  <a:pos x="202" y="147"/>
                </a:cxn>
                <a:cxn ang="0">
                  <a:pos x="166" y="113"/>
                </a:cxn>
                <a:cxn ang="0">
                  <a:pos x="128" y="81"/>
                </a:cxn>
                <a:cxn ang="0">
                  <a:pos x="88" y="51"/>
                </a:cxn>
                <a:cxn ang="0">
                  <a:pos x="45" y="24"/>
                </a:cxn>
                <a:cxn ang="0">
                  <a:pos x="0" y="0"/>
                </a:cxn>
              </a:cxnLst>
              <a:rect l="0" t="0" r="r" b="b"/>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7" name="Freeform 41"/>
            <p:cNvSpPr>
              <a:spLocks/>
            </p:cNvSpPr>
            <p:nvPr/>
          </p:nvSpPr>
          <p:spPr bwMode="auto">
            <a:xfrm>
              <a:off x="3693" y="2050"/>
              <a:ext cx="91" cy="125"/>
            </a:xfrm>
            <a:custGeom>
              <a:avLst/>
              <a:gdLst/>
              <a:ahLst/>
              <a:cxnLst>
                <a:cxn ang="0">
                  <a:pos x="0" y="244"/>
                </a:cxn>
                <a:cxn ang="0">
                  <a:pos x="28" y="218"/>
                </a:cxn>
                <a:cxn ang="0">
                  <a:pos x="55" y="191"/>
                </a:cxn>
                <a:cxn ang="0">
                  <a:pos x="80" y="162"/>
                </a:cxn>
                <a:cxn ang="0">
                  <a:pos x="103" y="132"/>
                </a:cxn>
                <a:cxn ang="0">
                  <a:pos x="125" y="101"/>
                </a:cxn>
                <a:cxn ang="0">
                  <a:pos x="145" y="68"/>
                </a:cxn>
                <a:cxn ang="0">
                  <a:pos x="163" y="35"/>
                </a:cxn>
                <a:cxn ang="0">
                  <a:pos x="179" y="0"/>
                </a:cxn>
              </a:cxnLst>
              <a:rect l="0" t="0" r="r" b="b"/>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8" name="Freeform 42"/>
            <p:cNvSpPr>
              <a:spLocks/>
            </p:cNvSpPr>
            <p:nvPr/>
          </p:nvSpPr>
          <p:spPr bwMode="auto">
            <a:xfrm>
              <a:off x="3567" y="1583"/>
              <a:ext cx="4" cy="59"/>
            </a:xfrm>
            <a:custGeom>
              <a:avLst/>
              <a:gdLst/>
              <a:ahLst/>
              <a:cxnLst>
                <a:cxn ang="0">
                  <a:pos x="10" y="115"/>
                </a:cxn>
                <a:cxn ang="0">
                  <a:pos x="10" y="111"/>
                </a:cxn>
                <a:cxn ang="0">
                  <a:pos x="10" y="107"/>
                </a:cxn>
                <a:cxn ang="0">
                  <a:pos x="9" y="80"/>
                </a:cxn>
                <a:cxn ang="0">
                  <a:pos x="8" y="53"/>
                </a:cxn>
                <a:cxn ang="0">
                  <a:pos x="5" y="26"/>
                </a:cxn>
                <a:cxn ang="0">
                  <a:pos x="0" y="0"/>
                </a:cxn>
              </a:cxnLst>
              <a:rect l="0" t="0" r="r" b="b"/>
              <a:pathLst>
                <a:path w="10" h="115">
                  <a:moveTo>
                    <a:pt x="10" y="115"/>
                  </a:moveTo>
                  <a:lnTo>
                    <a:pt x="10" y="111"/>
                  </a:lnTo>
                  <a:lnTo>
                    <a:pt x="10" y="107"/>
                  </a:lnTo>
                  <a:lnTo>
                    <a:pt x="9" y="80"/>
                  </a:lnTo>
                  <a:lnTo>
                    <a:pt x="8" y="53"/>
                  </a:lnTo>
                  <a:lnTo>
                    <a:pt x="5" y="26"/>
                  </a:lnTo>
                  <a:lnTo>
                    <a:pt x="0" y="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89" name="Freeform 43"/>
            <p:cNvSpPr>
              <a:spLocks/>
            </p:cNvSpPr>
            <p:nvPr/>
          </p:nvSpPr>
          <p:spPr bwMode="auto">
            <a:xfrm>
              <a:off x="2988" y="1438"/>
              <a:ext cx="47" cy="75"/>
            </a:xfrm>
            <a:custGeom>
              <a:avLst/>
              <a:gdLst/>
              <a:ahLst/>
              <a:cxnLst>
                <a:cxn ang="0">
                  <a:pos x="92" y="0"/>
                </a:cxn>
                <a:cxn ang="0">
                  <a:pos x="65" y="35"/>
                </a:cxn>
                <a:cxn ang="0">
                  <a:pos x="40" y="71"/>
                </a:cxn>
                <a:cxn ang="0">
                  <a:pos x="19" y="108"/>
                </a:cxn>
                <a:cxn ang="0">
                  <a:pos x="0" y="147"/>
                </a:cxn>
              </a:cxnLst>
              <a:rect l="0" t="0" r="r" b="b"/>
              <a:pathLst>
                <a:path w="92" h="147">
                  <a:moveTo>
                    <a:pt x="92" y="0"/>
                  </a:moveTo>
                  <a:lnTo>
                    <a:pt x="65" y="35"/>
                  </a:lnTo>
                  <a:lnTo>
                    <a:pt x="40" y="71"/>
                  </a:lnTo>
                  <a:lnTo>
                    <a:pt x="19" y="108"/>
                  </a:lnTo>
                  <a:lnTo>
                    <a:pt x="0" y="147"/>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90" name="Freeform 44"/>
            <p:cNvSpPr>
              <a:spLocks/>
            </p:cNvSpPr>
            <p:nvPr/>
          </p:nvSpPr>
          <p:spPr bwMode="auto">
            <a:xfrm>
              <a:off x="2550" y="1484"/>
              <a:ext cx="23" cy="64"/>
            </a:xfrm>
            <a:custGeom>
              <a:avLst/>
              <a:gdLst/>
              <a:ahLst/>
              <a:cxnLst>
                <a:cxn ang="0">
                  <a:pos x="45" y="0"/>
                </a:cxn>
                <a:cxn ang="0">
                  <a:pos x="31" y="30"/>
                </a:cxn>
                <a:cxn ang="0">
                  <a:pos x="19" y="62"/>
                </a:cxn>
                <a:cxn ang="0">
                  <a:pos x="8" y="93"/>
                </a:cxn>
                <a:cxn ang="0">
                  <a:pos x="0" y="126"/>
                </a:cxn>
              </a:cxnLst>
              <a:rect l="0" t="0" r="r" b="b"/>
              <a:pathLst>
                <a:path w="45" h="126">
                  <a:moveTo>
                    <a:pt x="45" y="0"/>
                  </a:moveTo>
                  <a:lnTo>
                    <a:pt x="31" y="30"/>
                  </a:lnTo>
                  <a:lnTo>
                    <a:pt x="19" y="62"/>
                  </a:lnTo>
                  <a:lnTo>
                    <a:pt x="8" y="93"/>
                  </a:lnTo>
                  <a:lnTo>
                    <a:pt x="0" y="126"/>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91" name="Freeform 45"/>
            <p:cNvSpPr>
              <a:spLocks/>
            </p:cNvSpPr>
            <p:nvPr/>
          </p:nvSpPr>
          <p:spPr bwMode="auto">
            <a:xfrm>
              <a:off x="2045" y="1574"/>
              <a:ext cx="80" cy="61"/>
            </a:xfrm>
            <a:custGeom>
              <a:avLst/>
              <a:gdLst/>
              <a:ahLst/>
              <a:cxnLst>
                <a:cxn ang="0">
                  <a:pos x="161" y="123"/>
                </a:cxn>
                <a:cxn ang="0">
                  <a:pos x="124" y="89"/>
                </a:cxn>
                <a:cxn ang="0">
                  <a:pos x="84" y="57"/>
                </a:cxn>
                <a:cxn ang="0">
                  <a:pos x="43" y="27"/>
                </a:cxn>
                <a:cxn ang="0">
                  <a:pos x="0" y="0"/>
                </a:cxn>
              </a:cxnLst>
              <a:rect l="0" t="0" r="r" b="b"/>
              <a:pathLst>
                <a:path w="161" h="123">
                  <a:moveTo>
                    <a:pt x="161" y="123"/>
                  </a:moveTo>
                  <a:lnTo>
                    <a:pt x="124" y="89"/>
                  </a:lnTo>
                  <a:lnTo>
                    <a:pt x="84" y="57"/>
                  </a:lnTo>
                  <a:lnTo>
                    <a:pt x="43" y="27"/>
                  </a:lnTo>
                  <a:lnTo>
                    <a:pt x="0" y="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sp>
          <p:nvSpPr>
            <p:cNvPr id="92" name="Freeform 46"/>
            <p:cNvSpPr>
              <a:spLocks/>
            </p:cNvSpPr>
            <p:nvPr/>
          </p:nvSpPr>
          <p:spPr bwMode="auto">
            <a:xfrm>
              <a:off x="1411" y="2004"/>
              <a:ext cx="16" cy="68"/>
            </a:xfrm>
            <a:custGeom>
              <a:avLst/>
              <a:gdLst/>
              <a:ahLst/>
              <a:cxnLst>
                <a:cxn ang="0">
                  <a:pos x="0" y="0"/>
                </a:cxn>
                <a:cxn ang="0">
                  <a:pos x="5" y="33"/>
                </a:cxn>
                <a:cxn ang="0">
                  <a:pos x="11" y="65"/>
                </a:cxn>
                <a:cxn ang="0">
                  <a:pos x="19" y="98"/>
                </a:cxn>
                <a:cxn ang="0">
                  <a:pos x="28" y="130"/>
                </a:cxn>
              </a:cxnLst>
              <a:rect l="0" t="0" r="r" b="b"/>
              <a:pathLst>
                <a:path w="28" h="130">
                  <a:moveTo>
                    <a:pt x="0" y="0"/>
                  </a:moveTo>
                  <a:lnTo>
                    <a:pt x="5" y="33"/>
                  </a:lnTo>
                  <a:lnTo>
                    <a:pt x="11" y="65"/>
                  </a:lnTo>
                  <a:lnTo>
                    <a:pt x="19" y="98"/>
                  </a:lnTo>
                  <a:lnTo>
                    <a:pt x="28" y="130"/>
                  </a:lnTo>
                </a:path>
              </a:pathLst>
            </a:custGeom>
            <a:solidFill>
              <a:schemeClr val="folHlink">
                <a:alpha val="50000"/>
              </a:schemeClr>
            </a:solidFill>
            <a:ln w="9525">
              <a:noFill/>
              <a:prstDash val="solid"/>
              <a:round/>
              <a:headEnd/>
              <a:tailEnd/>
            </a:ln>
            <a:effectLst>
              <a:prstShdw prst="shdw17" dist="17961" dir="2700000">
                <a:schemeClr val="folHlink">
                  <a:gamma/>
                  <a:shade val="60000"/>
                  <a:invGamma/>
                </a:schemeClr>
              </a:prstShdw>
            </a:effectLst>
          </p:spPr>
          <p:txBody>
            <a:bodyPr/>
            <a:lstStyle/>
            <a:p>
              <a:pPr>
                <a:defRPr/>
              </a:pPr>
              <a:endParaRPr lang="en-US">
                <a:ea typeface="ＭＳ Ｐゴシック" pitchFamily="34" charset="-128"/>
              </a:endParaRPr>
            </a:p>
          </p:txBody>
        </p:sp>
      </p:grpSp>
      <p:sp>
        <p:nvSpPr>
          <p:cNvPr id="93" name="Text Box 47"/>
          <p:cNvSpPr txBox="1">
            <a:spLocks noChangeArrowheads="1"/>
          </p:cNvSpPr>
          <p:nvPr/>
        </p:nvSpPr>
        <p:spPr bwMode="auto">
          <a:xfrm>
            <a:off x="6223000" y="1600200"/>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a:r>
              <a:rPr lang="en-US" sz="2400">
                <a:latin typeface="Comic Sans MS" pitchFamily="66" charset="0"/>
              </a:rPr>
              <a:t>“Inside”</a:t>
            </a:r>
          </a:p>
        </p:txBody>
      </p:sp>
      <p:sp>
        <p:nvSpPr>
          <p:cNvPr id="94" name="Text Box 48"/>
          <p:cNvSpPr txBox="1">
            <a:spLocks noChangeArrowheads="1"/>
          </p:cNvSpPr>
          <p:nvPr/>
        </p:nvSpPr>
        <p:spPr bwMode="auto">
          <a:xfrm>
            <a:off x="7027862" y="2438400"/>
            <a:ext cx="1189038" cy="457200"/>
          </a:xfrm>
          <a:prstGeom prst="rect">
            <a:avLst/>
          </a:prstGeom>
          <a:noFill/>
          <a:ln w="12700" cap="sq">
            <a:noFill/>
            <a:miter lim="800000"/>
            <a:headEnd type="none" w="sm" len="sm"/>
            <a:tailEnd type="none" w="sm" len="sm"/>
          </a:ln>
          <a:effectLst/>
        </p:spPr>
        <p:txBody>
          <a:bodyPr wrap="none">
            <a:spAutoFit/>
          </a:bodyPr>
          <a:lstStyle/>
          <a:p>
            <a:pPr>
              <a:defRPr/>
            </a:pPr>
            <a:r>
              <a:rPr lang="en-US" sz="2400" dirty="0">
                <a:solidFill>
                  <a:schemeClr val="accent2"/>
                </a:solidFill>
                <a:effectLst>
                  <a:outerShdw blurRad="38100" dist="38100" dir="2700000" algn="tl">
                    <a:srgbClr val="C0C0C0"/>
                  </a:outerShdw>
                </a:effectLst>
                <a:latin typeface="Comic Sans MS" pitchFamily="66" charset="0"/>
                <a:ea typeface="ＭＳ Ｐゴシック" pitchFamily="34" charset="-128"/>
              </a:rPr>
              <a:t>Private</a:t>
            </a:r>
            <a:endParaRPr lang="en-US" sz="2400" dirty="0">
              <a:effectLst>
                <a:outerShdw blurRad="38100" dist="38100" dir="2700000" algn="tl">
                  <a:srgbClr val="C0C0C0"/>
                </a:outerShdw>
              </a:effectLst>
              <a:latin typeface="Comic Sans MS" pitchFamily="66" charset="0"/>
              <a:ea typeface="ＭＳ Ｐゴシック" pitchFamily="34" charset="-128"/>
            </a:endParaRPr>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Content Placeholder 3"/>
          <p:cNvSpPr>
            <a:spLocks noGrp="1"/>
          </p:cNvSpPr>
          <p:nvPr>
            <p:ph sz="quarter" idx="1"/>
          </p:nvPr>
        </p:nvSpPr>
        <p:spPr/>
        <p:txBody>
          <a:bodyPr/>
          <a:lstStyle/>
          <a:p>
            <a:r>
              <a:rPr lang="en-US" dirty="0" smtClean="0"/>
              <a:t>Firewalls</a:t>
            </a:r>
          </a:p>
          <a:p>
            <a:pPr lvl="1"/>
            <a:r>
              <a:rPr lang="en-US" dirty="0" smtClean="0"/>
              <a:t>Design goals</a:t>
            </a:r>
          </a:p>
          <a:p>
            <a:pPr lvl="1"/>
            <a:r>
              <a:rPr lang="en-US" dirty="0" smtClean="0"/>
              <a:t>Advantages and disadvantages</a:t>
            </a:r>
          </a:p>
          <a:p>
            <a:pPr lvl="1"/>
            <a:r>
              <a:rPr lang="en-US" dirty="0" smtClean="0"/>
              <a:t>Services</a:t>
            </a:r>
          </a:p>
          <a:p>
            <a:r>
              <a:rPr lang="en-US" dirty="0" smtClean="0"/>
              <a:t>Classification of firewalls</a:t>
            </a:r>
          </a:p>
          <a:p>
            <a:pPr lvl="1"/>
            <a:r>
              <a:rPr lang="en-US" dirty="0" smtClean="0"/>
              <a:t>Static Packet Filtering</a:t>
            </a:r>
          </a:p>
          <a:p>
            <a:pPr lvl="1"/>
            <a:r>
              <a:rPr lang="en-US" dirty="0" err="1" smtClean="0"/>
              <a:t>Stateful</a:t>
            </a:r>
            <a:r>
              <a:rPr lang="en-US" dirty="0" smtClean="0"/>
              <a:t> </a:t>
            </a:r>
          </a:p>
          <a:p>
            <a:pPr lvl="1"/>
            <a:r>
              <a:rPr lang="en-US" dirty="0" smtClean="0"/>
              <a:t>Proxy</a:t>
            </a:r>
          </a:p>
          <a:p>
            <a:r>
              <a:rPr lang="en-US" dirty="0" smtClean="0"/>
              <a:t>Firewall architectures</a:t>
            </a:r>
            <a:endParaRPr lang="en-US" dirty="0"/>
          </a:p>
        </p:txBody>
      </p:sp>
    </p:spTree>
    <p:extLst>
      <p:ext uri="{BB962C8B-B14F-4D97-AF65-F5344CB8AC3E}">
        <p14:creationId xmlns:p14="http://schemas.microsoft.com/office/powerpoint/2010/main" val="106510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Filtering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Content Placeholder 3"/>
          <p:cNvSpPr>
            <a:spLocks noGrp="1"/>
          </p:cNvSpPr>
          <p:nvPr>
            <p:ph sz="quarter" idx="1"/>
          </p:nvPr>
        </p:nvSpPr>
        <p:spPr/>
        <p:txBody>
          <a:bodyPr/>
          <a:lstStyle/>
          <a:p>
            <a:r>
              <a:rPr lang="en-US" sz="3600" dirty="0"/>
              <a:t>Can be done based </a:t>
            </a:r>
            <a:r>
              <a:rPr lang="en-US" sz="3600" dirty="0" smtClean="0"/>
              <a:t>on</a:t>
            </a:r>
            <a:endParaRPr lang="en-US" sz="3600" dirty="0"/>
          </a:p>
          <a:p>
            <a:pPr lvl="2"/>
            <a:r>
              <a:rPr lang="en-US" sz="3200" dirty="0"/>
              <a:t>Source address</a:t>
            </a:r>
          </a:p>
          <a:p>
            <a:pPr lvl="2"/>
            <a:r>
              <a:rPr lang="en-US" sz="3200" dirty="0"/>
              <a:t>Port </a:t>
            </a:r>
            <a:r>
              <a:rPr lang="en-US" sz="3200" dirty="0" smtClean="0"/>
              <a:t>number </a:t>
            </a:r>
            <a:r>
              <a:rPr lang="en-US" sz="3200" dirty="0"/>
              <a:t>and Destination address</a:t>
            </a:r>
          </a:p>
          <a:p>
            <a:pPr lvl="2"/>
            <a:r>
              <a:rPr lang="en-US" sz="3200" dirty="0"/>
              <a:t>Combination of both</a:t>
            </a:r>
          </a:p>
          <a:p>
            <a:endParaRPr lang="en-US" dirty="0"/>
          </a:p>
        </p:txBody>
      </p:sp>
    </p:spTree>
    <p:extLst>
      <p:ext uri="{BB962C8B-B14F-4D97-AF65-F5344CB8AC3E}">
        <p14:creationId xmlns:p14="http://schemas.microsoft.com/office/powerpoint/2010/main" val="2228692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Address Filtering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a:t>There are some common terms used to indicate packet filtering by source address</a:t>
            </a:r>
          </a:p>
          <a:p>
            <a:r>
              <a:rPr lang="en-US" dirty="0"/>
              <a:t>Friendly Net</a:t>
            </a:r>
          </a:p>
          <a:p>
            <a:pPr lvl="1"/>
            <a:r>
              <a:rPr lang="en-US" dirty="0"/>
              <a:t>Allow some IP addresses that are from known networks</a:t>
            </a:r>
          </a:p>
          <a:p>
            <a:pPr lvl="1"/>
            <a:r>
              <a:rPr lang="en-US" dirty="0"/>
              <a:t>Not advisable to use this approach - why? </a:t>
            </a:r>
          </a:p>
          <a:p>
            <a:r>
              <a:rPr lang="en-US" dirty="0"/>
              <a:t>Ingress filtering</a:t>
            </a:r>
          </a:p>
          <a:p>
            <a:pPr lvl="1"/>
            <a:r>
              <a:rPr lang="en-US" dirty="0"/>
              <a:t>Refers to filtering at the interface that allows packets from outside to come into the internal network</a:t>
            </a:r>
          </a:p>
          <a:p>
            <a:r>
              <a:rPr lang="en-US" dirty="0"/>
              <a:t>Egress filtering</a:t>
            </a:r>
          </a:p>
          <a:p>
            <a:pPr lvl="1"/>
            <a:r>
              <a:rPr lang="en-US" dirty="0"/>
              <a:t>Refers to filtering at the interface that accepts packets leaving the internal network</a:t>
            </a:r>
          </a:p>
          <a:p>
            <a:pPr lvl="1"/>
            <a:r>
              <a:rPr lang="en-US" dirty="0"/>
              <a:t>Block addresses that do not belong to the internal network (why?)</a:t>
            </a:r>
          </a:p>
          <a:p>
            <a:pPr lvl="1"/>
            <a:r>
              <a:rPr lang="en-US" dirty="0"/>
              <a:t>Block addresses that are NOT supposed to connect to the Internet</a:t>
            </a:r>
          </a:p>
          <a:p>
            <a:pPr lvl="1"/>
            <a:r>
              <a:rPr lang="en-US" dirty="0"/>
              <a:t>Log all rejected packets - why?</a:t>
            </a:r>
          </a:p>
          <a:p>
            <a:endParaRPr lang="en-US" dirty="0"/>
          </a:p>
        </p:txBody>
      </p:sp>
    </p:spTree>
    <p:extLst>
      <p:ext uri="{BB962C8B-B14F-4D97-AF65-F5344CB8AC3E}">
        <p14:creationId xmlns:p14="http://schemas.microsoft.com/office/powerpoint/2010/main" val="41425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Common </a:t>
            </a:r>
            <a:r>
              <a:rPr lang="en-US" dirty="0" smtClean="0"/>
              <a:t>Rules –</a:t>
            </a:r>
            <a:r>
              <a:rPr lang="en-US" dirty="0"/>
              <a:t/>
            </a:r>
            <a:br>
              <a:rPr lang="en-US" dirty="0"/>
            </a:br>
            <a:r>
              <a:rPr lang="en-US" dirty="0"/>
              <a:t>Filtering by </a:t>
            </a:r>
            <a:r>
              <a:rPr lang="en-US" dirty="0" smtClean="0"/>
              <a:t>Source Address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a:t>Deny entry to IP packets with certain source addresses</a:t>
            </a:r>
          </a:p>
          <a:p>
            <a:pPr lvl="1"/>
            <a:r>
              <a:rPr lang="en-US" dirty="0"/>
              <a:t>What addresses can we deny without fear of blocking legitimate traffic?</a:t>
            </a:r>
          </a:p>
          <a:p>
            <a:pPr lvl="2"/>
            <a:r>
              <a:rPr lang="en-US" dirty="0"/>
              <a:t>RFC 1918 addresses - Block addresses such as 10.0.0.0 - 10.255.255.255, </a:t>
            </a:r>
            <a:r>
              <a:rPr lang="en-US" dirty="0" smtClean="0"/>
              <a:t>172.16.0.0 </a:t>
            </a:r>
            <a:r>
              <a:rPr lang="en-US" dirty="0"/>
              <a:t>- 172.31.255.255, 192.168.0.0 - 192.168.255.255</a:t>
            </a:r>
          </a:p>
          <a:p>
            <a:pPr lvl="2"/>
            <a:r>
              <a:rPr lang="en-US" dirty="0"/>
              <a:t>Loopback address 127.0.0.1, multicast addresses 224.0.0.0 - 239.255.255.255</a:t>
            </a:r>
          </a:p>
          <a:p>
            <a:pPr lvl="2"/>
            <a:r>
              <a:rPr lang="en-US" dirty="0"/>
              <a:t>Internal addresses</a:t>
            </a:r>
          </a:p>
          <a:p>
            <a:pPr lvl="2"/>
            <a:r>
              <a:rPr lang="en-US" dirty="0"/>
              <a:t>Perhaps addresses originating from certain domains (.in, .</a:t>
            </a:r>
            <a:r>
              <a:rPr lang="en-US" dirty="0" err="1"/>
              <a:t>ru</a:t>
            </a:r>
            <a:r>
              <a:rPr lang="en-US" dirty="0"/>
              <a:t>, .</a:t>
            </a:r>
            <a:r>
              <a:rPr lang="en-US" dirty="0" err="1"/>
              <a:t>cn</a:t>
            </a:r>
            <a:r>
              <a:rPr lang="en-US" dirty="0"/>
              <a:t>)</a:t>
            </a:r>
          </a:p>
          <a:p>
            <a:r>
              <a:rPr lang="en-US" dirty="0"/>
              <a:t>Deny exit from network to IP addresses that are supposed to be used internally</a:t>
            </a:r>
          </a:p>
          <a:p>
            <a:r>
              <a:rPr lang="en-US" dirty="0"/>
              <a:t>Temporarily or otherwise block certain IP source addresses</a:t>
            </a:r>
          </a:p>
          <a:p>
            <a:pPr lvl="1"/>
            <a:r>
              <a:rPr lang="en-US" dirty="0"/>
              <a:t>You can identify some IP addresses that are launching </a:t>
            </a:r>
            <a:r>
              <a:rPr lang="en-US" dirty="0" err="1"/>
              <a:t>DoS</a:t>
            </a:r>
            <a:r>
              <a:rPr lang="en-US" dirty="0"/>
              <a:t> attacks</a:t>
            </a:r>
          </a:p>
          <a:p>
            <a:pPr lvl="1"/>
            <a:r>
              <a:rPr lang="en-US" dirty="0"/>
              <a:t>There are some IRC servers </a:t>
            </a:r>
            <a:r>
              <a:rPr lang="en-US" dirty="0" smtClean="0"/>
              <a:t>or certain websites that </a:t>
            </a:r>
            <a:r>
              <a:rPr lang="en-US" dirty="0"/>
              <a:t>you don’t want your users to </a:t>
            </a:r>
            <a:r>
              <a:rPr lang="en-US" dirty="0" smtClean="0"/>
              <a:t>connect</a:t>
            </a:r>
          </a:p>
          <a:p>
            <a:pPr lvl="1"/>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Effect transition="in" filter="fade">
                                      <p:cBhvr>
                                        <p:cTn id="15" dur="500"/>
                                        <p:tgtEl>
                                          <p:spTgt spid="4">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fade">
                                      <p:cBhvr>
                                        <p:cTn id="1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Port Number and Destination Address Filtering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Content Placeholder 3"/>
          <p:cNvSpPr>
            <a:spLocks noGrp="1"/>
          </p:cNvSpPr>
          <p:nvPr>
            <p:ph sz="quarter" idx="1"/>
          </p:nvPr>
        </p:nvSpPr>
        <p:spPr/>
        <p:txBody>
          <a:bodyPr/>
          <a:lstStyle/>
          <a:p>
            <a:r>
              <a:rPr lang="en-US" dirty="0"/>
              <a:t>Allows access for</a:t>
            </a:r>
          </a:p>
          <a:p>
            <a:pPr lvl="1"/>
            <a:r>
              <a:rPr lang="en-US" dirty="0"/>
              <a:t>Specific “channels” between networks</a:t>
            </a:r>
          </a:p>
          <a:p>
            <a:pPr lvl="1"/>
            <a:r>
              <a:rPr lang="en-US" dirty="0"/>
              <a:t>Specific public services like DNS or web</a:t>
            </a:r>
          </a:p>
          <a:p>
            <a:pPr lvl="1"/>
            <a:r>
              <a:rPr lang="en-US" dirty="0"/>
              <a:t>Specific packet types </a:t>
            </a:r>
            <a:r>
              <a:rPr lang="en-US" dirty="0" smtClean="0"/>
              <a:t>like </a:t>
            </a:r>
            <a:r>
              <a:rPr lang="en-US" dirty="0"/>
              <a:t>ICMP MTU violations</a:t>
            </a:r>
          </a:p>
          <a:p>
            <a:r>
              <a:rPr lang="en-US" dirty="0"/>
              <a:t>Can filter packets based on port numbers, flags in  headers, specific protocol types</a:t>
            </a:r>
          </a:p>
          <a:p>
            <a:pPr lvl="1"/>
            <a:r>
              <a:rPr lang="en-US" dirty="0"/>
              <a:t>Additional granularity</a:t>
            </a:r>
          </a:p>
          <a:p>
            <a:pPr lvl="1"/>
            <a:r>
              <a:rPr lang="en-US" dirty="0" smtClean="0"/>
              <a:t>Slows </a:t>
            </a:r>
            <a:r>
              <a:rPr lang="en-US" dirty="0"/>
              <a:t>filtering process compared to “source address only” </a:t>
            </a:r>
            <a:r>
              <a:rPr lang="en-US" dirty="0" smtClean="0"/>
              <a:t>filtering</a:t>
            </a:r>
            <a:endParaRPr lang="en-US" dirty="0"/>
          </a:p>
          <a:p>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Common </a:t>
            </a:r>
            <a:r>
              <a:rPr lang="en-US" dirty="0" smtClean="0"/>
              <a:t>Rules –</a:t>
            </a:r>
            <a:br>
              <a:rPr lang="en-US" dirty="0" smtClean="0"/>
            </a:br>
            <a:r>
              <a:rPr lang="en-US" dirty="0" smtClean="0"/>
              <a:t>Filtering </a:t>
            </a:r>
            <a:r>
              <a:rPr lang="en-US" dirty="0"/>
              <a:t>by </a:t>
            </a:r>
            <a:r>
              <a:rPr lang="en-US" dirty="0" smtClean="0"/>
              <a:t>Destination Address </a:t>
            </a:r>
            <a:r>
              <a:rPr lang="en-US" dirty="0"/>
              <a:t>and </a:t>
            </a:r>
            <a:r>
              <a:rPr lang="en-US" dirty="0" smtClean="0"/>
              <a:t>Ports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
        <p:nvSpPr>
          <p:cNvPr id="4" name="Content Placeholder 3"/>
          <p:cNvSpPr>
            <a:spLocks noGrp="1"/>
          </p:cNvSpPr>
          <p:nvPr>
            <p:ph sz="quarter" idx="1"/>
          </p:nvPr>
        </p:nvSpPr>
        <p:spPr/>
        <p:txBody>
          <a:bodyPr>
            <a:normAutofit lnSpcReduction="10000"/>
          </a:bodyPr>
          <a:lstStyle/>
          <a:p>
            <a:r>
              <a:rPr lang="en-US" dirty="0"/>
              <a:t>Friendly Net</a:t>
            </a:r>
          </a:p>
          <a:p>
            <a:pPr lvl="1"/>
            <a:r>
              <a:rPr lang="en-US" dirty="0"/>
              <a:t>It is possible to tighten up the friendly net rule by specifying certain port numbers and destination hosts only</a:t>
            </a:r>
          </a:p>
          <a:p>
            <a:pPr lvl="1"/>
            <a:r>
              <a:rPr lang="en-US" dirty="0"/>
              <a:t>Example: Allow host 130.215.17.13 to access 136.142.117.13 if it has port number larger than 1023 and it is connecting to port number 80 only</a:t>
            </a:r>
          </a:p>
          <a:p>
            <a:pPr lvl="1"/>
            <a:r>
              <a:rPr lang="en-US" dirty="0"/>
              <a:t>Still not recommended without authentication and architectural separation</a:t>
            </a:r>
          </a:p>
          <a:p>
            <a:r>
              <a:rPr lang="en-US" dirty="0"/>
              <a:t>Allowing and disallowing certain types of traffic</a:t>
            </a:r>
          </a:p>
          <a:p>
            <a:pPr lvl="1"/>
            <a:r>
              <a:rPr lang="en-US" dirty="0"/>
              <a:t>You can block certain types of traffic leaving your network like IRC, Instant Messaging, </a:t>
            </a:r>
            <a:r>
              <a:rPr lang="en-US" dirty="0" err="1"/>
              <a:t>Kazaa</a:t>
            </a:r>
            <a:r>
              <a:rPr lang="en-US" dirty="0"/>
              <a:t> or ICMP</a:t>
            </a:r>
          </a:p>
          <a:p>
            <a:pPr lvl="1"/>
            <a:r>
              <a:rPr lang="en-US" dirty="0"/>
              <a:t>Example: Block ICMP echo requests from any host to any host</a:t>
            </a:r>
          </a:p>
          <a:p>
            <a:pPr lvl="2"/>
            <a:r>
              <a:rPr lang="en-US" dirty="0"/>
              <a:t>Is this a good idea? Where should an alternative be placed?</a:t>
            </a:r>
          </a:p>
          <a:p>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 for </a:t>
            </a:r>
            <a:r>
              <a:rPr lang="en-US" dirty="0" smtClean="0"/>
              <a:t>Blocking </a:t>
            </a:r>
            <a:r>
              <a:rPr lang="en-US" dirty="0"/>
              <a:t>ICMP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dirty="0" smtClean="0"/>
              <a:t>Network you have reason to communicate with</a:t>
            </a:r>
          </a:p>
          <a:p>
            <a:pPr lvl="1"/>
            <a:r>
              <a:rPr lang="en-US" dirty="0" smtClean="0"/>
              <a:t>Permit </a:t>
            </a:r>
            <a:r>
              <a:rPr lang="en-US" dirty="0"/>
              <a:t>ICMP echo request messages to leave your network destined </a:t>
            </a:r>
            <a:r>
              <a:rPr lang="en-US" dirty="0" smtClean="0"/>
              <a:t>for such a network</a:t>
            </a:r>
          </a:p>
          <a:p>
            <a:pPr lvl="1"/>
            <a:r>
              <a:rPr lang="en-US" dirty="0" smtClean="0"/>
              <a:t>Permit </a:t>
            </a:r>
            <a:r>
              <a:rPr lang="en-US" dirty="0"/>
              <a:t>ICMP echo reply messages to your internal hosts from </a:t>
            </a:r>
            <a:r>
              <a:rPr lang="en-US" dirty="0" smtClean="0"/>
              <a:t>such a network</a:t>
            </a:r>
            <a:endParaRPr lang="en-US" dirty="0"/>
          </a:p>
          <a:p>
            <a:r>
              <a:rPr lang="en-US" dirty="0" smtClean="0"/>
              <a:t>Server that must be accessible </a:t>
            </a:r>
            <a:r>
              <a:rPr lang="en-US" dirty="0"/>
              <a:t>(public web servers, for example)</a:t>
            </a:r>
            <a:endParaRPr lang="en-US" dirty="0" smtClean="0"/>
          </a:p>
          <a:p>
            <a:pPr lvl="1"/>
            <a:r>
              <a:rPr lang="en-US" dirty="0" smtClean="0"/>
              <a:t>Permit </a:t>
            </a:r>
            <a:r>
              <a:rPr lang="en-US" dirty="0"/>
              <a:t>ICMP echo request messages from external hosts to </a:t>
            </a:r>
            <a:r>
              <a:rPr lang="en-US" dirty="0" smtClean="0"/>
              <a:t>such a server</a:t>
            </a:r>
          </a:p>
          <a:p>
            <a:pPr lvl="1"/>
            <a:r>
              <a:rPr lang="en-US" dirty="0" smtClean="0"/>
              <a:t>Permit </a:t>
            </a:r>
            <a:r>
              <a:rPr lang="en-US" dirty="0"/>
              <a:t>ICMP echo reply messages from </a:t>
            </a:r>
            <a:r>
              <a:rPr lang="en-US" dirty="0" smtClean="0"/>
              <a:t>such a server to </a:t>
            </a:r>
            <a:r>
              <a:rPr lang="en-US" dirty="0"/>
              <a:t>the networks where that server's users </a:t>
            </a:r>
            <a:r>
              <a:rPr lang="en-US" dirty="0" smtClean="0"/>
              <a:t>reside</a:t>
            </a:r>
          </a:p>
          <a:p>
            <a:r>
              <a:rPr lang="en-US" dirty="0" smtClean="0"/>
              <a:t>Deny </a:t>
            </a:r>
            <a:r>
              <a:rPr lang="en-US" dirty="0"/>
              <a:t>every other ICMP echo </a:t>
            </a:r>
            <a:r>
              <a:rPr lang="en-US" dirty="0" smtClean="0"/>
              <a:t>message</a:t>
            </a:r>
            <a:endParaRPr lang="en-US" dirty="0"/>
          </a:p>
          <a:p>
            <a:endParaRPr lang="en-US" dirty="0"/>
          </a:p>
          <a:p>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Set Example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4" name="Content Placeholder 3"/>
          <p:cNvSpPr>
            <a:spLocks noGrp="1"/>
          </p:cNvSpPr>
          <p:nvPr>
            <p:ph sz="quarter"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Identify </a:t>
            </a:r>
            <a:r>
              <a:rPr lang="en-US" dirty="0"/>
              <a:t>protocol and what the rule may mean</a:t>
            </a:r>
          </a:p>
          <a:p>
            <a:r>
              <a:rPr lang="en-US" dirty="0"/>
              <a:t>Assume it is applied at the interface of a filter that accepts incoming packets to the network 136.142.117.X/24</a:t>
            </a:r>
          </a:p>
          <a:p>
            <a:endParaRPr lang="en-US" dirty="0"/>
          </a:p>
        </p:txBody>
      </p:sp>
      <p:grpSp>
        <p:nvGrpSpPr>
          <p:cNvPr id="5" name="Group 3"/>
          <p:cNvGrpSpPr>
            <a:grpSpLocks/>
          </p:cNvGrpSpPr>
          <p:nvPr/>
        </p:nvGrpSpPr>
        <p:grpSpPr bwMode="auto">
          <a:xfrm>
            <a:off x="457200" y="1677987"/>
            <a:ext cx="8075613" cy="2970213"/>
            <a:chOff x="576" y="1872"/>
            <a:chExt cx="5087" cy="1871"/>
          </a:xfrm>
        </p:grpSpPr>
        <p:sp>
          <p:nvSpPr>
            <p:cNvPr id="6" name="Rectangle 4"/>
            <p:cNvSpPr>
              <a:spLocks noChangeArrowheads="1"/>
            </p:cNvSpPr>
            <p:nvPr/>
          </p:nvSpPr>
          <p:spPr bwMode="auto">
            <a:xfrm>
              <a:off x="4992" y="3501"/>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Block</a:t>
              </a:r>
            </a:p>
          </p:txBody>
        </p:sp>
        <p:sp>
          <p:nvSpPr>
            <p:cNvPr id="7" name="Rectangle 5"/>
            <p:cNvSpPr>
              <a:spLocks noChangeArrowheads="1"/>
            </p:cNvSpPr>
            <p:nvPr/>
          </p:nvSpPr>
          <p:spPr bwMode="auto">
            <a:xfrm>
              <a:off x="4320" y="3501"/>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8" name="Rectangle 6"/>
            <p:cNvSpPr>
              <a:spLocks noChangeArrowheads="1"/>
            </p:cNvSpPr>
            <p:nvPr/>
          </p:nvSpPr>
          <p:spPr bwMode="auto">
            <a:xfrm>
              <a:off x="3696" y="3501"/>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9" name="Rectangle 7"/>
            <p:cNvSpPr>
              <a:spLocks noChangeArrowheads="1"/>
            </p:cNvSpPr>
            <p:nvPr/>
          </p:nvSpPr>
          <p:spPr bwMode="auto">
            <a:xfrm>
              <a:off x="2640" y="3501"/>
              <a:ext cx="105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10" name="Rectangle 8"/>
            <p:cNvSpPr>
              <a:spLocks noChangeArrowheads="1"/>
            </p:cNvSpPr>
            <p:nvPr/>
          </p:nvSpPr>
          <p:spPr bwMode="auto">
            <a:xfrm>
              <a:off x="1632" y="3501"/>
              <a:ext cx="10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11" name="Rectangle 9"/>
            <p:cNvSpPr>
              <a:spLocks noChangeArrowheads="1"/>
            </p:cNvSpPr>
            <p:nvPr/>
          </p:nvSpPr>
          <p:spPr bwMode="auto">
            <a:xfrm>
              <a:off x="1008" y="3501"/>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12" name="Rectangle 10"/>
            <p:cNvSpPr>
              <a:spLocks noChangeArrowheads="1"/>
            </p:cNvSpPr>
            <p:nvPr/>
          </p:nvSpPr>
          <p:spPr bwMode="auto">
            <a:xfrm>
              <a:off x="576" y="3501"/>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6</a:t>
              </a:r>
            </a:p>
          </p:txBody>
        </p:sp>
        <p:sp>
          <p:nvSpPr>
            <p:cNvPr id="13" name="Rectangle 11"/>
            <p:cNvSpPr>
              <a:spLocks noChangeArrowheads="1"/>
            </p:cNvSpPr>
            <p:nvPr/>
          </p:nvSpPr>
          <p:spPr bwMode="auto">
            <a:xfrm>
              <a:off x="4320" y="3258"/>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53</a:t>
              </a:r>
            </a:p>
          </p:txBody>
        </p:sp>
        <p:sp>
          <p:nvSpPr>
            <p:cNvPr id="14" name="Rectangle 12"/>
            <p:cNvSpPr>
              <a:spLocks noChangeArrowheads="1"/>
            </p:cNvSpPr>
            <p:nvPr/>
          </p:nvSpPr>
          <p:spPr bwMode="auto">
            <a:xfrm>
              <a:off x="4320" y="3015"/>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53</a:t>
              </a:r>
            </a:p>
          </p:txBody>
        </p:sp>
        <p:sp>
          <p:nvSpPr>
            <p:cNvPr id="15" name="Rectangle 13"/>
            <p:cNvSpPr>
              <a:spLocks noChangeArrowheads="1"/>
            </p:cNvSpPr>
            <p:nvPr/>
          </p:nvSpPr>
          <p:spPr bwMode="auto">
            <a:xfrm>
              <a:off x="4320" y="2772"/>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16" name="Rectangle 14"/>
            <p:cNvSpPr>
              <a:spLocks noChangeArrowheads="1"/>
            </p:cNvSpPr>
            <p:nvPr/>
          </p:nvSpPr>
          <p:spPr bwMode="auto">
            <a:xfrm>
              <a:off x="4320" y="2529"/>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80</a:t>
              </a:r>
            </a:p>
          </p:txBody>
        </p:sp>
        <p:sp>
          <p:nvSpPr>
            <p:cNvPr id="17" name="Rectangle 15"/>
            <p:cNvSpPr>
              <a:spLocks noChangeArrowheads="1"/>
            </p:cNvSpPr>
            <p:nvPr/>
          </p:nvSpPr>
          <p:spPr bwMode="auto">
            <a:xfrm>
              <a:off x="4320" y="2285"/>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22</a:t>
              </a:r>
            </a:p>
          </p:txBody>
        </p:sp>
        <p:sp>
          <p:nvSpPr>
            <p:cNvPr id="18" name="Rectangle 16"/>
            <p:cNvSpPr>
              <a:spLocks noChangeArrowheads="1"/>
            </p:cNvSpPr>
            <p:nvPr/>
          </p:nvSpPr>
          <p:spPr bwMode="auto">
            <a:xfrm>
              <a:off x="4320" y="1872"/>
              <a:ext cx="671"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DEST-Port</a:t>
              </a:r>
            </a:p>
          </p:txBody>
        </p:sp>
        <p:sp>
          <p:nvSpPr>
            <p:cNvPr id="19" name="Rectangle 17"/>
            <p:cNvSpPr>
              <a:spLocks noChangeArrowheads="1"/>
            </p:cNvSpPr>
            <p:nvPr/>
          </p:nvSpPr>
          <p:spPr bwMode="auto">
            <a:xfrm>
              <a:off x="3696" y="3258"/>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&gt; 1023</a:t>
              </a:r>
            </a:p>
          </p:txBody>
        </p:sp>
        <p:sp>
          <p:nvSpPr>
            <p:cNvPr id="20" name="Rectangle 18"/>
            <p:cNvSpPr>
              <a:spLocks noChangeArrowheads="1"/>
            </p:cNvSpPr>
            <p:nvPr/>
          </p:nvSpPr>
          <p:spPr bwMode="auto">
            <a:xfrm>
              <a:off x="3696" y="3015"/>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&gt; 1023</a:t>
              </a:r>
            </a:p>
          </p:txBody>
        </p:sp>
        <p:sp>
          <p:nvSpPr>
            <p:cNvPr id="21" name="Rectangle 19"/>
            <p:cNvSpPr>
              <a:spLocks noChangeArrowheads="1"/>
            </p:cNvSpPr>
            <p:nvPr/>
          </p:nvSpPr>
          <p:spPr bwMode="auto">
            <a:xfrm>
              <a:off x="3696" y="2772"/>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22" name="Rectangle 20"/>
            <p:cNvSpPr>
              <a:spLocks noChangeArrowheads="1"/>
            </p:cNvSpPr>
            <p:nvPr/>
          </p:nvSpPr>
          <p:spPr bwMode="auto">
            <a:xfrm>
              <a:off x="3696" y="2529"/>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&gt; 1023</a:t>
              </a:r>
            </a:p>
          </p:txBody>
        </p:sp>
        <p:sp>
          <p:nvSpPr>
            <p:cNvPr id="23" name="Rectangle 21"/>
            <p:cNvSpPr>
              <a:spLocks noChangeArrowheads="1"/>
            </p:cNvSpPr>
            <p:nvPr/>
          </p:nvSpPr>
          <p:spPr bwMode="auto">
            <a:xfrm>
              <a:off x="3696" y="2285"/>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&gt; 1023</a:t>
              </a:r>
            </a:p>
          </p:txBody>
        </p:sp>
        <p:sp>
          <p:nvSpPr>
            <p:cNvPr id="24" name="Rectangle 22"/>
            <p:cNvSpPr>
              <a:spLocks noChangeArrowheads="1"/>
            </p:cNvSpPr>
            <p:nvPr/>
          </p:nvSpPr>
          <p:spPr bwMode="auto">
            <a:xfrm>
              <a:off x="3696" y="1872"/>
              <a:ext cx="623"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SRC-Port</a:t>
              </a:r>
            </a:p>
          </p:txBody>
        </p:sp>
        <p:sp>
          <p:nvSpPr>
            <p:cNvPr id="25" name="Rectangle 23"/>
            <p:cNvSpPr>
              <a:spLocks noChangeArrowheads="1"/>
            </p:cNvSpPr>
            <p:nvPr/>
          </p:nvSpPr>
          <p:spPr bwMode="auto">
            <a:xfrm>
              <a:off x="4992" y="3258"/>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Allow</a:t>
              </a:r>
            </a:p>
          </p:txBody>
        </p:sp>
        <p:sp>
          <p:nvSpPr>
            <p:cNvPr id="26" name="Rectangle 24"/>
            <p:cNvSpPr>
              <a:spLocks noChangeArrowheads="1"/>
            </p:cNvSpPr>
            <p:nvPr/>
          </p:nvSpPr>
          <p:spPr bwMode="auto">
            <a:xfrm>
              <a:off x="2640" y="3258"/>
              <a:ext cx="105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136.142.117.14</a:t>
              </a:r>
            </a:p>
          </p:txBody>
        </p:sp>
        <p:sp>
          <p:nvSpPr>
            <p:cNvPr id="27" name="Rectangle 25"/>
            <p:cNvSpPr>
              <a:spLocks noChangeArrowheads="1"/>
            </p:cNvSpPr>
            <p:nvPr/>
          </p:nvSpPr>
          <p:spPr bwMode="auto">
            <a:xfrm>
              <a:off x="1632" y="3258"/>
              <a:ext cx="10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28" name="Rectangle 26"/>
            <p:cNvSpPr>
              <a:spLocks noChangeArrowheads="1"/>
            </p:cNvSpPr>
            <p:nvPr/>
          </p:nvSpPr>
          <p:spPr bwMode="auto">
            <a:xfrm>
              <a:off x="1008" y="3258"/>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UDP</a:t>
              </a:r>
            </a:p>
          </p:txBody>
        </p:sp>
        <p:sp>
          <p:nvSpPr>
            <p:cNvPr id="29" name="Rectangle 27"/>
            <p:cNvSpPr>
              <a:spLocks noChangeArrowheads="1"/>
            </p:cNvSpPr>
            <p:nvPr/>
          </p:nvSpPr>
          <p:spPr bwMode="auto">
            <a:xfrm>
              <a:off x="576" y="3258"/>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5</a:t>
              </a:r>
            </a:p>
          </p:txBody>
        </p:sp>
        <p:sp>
          <p:nvSpPr>
            <p:cNvPr id="30" name="Rectangle 28"/>
            <p:cNvSpPr>
              <a:spLocks noChangeArrowheads="1"/>
            </p:cNvSpPr>
            <p:nvPr/>
          </p:nvSpPr>
          <p:spPr bwMode="auto">
            <a:xfrm>
              <a:off x="4992" y="3015"/>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Allow</a:t>
              </a:r>
            </a:p>
          </p:txBody>
        </p:sp>
        <p:sp>
          <p:nvSpPr>
            <p:cNvPr id="31" name="Rectangle 29"/>
            <p:cNvSpPr>
              <a:spLocks noChangeArrowheads="1"/>
            </p:cNvSpPr>
            <p:nvPr/>
          </p:nvSpPr>
          <p:spPr bwMode="auto">
            <a:xfrm>
              <a:off x="2640" y="3015"/>
              <a:ext cx="105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136.142.117.13</a:t>
              </a:r>
            </a:p>
          </p:txBody>
        </p:sp>
        <p:sp>
          <p:nvSpPr>
            <p:cNvPr id="32" name="Rectangle 30"/>
            <p:cNvSpPr>
              <a:spLocks noChangeArrowheads="1"/>
            </p:cNvSpPr>
            <p:nvPr/>
          </p:nvSpPr>
          <p:spPr bwMode="auto">
            <a:xfrm>
              <a:off x="1632" y="3015"/>
              <a:ext cx="10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33" name="Rectangle 31"/>
            <p:cNvSpPr>
              <a:spLocks noChangeArrowheads="1"/>
            </p:cNvSpPr>
            <p:nvPr/>
          </p:nvSpPr>
          <p:spPr bwMode="auto">
            <a:xfrm>
              <a:off x="1008" y="3015"/>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UDP</a:t>
              </a:r>
            </a:p>
          </p:txBody>
        </p:sp>
        <p:sp>
          <p:nvSpPr>
            <p:cNvPr id="34" name="Rectangle 32"/>
            <p:cNvSpPr>
              <a:spLocks noChangeArrowheads="1"/>
            </p:cNvSpPr>
            <p:nvPr/>
          </p:nvSpPr>
          <p:spPr bwMode="auto">
            <a:xfrm>
              <a:off x="576" y="3015"/>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4</a:t>
              </a:r>
            </a:p>
          </p:txBody>
        </p:sp>
        <p:sp>
          <p:nvSpPr>
            <p:cNvPr id="35" name="Rectangle 33"/>
            <p:cNvSpPr>
              <a:spLocks noChangeArrowheads="1"/>
            </p:cNvSpPr>
            <p:nvPr/>
          </p:nvSpPr>
          <p:spPr bwMode="auto">
            <a:xfrm>
              <a:off x="4992" y="2772"/>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Block</a:t>
              </a:r>
            </a:p>
          </p:txBody>
        </p:sp>
        <p:sp>
          <p:nvSpPr>
            <p:cNvPr id="36" name="Rectangle 34"/>
            <p:cNvSpPr>
              <a:spLocks noChangeArrowheads="1"/>
            </p:cNvSpPr>
            <p:nvPr/>
          </p:nvSpPr>
          <p:spPr bwMode="auto">
            <a:xfrm>
              <a:off x="2640" y="2772"/>
              <a:ext cx="105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37" name="Rectangle 35"/>
            <p:cNvSpPr>
              <a:spLocks noChangeArrowheads="1"/>
            </p:cNvSpPr>
            <p:nvPr/>
          </p:nvSpPr>
          <p:spPr bwMode="auto">
            <a:xfrm>
              <a:off x="1632" y="2772"/>
              <a:ext cx="10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136.142.117.0/24</a:t>
              </a:r>
            </a:p>
          </p:txBody>
        </p:sp>
        <p:sp>
          <p:nvSpPr>
            <p:cNvPr id="38" name="Rectangle 36"/>
            <p:cNvSpPr>
              <a:spLocks noChangeArrowheads="1"/>
            </p:cNvSpPr>
            <p:nvPr/>
          </p:nvSpPr>
          <p:spPr bwMode="auto">
            <a:xfrm>
              <a:off x="1008" y="2772"/>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TCP</a:t>
              </a:r>
            </a:p>
          </p:txBody>
        </p:sp>
        <p:sp>
          <p:nvSpPr>
            <p:cNvPr id="39" name="Rectangle 37"/>
            <p:cNvSpPr>
              <a:spLocks noChangeArrowheads="1"/>
            </p:cNvSpPr>
            <p:nvPr/>
          </p:nvSpPr>
          <p:spPr bwMode="auto">
            <a:xfrm>
              <a:off x="576" y="2772"/>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3</a:t>
              </a:r>
            </a:p>
          </p:txBody>
        </p:sp>
        <p:sp>
          <p:nvSpPr>
            <p:cNvPr id="40" name="Rectangle 38"/>
            <p:cNvSpPr>
              <a:spLocks noChangeArrowheads="1"/>
            </p:cNvSpPr>
            <p:nvPr/>
          </p:nvSpPr>
          <p:spPr bwMode="auto">
            <a:xfrm>
              <a:off x="4992" y="2529"/>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Allow</a:t>
              </a:r>
            </a:p>
          </p:txBody>
        </p:sp>
        <p:sp>
          <p:nvSpPr>
            <p:cNvPr id="41" name="Rectangle 39"/>
            <p:cNvSpPr>
              <a:spLocks noChangeArrowheads="1"/>
            </p:cNvSpPr>
            <p:nvPr/>
          </p:nvSpPr>
          <p:spPr bwMode="auto">
            <a:xfrm>
              <a:off x="2640" y="2529"/>
              <a:ext cx="105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136.142.117.13</a:t>
              </a:r>
            </a:p>
          </p:txBody>
        </p:sp>
        <p:sp>
          <p:nvSpPr>
            <p:cNvPr id="42" name="Rectangle 40"/>
            <p:cNvSpPr>
              <a:spLocks noChangeArrowheads="1"/>
            </p:cNvSpPr>
            <p:nvPr/>
          </p:nvSpPr>
          <p:spPr bwMode="auto">
            <a:xfrm>
              <a:off x="1632" y="2529"/>
              <a:ext cx="10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Any</a:t>
              </a:r>
            </a:p>
          </p:txBody>
        </p:sp>
        <p:sp>
          <p:nvSpPr>
            <p:cNvPr id="43" name="Rectangle 41"/>
            <p:cNvSpPr>
              <a:spLocks noChangeArrowheads="1"/>
            </p:cNvSpPr>
            <p:nvPr/>
          </p:nvSpPr>
          <p:spPr bwMode="auto">
            <a:xfrm>
              <a:off x="1008" y="2529"/>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TCP</a:t>
              </a:r>
            </a:p>
          </p:txBody>
        </p:sp>
        <p:sp>
          <p:nvSpPr>
            <p:cNvPr id="44" name="Rectangle 42"/>
            <p:cNvSpPr>
              <a:spLocks noChangeArrowheads="1"/>
            </p:cNvSpPr>
            <p:nvPr/>
          </p:nvSpPr>
          <p:spPr bwMode="auto">
            <a:xfrm>
              <a:off x="576" y="2529"/>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2</a:t>
              </a:r>
            </a:p>
          </p:txBody>
        </p:sp>
        <p:sp>
          <p:nvSpPr>
            <p:cNvPr id="45" name="Rectangle 43"/>
            <p:cNvSpPr>
              <a:spLocks noChangeArrowheads="1"/>
            </p:cNvSpPr>
            <p:nvPr/>
          </p:nvSpPr>
          <p:spPr bwMode="auto">
            <a:xfrm>
              <a:off x="4992" y="2285"/>
              <a:ext cx="6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Allow</a:t>
              </a:r>
            </a:p>
          </p:txBody>
        </p:sp>
        <p:sp>
          <p:nvSpPr>
            <p:cNvPr id="46" name="Rectangle 44"/>
            <p:cNvSpPr>
              <a:spLocks noChangeArrowheads="1"/>
            </p:cNvSpPr>
            <p:nvPr/>
          </p:nvSpPr>
          <p:spPr bwMode="auto">
            <a:xfrm>
              <a:off x="2640" y="2285"/>
              <a:ext cx="105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136.142.117.221</a:t>
              </a:r>
            </a:p>
          </p:txBody>
        </p:sp>
        <p:sp>
          <p:nvSpPr>
            <p:cNvPr id="47" name="Rectangle 45"/>
            <p:cNvSpPr>
              <a:spLocks noChangeArrowheads="1"/>
            </p:cNvSpPr>
            <p:nvPr/>
          </p:nvSpPr>
          <p:spPr bwMode="auto">
            <a:xfrm>
              <a:off x="1632" y="2285"/>
              <a:ext cx="10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130.215.17.0/24</a:t>
              </a:r>
            </a:p>
          </p:txBody>
        </p:sp>
        <p:sp>
          <p:nvSpPr>
            <p:cNvPr id="48" name="Rectangle 46"/>
            <p:cNvSpPr>
              <a:spLocks noChangeArrowheads="1"/>
            </p:cNvSpPr>
            <p:nvPr/>
          </p:nvSpPr>
          <p:spPr bwMode="auto">
            <a:xfrm>
              <a:off x="1008" y="2285"/>
              <a:ext cx="6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TCP</a:t>
              </a:r>
            </a:p>
          </p:txBody>
        </p:sp>
        <p:sp>
          <p:nvSpPr>
            <p:cNvPr id="49" name="Rectangle 47"/>
            <p:cNvSpPr>
              <a:spLocks noChangeArrowheads="1"/>
            </p:cNvSpPr>
            <p:nvPr/>
          </p:nvSpPr>
          <p:spPr bwMode="auto">
            <a:xfrm>
              <a:off x="576" y="2285"/>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omic Sans MS" pitchFamily="66" charset="0"/>
                </a:rPr>
                <a:t>1</a:t>
              </a:r>
            </a:p>
          </p:txBody>
        </p:sp>
        <p:sp>
          <p:nvSpPr>
            <p:cNvPr id="50" name="Rectangle 48"/>
            <p:cNvSpPr>
              <a:spLocks noChangeArrowheads="1"/>
            </p:cNvSpPr>
            <p:nvPr/>
          </p:nvSpPr>
          <p:spPr bwMode="auto">
            <a:xfrm>
              <a:off x="4992" y="1872"/>
              <a:ext cx="671"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Action</a:t>
              </a:r>
            </a:p>
          </p:txBody>
        </p:sp>
        <p:sp>
          <p:nvSpPr>
            <p:cNvPr id="51" name="Rectangle 49"/>
            <p:cNvSpPr>
              <a:spLocks noChangeArrowheads="1"/>
            </p:cNvSpPr>
            <p:nvPr/>
          </p:nvSpPr>
          <p:spPr bwMode="auto">
            <a:xfrm>
              <a:off x="2640" y="1872"/>
              <a:ext cx="1055"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Destination Address</a:t>
              </a:r>
            </a:p>
          </p:txBody>
        </p:sp>
        <p:sp>
          <p:nvSpPr>
            <p:cNvPr id="52" name="Rectangle 50"/>
            <p:cNvSpPr>
              <a:spLocks noChangeArrowheads="1"/>
            </p:cNvSpPr>
            <p:nvPr/>
          </p:nvSpPr>
          <p:spPr bwMode="auto">
            <a:xfrm>
              <a:off x="1632" y="1872"/>
              <a:ext cx="100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Source Address</a:t>
              </a:r>
            </a:p>
          </p:txBody>
        </p:sp>
        <p:sp>
          <p:nvSpPr>
            <p:cNvPr id="53" name="Rectangle 51"/>
            <p:cNvSpPr>
              <a:spLocks noChangeArrowheads="1"/>
            </p:cNvSpPr>
            <p:nvPr/>
          </p:nvSpPr>
          <p:spPr bwMode="auto">
            <a:xfrm>
              <a:off x="1008" y="1872"/>
              <a:ext cx="623"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Protocol</a:t>
              </a:r>
            </a:p>
          </p:txBody>
        </p:sp>
        <p:sp>
          <p:nvSpPr>
            <p:cNvPr id="54" name="Rectangle 52"/>
            <p:cNvSpPr>
              <a:spLocks noChangeArrowheads="1"/>
            </p:cNvSpPr>
            <p:nvPr/>
          </p:nvSpPr>
          <p:spPr bwMode="auto">
            <a:xfrm>
              <a:off x="576" y="1872"/>
              <a:ext cx="431"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117000"/>
                </a:lnSpc>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mic Sans MS" pitchFamily="66" charset="0"/>
                </a:rPr>
                <a:t>Rule</a:t>
              </a:r>
            </a:p>
          </p:txBody>
        </p:sp>
        <p:sp>
          <p:nvSpPr>
            <p:cNvPr id="55" name="Line 53"/>
            <p:cNvSpPr>
              <a:spLocks noChangeShapeType="1"/>
            </p:cNvSpPr>
            <p:nvPr/>
          </p:nvSpPr>
          <p:spPr bwMode="auto">
            <a:xfrm>
              <a:off x="576" y="1872"/>
              <a:ext cx="5087" cy="0"/>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6" name="Line 54"/>
            <p:cNvSpPr>
              <a:spLocks noChangeShapeType="1"/>
            </p:cNvSpPr>
            <p:nvPr/>
          </p:nvSpPr>
          <p:spPr bwMode="auto">
            <a:xfrm>
              <a:off x="576" y="2285"/>
              <a:ext cx="5087" cy="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 name="Line 55"/>
            <p:cNvSpPr>
              <a:spLocks noChangeShapeType="1"/>
            </p:cNvSpPr>
            <p:nvPr/>
          </p:nvSpPr>
          <p:spPr bwMode="auto">
            <a:xfrm>
              <a:off x="576" y="2529"/>
              <a:ext cx="5087" cy="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 name="Line 56"/>
            <p:cNvSpPr>
              <a:spLocks noChangeShapeType="1"/>
            </p:cNvSpPr>
            <p:nvPr/>
          </p:nvSpPr>
          <p:spPr bwMode="auto">
            <a:xfrm>
              <a:off x="576" y="2772"/>
              <a:ext cx="5087" cy="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9" name="Line 57"/>
            <p:cNvSpPr>
              <a:spLocks noChangeShapeType="1"/>
            </p:cNvSpPr>
            <p:nvPr/>
          </p:nvSpPr>
          <p:spPr bwMode="auto">
            <a:xfrm>
              <a:off x="576" y="3744"/>
              <a:ext cx="5087" cy="0"/>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0" name="Line 58"/>
            <p:cNvSpPr>
              <a:spLocks noChangeShapeType="1"/>
            </p:cNvSpPr>
            <p:nvPr/>
          </p:nvSpPr>
          <p:spPr bwMode="auto">
            <a:xfrm>
              <a:off x="576" y="1872"/>
              <a:ext cx="0" cy="1871"/>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 name="Line 59"/>
            <p:cNvSpPr>
              <a:spLocks noChangeShapeType="1"/>
            </p:cNvSpPr>
            <p:nvPr/>
          </p:nvSpPr>
          <p:spPr bwMode="auto">
            <a:xfrm>
              <a:off x="1008" y="1872"/>
              <a:ext cx="0" cy="187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2" name="Line 60"/>
            <p:cNvSpPr>
              <a:spLocks noChangeShapeType="1"/>
            </p:cNvSpPr>
            <p:nvPr/>
          </p:nvSpPr>
          <p:spPr bwMode="auto">
            <a:xfrm>
              <a:off x="1632" y="1872"/>
              <a:ext cx="0" cy="187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 name="Line 61"/>
            <p:cNvSpPr>
              <a:spLocks noChangeShapeType="1"/>
            </p:cNvSpPr>
            <p:nvPr/>
          </p:nvSpPr>
          <p:spPr bwMode="auto">
            <a:xfrm>
              <a:off x="2640" y="1872"/>
              <a:ext cx="0" cy="187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 name="Line 62"/>
            <p:cNvSpPr>
              <a:spLocks noChangeShapeType="1"/>
            </p:cNvSpPr>
            <p:nvPr/>
          </p:nvSpPr>
          <p:spPr bwMode="auto">
            <a:xfrm>
              <a:off x="3696" y="1872"/>
              <a:ext cx="0" cy="187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 name="Line 63"/>
            <p:cNvSpPr>
              <a:spLocks noChangeShapeType="1"/>
            </p:cNvSpPr>
            <p:nvPr/>
          </p:nvSpPr>
          <p:spPr bwMode="auto">
            <a:xfrm>
              <a:off x="5664" y="1872"/>
              <a:ext cx="0" cy="1871"/>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 name="Line 64"/>
            <p:cNvSpPr>
              <a:spLocks noChangeShapeType="1"/>
            </p:cNvSpPr>
            <p:nvPr/>
          </p:nvSpPr>
          <p:spPr bwMode="auto">
            <a:xfrm>
              <a:off x="576" y="3015"/>
              <a:ext cx="5087" cy="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7" name="Line 65"/>
            <p:cNvSpPr>
              <a:spLocks noChangeShapeType="1"/>
            </p:cNvSpPr>
            <p:nvPr/>
          </p:nvSpPr>
          <p:spPr bwMode="auto">
            <a:xfrm>
              <a:off x="576" y="3258"/>
              <a:ext cx="5087" cy="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8" name="Line 66"/>
            <p:cNvSpPr>
              <a:spLocks noChangeShapeType="1"/>
            </p:cNvSpPr>
            <p:nvPr/>
          </p:nvSpPr>
          <p:spPr bwMode="auto">
            <a:xfrm>
              <a:off x="4320" y="1872"/>
              <a:ext cx="0" cy="187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 name="Line 67"/>
            <p:cNvSpPr>
              <a:spLocks noChangeShapeType="1"/>
            </p:cNvSpPr>
            <p:nvPr/>
          </p:nvSpPr>
          <p:spPr bwMode="auto">
            <a:xfrm>
              <a:off x="4992" y="1872"/>
              <a:ext cx="0" cy="187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0" name="Line 68"/>
            <p:cNvSpPr>
              <a:spLocks noChangeShapeType="1"/>
            </p:cNvSpPr>
            <p:nvPr/>
          </p:nvSpPr>
          <p:spPr bwMode="auto">
            <a:xfrm>
              <a:off x="576" y="3501"/>
              <a:ext cx="5087" cy="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655576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Packet Filtering Rule Set - Rules of Thumb</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
        <p:nvSpPr>
          <p:cNvPr id="4" name="Content Placeholder 3"/>
          <p:cNvSpPr>
            <a:spLocks noGrp="1"/>
          </p:cNvSpPr>
          <p:nvPr>
            <p:ph sz="quarter" idx="1"/>
          </p:nvPr>
        </p:nvSpPr>
        <p:spPr/>
        <p:txBody>
          <a:bodyPr>
            <a:normAutofit fontScale="92500" lnSpcReduction="10000"/>
          </a:bodyPr>
          <a:lstStyle/>
          <a:p>
            <a:pPr marL="334963" indent="-334963" defTabSz="858838">
              <a:lnSpc>
                <a:spcPct val="10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Rules are matched based on all </a:t>
            </a:r>
            <a:r>
              <a:rPr lang="en-US" sz="2400" dirty="0"/>
              <a:t>parts of the </a:t>
            </a:r>
            <a:r>
              <a:rPr lang="en-US" sz="2400" dirty="0" smtClean="0"/>
              <a:t>rule</a:t>
            </a:r>
            <a:endParaRPr lang="en-US" sz="2400" dirty="0"/>
          </a:p>
          <a:p>
            <a:pPr marL="609600" lvl="2" indent="-334963" defTabSz="858838">
              <a:lnSpc>
                <a:spcPct val="105000"/>
              </a:lnSpc>
              <a:spcBef>
                <a:spcPts val="575"/>
              </a:spcBef>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Allowing connections you need and denying the rest is usually better than specifically denying </a:t>
            </a:r>
            <a:r>
              <a:rPr lang="en-US" dirty="0"/>
              <a:t>the stuff you suspect</a:t>
            </a:r>
          </a:p>
          <a:p>
            <a:pPr marL="334963" indent="-334963" defTabSz="858838">
              <a:lnSpc>
                <a:spcPct val="10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Specific rules must precede general rules</a:t>
            </a:r>
          </a:p>
          <a:p>
            <a:pPr marL="609600" lvl="2" indent="-334963" defTabSz="858838">
              <a:lnSpc>
                <a:spcPct val="105000"/>
              </a:lnSpc>
              <a:spcBef>
                <a:spcPts val="575"/>
              </a:spcBef>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Otherwise packets may be admitted or denied by a general rule before it is tested for a specific rule</a:t>
            </a:r>
          </a:p>
          <a:p>
            <a:pPr marL="609600" lvl="2" indent="-334963" defTabSz="858838">
              <a:lnSpc>
                <a:spcPct val="105000"/>
              </a:lnSpc>
              <a:spcBef>
                <a:spcPts val="575"/>
              </a:spcBef>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Example: In the previous rule set, Rule 6 cannot be placed prior to any other rule</a:t>
            </a:r>
          </a:p>
          <a:p>
            <a:pPr marL="884238" lvl="3" indent="-334963" defTabSz="858838">
              <a:lnSpc>
                <a:spcPct val="105000"/>
              </a:lnSpc>
              <a:spcBef>
                <a:spcPts val="575"/>
              </a:spcBef>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What happens if it is placed first in the list?</a:t>
            </a:r>
          </a:p>
          <a:p>
            <a:pPr marL="334963" indent="-334963" defTabSz="858838">
              <a:lnSpc>
                <a:spcPct val="10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Place the most active rules near the top</a:t>
            </a:r>
          </a:p>
          <a:p>
            <a:pPr marL="609283" lvl="1" indent="-334963" defTabSz="858838">
              <a:lnSpc>
                <a:spcPct val="10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100" dirty="0" smtClean="0"/>
              <a:t>Save processing </a:t>
            </a:r>
          </a:p>
          <a:p>
            <a:pPr marL="334963" indent="-334963" defTabSz="858838">
              <a:lnSpc>
                <a:spcPct val="10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Adding </a:t>
            </a:r>
            <a:r>
              <a:rPr lang="en-US" sz="2400" dirty="0"/>
              <a:t>rules in an ad hoc manner can result in catastrophes</a:t>
            </a:r>
          </a:p>
          <a:p>
            <a:pPr marL="609600" lvl="2" indent="-334963" defTabSz="858838">
              <a:lnSpc>
                <a:spcPct val="105000"/>
              </a:lnSpc>
              <a:spcBef>
                <a:spcPts val="575"/>
              </a:spcBef>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Great care must be exercised to ensure that rules do what they are supposed to </a:t>
            </a:r>
            <a:r>
              <a:rPr lang="en-US" dirty="0" smtClean="0"/>
              <a:t>do</a:t>
            </a:r>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to Filter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4"/>
          <p:cNvSpPr>
            <a:spLocks noGrp="1"/>
          </p:cNvSpPr>
          <p:nvPr>
            <p:ph sz="quarter" idx="1"/>
          </p:nvPr>
        </p:nvSpPr>
        <p:spPr/>
        <p:txBody>
          <a:bodyPr>
            <a:normAutofit fontScale="77500" lnSpcReduction="20000"/>
          </a:bodyPr>
          <a:lstStyle/>
          <a:p>
            <a:r>
              <a:rPr lang="en-US" dirty="0"/>
              <a:t>Web</a:t>
            </a:r>
          </a:p>
          <a:p>
            <a:pPr lvl="1"/>
            <a:r>
              <a:rPr lang="en-US" dirty="0"/>
              <a:t>Allow outbound HTTP or HTTPS requests</a:t>
            </a:r>
          </a:p>
          <a:p>
            <a:pPr lvl="1"/>
            <a:r>
              <a:rPr lang="en-US" dirty="0"/>
              <a:t>Use architectural methods to protect your network against inbound http requests (later)</a:t>
            </a:r>
          </a:p>
          <a:p>
            <a:r>
              <a:rPr lang="en-US" dirty="0"/>
              <a:t>FTP</a:t>
            </a:r>
          </a:p>
          <a:p>
            <a:pPr lvl="1"/>
            <a:r>
              <a:rPr lang="en-US" dirty="0"/>
              <a:t>Tricky protocol - needs more attention than the rest</a:t>
            </a:r>
          </a:p>
          <a:p>
            <a:r>
              <a:rPr lang="en-US" dirty="0"/>
              <a:t>TCP</a:t>
            </a:r>
          </a:p>
          <a:p>
            <a:pPr lvl="1"/>
            <a:r>
              <a:rPr lang="en-US" dirty="0"/>
              <a:t>Incoming TCP connections should not be allowed unless they were initiated from the inside</a:t>
            </a:r>
          </a:p>
          <a:p>
            <a:pPr lvl="1"/>
            <a:r>
              <a:rPr lang="en-US" dirty="0"/>
              <a:t>Hard to do with simple packet filters!</a:t>
            </a:r>
          </a:p>
          <a:p>
            <a:endParaRPr lang="en-US" dirty="0"/>
          </a:p>
        </p:txBody>
      </p:sp>
      <p:sp>
        <p:nvSpPr>
          <p:cNvPr id="6" name="Content Placeholder 5"/>
          <p:cNvSpPr>
            <a:spLocks noGrp="1"/>
          </p:cNvSpPr>
          <p:nvPr>
            <p:ph sz="quarter" idx="2"/>
          </p:nvPr>
        </p:nvSpPr>
        <p:spPr/>
        <p:txBody>
          <a:bodyPr>
            <a:normAutofit fontScale="77500" lnSpcReduction="20000"/>
          </a:bodyPr>
          <a:lstStyle/>
          <a:p>
            <a:r>
              <a:rPr lang="en-US" dirty="0"/>
              <a:t>SMTP/Mail</a:t>
            </a:r>
          </a:p>
          <a:p>
            <a:pPr lvl="1"/>
            <a:r>
              <a:rPr lang="en-US" dirty="0"/>
              <a:t>Need to be checked to see if they are “valid”</a:t>
            </a:r>
          </a:p>
          <a:p>
            <a:pPr lvl="1"/>
            <a:r>
              <a:rPr lang="en-US" dirty="0"/>
              <a:t>No viruses, spoofed addresses etc.</a:t>
            </a:r>
          </a:p>
          <a:p>
            <a:pPr lvl="1"/>
            <a:r>
              <a:rPr lang="en-US" dirty="0"/>
              <a:t>Hard to do with packet filters!</a:t>
            </a:r>
          </a:p>
          <a:p>
            <a:r>
              <a:rPr lang="en-US" dirty="0"/>
              <a:t>POP3/IMAP</a:t>
            </a:r>
          </a:p>
          <a:p>
            <a:pPr lvl="1"/>
            <a:r>
              <a:rPr lang="en-US" dirty="0"/>
              <a:t>Should block access from outside, but will irritate users</a:t>
            </a:r>
          </a:p>
          <a:p>
            <a:pPr lvl="1"/>
            <a:r>
              <a:rPr lang="en-US" dirty="0"/>
              <a:t>Use SSL tunneling - later</a:t>
            </a:r>
          </a:p>
          <a:p>
            <a:r>
              <a:rPr lang="en-US" dirty="0"/>
              <a:t>UDP</a:t>
            </a:r>
          </a:p>
          <a:p>
            <a:pPr lvl="1"/>
            <a:r>
              <a:rPr lang="en-US" dirty="0"/>
              <a:t>Must block all calls - a bit draconian but sometimes necessary</a:t>
            </a:r>
          </a:p>
          <a:p>
            <a:r>
              <a:rPr lang="en-US" dirty="0"/>
              <a:t>Others</a:t>
            </a:r>
          </a:p>
          <a:p>
            <a:pPr lvl="1"/>
            <a:r>
              <a:rPr lang="en-US" dirty="0"/>
              <a:t>Block all other unnecessary protocols like H.323, SMB, </a:t>
            </a:r>
            <a:r>
              <a:rPr lang="en-US" dirty="0" err="1"/>
              <a:t>Kazaa</a:t>
            </a:r>
            <a:r>
              <a:rPr lang="en-US" dirty="0"/>
              <a:t>, etc. </a:t>
            </a:r>
          </a:p>
          <a:p>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fade">
                                      <p:cBhvr>
                                        <p:cTn id="65" dur="500"/>
                                        <p:tgtEl>
                                          <p:spTgt spid="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500"/>
                                        <p:tgtEl>
                                          <p:spTgt spid="6">
                                            <p:txEl>
                                              <p:pRg st="9" end="9"/>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Effect transition="in" filter="fade">
                                      <p:cBhvr>
                                        <p:cTn id="7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Packet Filtering: Advantages and Disadvantages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4" name="Content Placeholder 3"/>
          <p:cNvSpPr>
            <a:spLocks noGrp="1"/>
          </p:cNvSpPr>
          <p:nvPr>
            <p:ph sz="quarter" idx="1"/>
          </p:nvPr>
        </p:nvSpPr>
        <p:spPr/>
        <p:txBody>
          <a:bodyPr>
            <a:normAutofit lnSpcReduction="10000"/>
          </a:bodyPr>
          <a:lstStyle/>
          <a:p>
            <a:r>
              <a:rPr lang="en-US" dirty="0" smtClean="0"/>
              <a:t>Good performance</a:t>
            </a:r>
          </a:p>
          <a:p>
            <a:r>
              <a:rPr lang="en-US" dirty="0" smtClean="0"/>
              <a:t>Cost-Effective</a:t>
            </a:r>
          </a:p>
          <a:p>
            <a:r>
              <a:rPr lang="en-US" dirty="0" smtClean="0"/>
              <a:t>Transparency</a:t>
            </a:r>
          </a:p>
          <a:p>
            <a:r>
              <a:rPr lang="en-US" dirty="0" smtClean="0"/>
              <a:t>Good for traffic management</a:t>
            </a:r>
          </a:p>
          <a:p>
            <a:endParaRPr lang="en-US" dirty="0" smtClean="0"/>
          </a:p>
          <a:p>
            <a:r>
              <a:rPr lang="en-US" dirty="0" smtClean="0"/>
              <a:t>Direct connections permitted</a:t>
            </a:r>
          </a:p>
          <a:p>
            <a:r>
              <a:rPr lang="en-US" dirty="0" smtClean="0"/>
              <a:t>Poor scalability</a:t>
            </a:r>
          </a:p>
          <a:p>
            <a:pPr lvl="1"/>
            <a:r>
              <a:rPr lang="en-US" dirty="0"/>
              <a:t>Error-prone process</a:t>
            </a:r>
          </a:p>
          <a:p>
            <a:pPr lvl="1"/>
            <a:r>
              <a:rPr lang="en-US" dirty="0"/>
              <a:t>Order matters</a:t>
            </a:r>
            <a:r>
              <a:rPr lang="en-US" dirty="0" smtClean="0"/>
              <a:t>!</a:t>
            </a:r>
          </a:p>
          <a:p>
            <a:r>
              <a:rPr lang="en-US" dirty="0" smtClean="0"/>
              <a:t>Large port ranges may need to be opened</a:t>
            </a:r>
          </a:p>
          <a:p>
            <a:r>
              <a:rPr lang="en-US" dirty="0" smtClean="0"/>
              <a:t>Vulnerability to spoofing attacks</a:t>
            </a:r>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fade">
                                      <p:cBhvr>
                                        <p:cTn id="4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and Prevention Mechanisms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Content Placeholder 3"/>
          <p:cNvSpPr>
            <a:spLocks noGrp="1"/>
          </p:cNvSpPr>
          <p:nvPr>
            <p:ph sz="quarter" idx="1"/>
          </p:nvPr>
        </p:nvSpPr>
        <p:spPr/>
        <p:txBody>
          <a:bodyPr/>
          <a:lstStyle/>
          <a:p>
            <a:r>
              <a:rPr lang="en-US" dirty="0"/>
              <a:t>How do attacks succeed?</a:t>
            </a:r>
          </a:p>
          <a:p>
            <a:pPr lvl="1"/>
            <a:r>
              <a:rPr lang="en-US" dirty="0"/>
              <a:t>Oscar gets information (reconnaissance)</a:t>
            </a:r>
          </a:p>
          <a:p>
            <a:pPr lvl="1"/>
            <a:r>
              <a:rPr lang="en-US" dirty="0"/>
              <a:t>Oscar exploits vulnerabilities</a:t>
            </a:r>
          </a:p>
          <a:p>
            <a:pPr lvl="2"/>
            <a:r>
              <a:rPr lang="en-US" dirty="0"/>
              <a:t>Common weaknesses in design and bugs in software services</a:t>
            </a:r>
          </a:p>
          <a:p>
            <a:r>
              <a:rPr lang="en-US" dirty="0"/>
              <a:t>Protection and prevention</a:t>
            </a:r>
          </a:p>
          <a:p>
            <a:pPr lvl="1"/>
            <a:r>
              <a:rPr lang="en-US" dirty="0"/>
              <a:t>Stop (or block) packets that are sent with the purpose of reconnaissance or exploitation</a:t>
            </a:r>
          </a:p>
          <a:p>
            <a:pPr lvl="1"/>
            <a:r>
              <a:rPr lang="en-US" dirty="0"/>
              <a:t>Authenticate and encrypt communications to prevent Oscar from obtaining information or being able to communicate</a:t>
            </a:r>
          </a:p>
          <a:p>
            <a:endParaRPr lang="en-US" dirty="0"/>
          </a:p>
        </p:txBody>
      </p:sp>
    </p:spTree>
    <p:extLst>
      <p:ext uri="{BB962C8B-B14F-4D97-AF65-F5344CB8AC3E}">
        <p14:creationId xmlns:p14="http://schemas.microsoft.com/office/powerpoint/2010/main" val="1813459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Packet Filters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t>IP Spoofing</a:t>
            </a:r>
          </a:p>
          <a:p>
            <a:pPr lvl="1"/>
            <a:r>
              <a:rPr lang="en-US" dirty="0"/>
              <a:t>The attacker can use an internal IP address or some other allowed IP address</a:t>
            </a:r>
          </a:p>
          <a:p>
            <a:pPr lvl="1"/>
            <a:r>
              <a:rPr lang="en-US" dirty="0"/>
              <a:t>Countermeasures:</a:t>
            </a:r>
          </a:p>
          <a:p>
            <a:pPr lvl="2"/>
            <a:r>
              <a:rPr lang="en-US" dirty="0"/>
              <a:t>Deny all internal IP addresses arriving from outside</a:t>
            </a:r>
          </a:p>
          <a:p>
            <a:pPr lvl="2"/>
            <a:r>
              <a:rPr lang="en-US" dirty="0"/>
              <a:t>Use </a:t>
            </a:r>
            <a:r>
              <a:rPr lang="en-US" dirty="0" err="1"/>
              <a:t>IPSec</a:t>
            </a:r>
            <a:r>
              <a:rPr lang="en-US" dirty="0"/>
              <a:t> for authentication</a:t>
            </a:r>
          </a:p>
          <a:p>
            <a:r>
              <a:rPr lang="en-US" dirty="0" smtClean="0"/>
              <a:t>Opening </a:t>
            </a:r>
            <a:r>
              <a:rPr lang="en-US" dirty="0"/>
              <a:t>holes</a:t>
            </a:r>
          </a:p>
          <a:p>
            <a:pPr lvl="1"/>
            <a:r>
              <a:rPr lang="en-US" dirty="0"/>
              <a:t>Sometimes, to accommodate certain protocols, sys admins open holes in the rule set</a:t>
            </a:r>
          </a:p>
          <a:p>
            <a:pPr lvl="1"/>
            <a:r>
              <a:rPr lang="en-US" dirty="0"/>
              <a:t>Care must be taken to restrict access through the holes to a limited number of hosts</a:t>
            </a:r>
          </a:p>
          <a:p>
            <a:r>
              <a:rPr lang="en-US" dirty="0" smtClean="0"/>
              <a:t>ACK </a:t>
            </a:r>
            <a:r>
              <a:rPr lang="en-US" dirty="0"/>
              <a:t>Flags</a:t>
            </a:r>
          </a:p>
          <a:p>
            <a:pPr lvl="1"/>
            <a:r>
              <a:rPr lang="en-US" dirty="0"/>
              <a:t>Can fool packet filters that accept packets from “established” sessions that are not really established</a:t>
            </a:r>
          </a:p>
          <a:p>
            <a:endParaRPr lang="en-US" dirty="0"/>
          </a:p>
        </p:txBody>
      </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4" name="Content Placeholder 3"/>
          <p:cNvSpPr>
            <a:spLocks noGrp="1"/>
          </p:cNvSpPr>
          <p:nvPr>
            <p:ph sz="quarter" idx="1"/>
          </p:nvPr>
        </p:nvSpPr>
        <p:spPr>
          <a:xfrm>
            <a:off x="457200" y="1219200"/>
            <a:ext cx="4915560" cy="4937760"/>
          </a:xfrm>
        </p:spPr>
        <p:txBody>
          <a:bodyPr>
            <a:normAutofit fontScale="77500" lnSpcReduction="20000"/>
          </a:bodyPr>
          <a:lstStyle/>
          <a:p>
            <a:r>
              <a:rPr lang="en-US" dirty="0"/>
              <a:t>Fragmentation occurs when the maximum transmission unit (MTU) of a link is smaller than the size of the IP datagram</a:t>
            </a:r>
          </a:p>
          <a:p>
            <a:pPr lvl="1"/>
            <a:r>
              <a:rPr lang="en-US" dirty="0"/>
              <a:t>Example: In Ethernet, the MTU is 1500 bytes</a:t>
            </a:r>
          </a:p>
          <a:p>
            <a:r>
              <a:rPr lang="en-US" dirty="0" smtClean="0"/>
              <a:t>Similarly</a:t>
            </a:r>
            <a:r>
              <a:rPr lang="en-US" dirty="0"/>
              <a:t>, for a TCP segment, a maximum segment size (MSS) is also specified</a:t>
            </a:r>
          </a:p>
          <a:p>
            <a:endParaRPr lang="en-US" dirty="0" smtClean="0"/>
          </a:p>
          <a:p>
            <a:r>
              <a:rPr lang="en-US" dirty="0" smtClean="0"/>
              <a:t>Oscar </a:t>
            </a:r>
            <a:r>
              <a:rPr lang="en-US" dirty="0"/>
              <a:t>tries to mask his probes and facilitate attacks using fragmentation of IP datagrams</a:t>
            </a:r>
          </a:p>
          <a:p>
            <a:pPr lvl="1"/>
            <a:r>
              <a:rPr lang="en-US" dirty="0"/>
              <a:t>Many filters fail to recognize fragmented packets</a:t>
            </a:r>
          </a:p>
          <a:p>
            <a:pPr lvl="1"/>
            <a:r>
              <a:rPr lang="en-US" dirty="0"/>
              <a:t>Many IDSs do not support packet reassembly</a:t>
            </a:r>
          </a:p>
          <a:p>
            <a:pPr lvl="1"/>
            <a:r>
              <a:rPr lang="en-US" dirty="0"/>
              <a:t>Oscar can get through to a target network and to a victim host</a:t>
            </a:r>
          </a:p>
          <a:p>
            <a:endParaRPr lang="en-US" dirty="0"/>
          </a:p>
        </p:txBody>
      </p:sp>
      <p:grpSp>
        <p:nvGrpSpPr>
          <p:cNvPr id="154" name="Group 153"/>
          <p:cNvGrpSpPr/>
          <p:nvPr/>
        </p:nvGrpSpPr>
        <p:grpSpPr>
          <a:xfrm>
            <a:off x="5263223" y="1628775"/>
            <a:ext cx="3403600" cy="4389438"/>
            <a:chOff x="5263223" y="1628775"/>
            <a:chExt cx="3403600" cy="4389438"/>
          </a:xfrm>
        </p:grpSpPr>
        <p:sp>
          <p:nvSpPr>
            <p:cNvPr id="5" name="Freeform 4"/>
            <p:cNvSpPr>
              <a:spLocks/>
            </p:cNvSpPr>
            <p:nvPr/>
          </p:nvSpPr>
          <p:spPr bwMode="auto">
            <a:xfrm>
              <a:off x="5828373" y="1628775"/>
              <a:ext cx="2436813" cy="2255838"/>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5"/>
            <p:cNvSpPr>
              <a:spLocks/>
            </p:cNvSpPr>
            <p:nvPr/>
          </p:nvSpPr>
          <p:spPr bwMode="auto">
            <a:xfrm>
              <a:off x="5828373" y="4030663"/>
              <a:ext cx="1976438" cy="1987550"/>
            </a:xfrm>
            <a:custGeom>
              <a:avLst/>
              <a:gdLst>
                <a:gd name="T0" fmla="*/ 2147483647 w 873"/>
                <a:gd name="T1" fmla="*/ 2147483647 h 940"/>
                <a:gd name="T2" fmla="*/ 2147483647 w 873"/>
                <a:gd name="T3" fmla="*/ 2147483647 h 940"/>
                <a:gd name="T4" fmla="*/ 2147483647 w 873"/>
                <a:gd name="T5" fmla="*/ 2147483647 h 940"/>
                <a:gd name="T6" fmla="*/ 2147483647 w 873"/>
                <a:gd name="T7" fmla="*/ 2147483647 h 940"/>
                <a:gd name="T8" fmla="*/ 2147483647 w 873"/>
                <a:gd name="T9" fmla="*/ 2147483647 h 940"/>
                <a:gd name="T10" fmla="*/ 2147483647 w 873"/>
                <a:gd name="T11" fmla="*/ 2147483647 h 940"/>
                <a:gd name="T12" fmla="*/ 2147483647 w 873"/>
                <a:gd name="T13" fmla="*/ 2147483647 h 940"/>
                <a:gd name="T14" fmla="*/ 2147483647 w 873"/>
                <a:gd name="T15" fmla="*/ 2147483647 h 940"/>
                <a:gd name="T16" fmla="*/ 2147483647 w 873"/>
                <a:gd name="T17" fmla="*/ 2147483647 h 940"/>
                <a:gd name="T18" fmla="*/ 2147483647 w 873"/>
                <a:gd name="T19" fmla="*/ 2147483647 h 940"/>
                <a:gd name="T20" fmla="*/ 2147483647 w 873"/>
                <a:gd name="T21" fmla="*/ 2147483647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3"/>
                <a:gd name="T34" fmla="*/ 0 h 940"/>
                <a:gd name="T35" fmla="*/ 873 w 873"/>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3" h="940">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 name="Group 6"/>
            <p:cNvGrpSpPr>
              <a:grpSpLocks/>
            </p:cNvGrpSpPr>
            <p:nvPr/>
          </p:nvGrpSpPr>
          <p:grpSpPr bwMode="auto">
            <a:xfrm>
              <a:off x="5421973" y="2008188"/>
              <a:ext cx="649288" cy="1247775"/>
              <a:chOff x="3314" y="1248"/>
              <a:chExt cx="344" cy="694"/>
            </a:xfrm>
          </p:grpSpPr>
          <p:graphicFrame>
            <p:nvGraphicFramePr>
              <p:cNvPr id="8" name="Object 7"/>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482" name="ClipArt" r:id="rId3" imgW="1305000" imgH="1085760" progId="MS_ClipArt_Gallery.2">
                      <p:embed/>
                    </p:oleObj>
                  </mc:Choice>
                  <mc:Fallback>
                    <p:oleObj name="ClipArt"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Line 8"/>
              <p:cNvSpPr>
                <a:spLocks noChangeShapeType="1"/>
              </p:cNvSpPr>
              <p:nvPr/>
            </p:nvSpPr>
            <p:spPr bwMode="auto">
              <a:xfrm flipV="1">
                <a:off x="3606" y="1433"/>
                <a:ext cx="52" cy="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 name="Object 9"/>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483" name="ClipArt" r:id="rId5" imgW="1305000" imgH="1085760" progId="MS_ClipArt_Gallery.2">
                      <p:embed/>
                    </p:oleObj>
                  </mc:Choice>
                  <mc:Fallback>
                    <p:oleObj name="ClipArt"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Line 10"/>
              <p:cNvSpPr>
                <a:spLocks noChangeShapeType="1"/>
              </p:cNvSpPr>
              <p:nvPr/>
            </p:nvSpPr>
            <p:spPr bwMode="auto">
              <a:xfrm flipV="1">
                <a:off x="3606" y="1882"/>
                <a:ext cx="5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 name="Group 11"/>
              <p:cNvGrpSpPr>
                <a:grpSpLocks/>
              </p:cNvGrpSpPr>
              <p:nvPr/>
            </p:nvGrpSpPr>
            <p:grpSpPr bwMode="auto">
              <a:xfrm>
                <a:off x="3404" y="1504"/>
                <a:ext cx="51" cy="167"/>
                <a:chOff x="3842" y="406"/>
                <a:chExt cx="51" cy="167"/>
              </a:xfrm>
            </p:grpSpPr>
            <p:sp>
              <p:nvSpPr>
                <p:cNvPr id="14" name="Oval 12"/>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Perpetua" pitchFamily="18" charset="0"/>
                  </a:endParaRPr>
                </a:p>
              </p:txBody>
            </p:sp>
            <p:sp>
              <p:nvSpPr>
                <p:cNvPr id="15" name="Oval 13"/>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Perpetua" pitchFamily="18" charset="0"/>
                  </a:endParaRPr>
                </a:p>
              </p:txBody>
            </p:sp>
            <p:sp>
              <p:nvSpPr>
                <p:cNvPr id="16" name="Oval 14"/>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Perpetua" pitchFamily="18" charset="0"/>
                  </a:endParaRPr>
                </a:p>
              </p:txBody>
            </p:sp>
          </p:grpSp>
          <p:sp>
            <p:nvSpPr>
              <p:cNvPr id="13" name="Line 15"/>
              <p:cNvSpPr>
                <a:spLocks noChangeShapeType="1"/>
              </p:cNvSpPr>
              <p:nvPr/>
            </p:nvSpPr>
            <p:spPr bwMode="auto">
              <a:xfrm>
                <a:off x="3654" y="1431"/>
                <a:ext cx="0" cy="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16"/>
            <p:cNvSpPr>
              <a:spLocks noChangeShapeType="1"/>
            </p:cNvSpPr>
            <p:nvPr/>
          </p:nvSpPr>
          <p:spPr bwMode="auto">
            <a:xfrm flipV="1">
              <a:off x="5901398" y="2584450"/>
              <a:ext cx="1270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p:cNvSpPr>
              <a:spLocks noChangeShapeType="1"/>
            </p:cNvSpPr>
            <p:nvPr/>
          </p:nvSpPr>
          <p:spPr bwMode="auto">
            <a:xfrm>
              <a:off x="6477661" y="1909763"/>
              <a:ext cx="658812"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p:cNvSpPr>
              <a:spLocks noChangeShapeType="1"/>
            </p:cNvSpPr>
            <p:nvPr/>
          </p:nvSpPr>
          <p:spPr bwMode="auto">
            <a:xfrm>
              <a:off x="7323798" y="2246313"/>
              <a:ext cx="196850" cy="669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p:cNvSpPr>
              <a:spLocks noChangeShapeType="1"/>
            </p:cNvSpPr>
            <p:nvPr/>
          </p:nvSpPr>
          <p:spPr bwMode="auto">
            <a:xfrm>
              <a:off x="6226836" y="2022475"/>
              <a:ext cx="1587" cy="582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p:cNvSpPr>
              <a:spLocks noChangeShapeType="1"/>
            </p:cNvSpPr>
            <p:nvPr/>
          </p:nvSpPr>
          <p:spPr bwMode="auto">
            <a:xfrm>
              <a:off x="6252236" y="2670175"/>
              <a:ext cx="971550" cy="40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p:cNvSpPr>
              <a:spLocks noChangeShapeType="1"/>
            </p:cNvSpPr>
            <p:nvPr/>
          </p:nvSpPr>
          <p:spPr bwMode="auto">
            <a:xfrm flipH="1" flipV="1">
              <a:off x="7779411" y="3162300"/>
              <a:ext cx="476250" cy="687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
            <p:cNvSpPr>
              <a:spLocks noChangeShapeType="1"/>
            </p:cNvSpPr>
            <p:nvPr/>
          </p:nvSpPr>
          <p:spPr bwMode="auto">
            <a:xfrm flipH="1">
              <a:off x="6485598" y="2214563"/>
              <a:ext cx="758825" cy="517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3"/>
            <p:cNvSpPr>
              <a:spLocks noChangeShapeType="1"/>
            </p:cNvSpPr>
            <p:nvPr/>
          </p:nvSpPr>
          <p:spPr bwMode="auto">
            <a:xfrm flipH="1">
              <a:off x="6495123" y="1654175"/>
              <a:ext cx="47625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p:cNvSpPr>
              <a:spLocks noChangeShapeType="1"/>
            </p:cNvSpPr>
            <p:nvPr/>
          </p:nvSpPr>
          <p:spPr bwMode="auto">
            <a:xfrm flipH="1">
              <a:off x="7212673" y="1830388"/>
              <a:ext cx="273050" cy="2365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6" name="Group 25"/>
            <p:cNvGrpSpPr>
              <a:grpSpLocks/>
            </p:cNvGrpSpPr>
            <p:nvPr/>
          </p:nvGrpSpPr>
          <p:grpSpPr bwMode="auto">
            <a:xfrm>
              <a:off x="5976011" y="1793875"/>
              <a:ext cx="679450" cy="314325"/>
              <a:chOff x="3600" y="219"/>
              <a:chExt cx="360" cy="175"/>
            </a:xfrm>
          </p:grpSpPr>
          <p:sp>
            <p:nvSpPr>
              <p:cNvPr id="27" name="Oval 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sp>
            <p:nvSpPr>
              <p:cNvPr id="28" name="Line 2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Rectangle 2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a:latin typeface="Times New Roman" pitchFamily="18" charset="0"/>
                </a:endParaRPr>
              </a:p>
            </p:txBody>
          </p:sp>
          <p:sp>
            <p:nvSpPr>
              <p:cNvPr id="31" name="Oval 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grpSp>
            <p:nvGrpSpPr>
              <p:cNvPr id="32" name="Group 31"/>
              <p:cNvGrpSpPr>
                <a:grpSpLocks/>
              </p:cNvGrpSpPr>
              <p:nvPr/>
            </p:nvGrpSpPr>
            <p:grpSpPr bwMode="auto">
              <a:xfrm>
                <a:off x="3686" y="244"/>
                <a:ext cx="177" cy="66"/>
                <a:chOff x="2848" y="848"/>
                <a:chExt cx="140" cy="98"/>
              </a:xfrm>
            </p:grpSpPr>
            <p:sp>
              <p:nvSpPr>
                <p:cNvPr id="37" name="Line 3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 name="Group 35"/>
              <p:cNvGrpSpPr>
                <a:grpSpLocks/>
              </p:cNvGrpSpPr>
              <p:nvPr/>
            </p:nvGrpSpPr>
            <p:grpSpPr bwMode="auto">
              <a:xfrm flipV="1">
                <a:off x="3686" y="243"/>
                <a:ext cx="177" cy="66"/>
                <a:chOff x="2848" y="848"/>
                <a:chExt cx="140" cy="98"/>
              </a:xfrm>
            </p:grpSpPr>
            <p:sp>
              <p:nvSpPr>
                <p:cNvPr id="34" name="Line 3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0" name="Group 39"/>
            <p:cNvGrpSpPr>
              <a:grpSpLocks/>
            </p:cNvGrpSpPr>
            <p:nvPr/>
          </p:nvGrpSpPr>
          <p:grpSpPr bwMode="auto">
            <a:xfrm>
              <a:off x="5993473" y="2451100"/>
              <a:ext cx="679450" cy="314325"/>
              <a:chOff x="3600" y="219"/>
              <a:chExt cx="360" cy="175"/>
            </a:xfrm>
          </p:grpSpPr>
          <p:sp>
            <p:nvSpPr>
              <p:cNvPr id="41" name="Oval 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sp>
            <p:nvSpPr>
              <p:cNvPr id="42" name="Line 4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Rectangle 4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a:latin typeface="Times New Roman" pitchFamily="18" charset="0"/>
                </a:endParaRPr>
              </a:p>
            </p:txBody>
          </p:sp>
          <p:sp>
            <p:nvSpPr>
              <p:cNvPr id="45" name="Oval 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grpSp>
            <p:nvGrpSpPr>
              <p:cNvPr id="46" name="Group 45"/>
              <p:cNvGrpSpPr>
                <a:grpSpLocks/>
              </p:cNvGrpSpPr>
              <p:nvPr/>
            </p:nvGrpSpPr>
            <p:grpSpPr bwMode="auto">
              <a:xfrm>
                <a:off x="3686" y="244"/>
                <a:ext cx="177" cy="66"/>
                <a:chOff x="2848" y="848"/>
                <a:chExt cx="140" cy="98"/>
              </a:xfrm>
            </p:grpSpPr>
            <p:sp>
              <p:nvSpPr>
                <p:cNvPr id="51" name="Line 4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 name="Group 49"/>
              <p:cNvGrpSpPr>
                <a:grpSpLocks/>
              </p:cNvGrpSpPr>
              <p:nvPr/>
            </p:nvGrpSpPr>
            <p:grpSpPr bwMode="auto">
              <a:xfrm flipV="1">
                <a:off x="3686" y="243"/>
                <a:ext cx="177" cy="66"/>
                <a:chOff x="2848" y="848"/>
                <a:chExt cx="140" cy="98"/>
              </a:xfrm>
            </p:grpSpPr>
            <p:sp>
              <p:nvSpPr>
                <p:cNvPr id="48" name="Line 5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5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5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4" name="Group 53"/>
            <p:cNvGrpSpPr>
              <a:grpSpLocks/>
            </p:cNvGrpSpPr>
            <p:nvPr/>
          </p:nvGrpSpPr>
          <p:grpSpPr bwMode="auto">
            <a:xfrm>
              <a:off x="6963436" y="2001838"/>
              <a:ext cx="676275" cy="314325"/>
              <a:chOff x="3600" y="219"/>
              <a:chExt cx="360" cy="175"/>
            </a:xfrm>
          </p:grpSpPr>
          <p:sp>
            <p:nvSpPr>
              <p:cNvPr id="55" name="Oval 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sp>
            <p:nvSpPr>
              <p:cNvPr id="56" name="Line 5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Rectangle 5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a:latin typeface="Times New Roman" pitchFamily="18" charset="0"/>
                </a:endParaRPr>
              </a:p>
            </p:txBody>
          </p:sp>
          <p:sp>
            <p:nvSpPr>
              <p:cNvPr id="59" name="Oval 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grpSp>
            <p:nvGrpSpPr>
              <p:cNvPr id="60" name="Group 59"/>
              <p:cNvGrpSpPr>
                <a:grpSpLocks/>
              </p:cNvGrpSpPr>
              <p:nvPr/>
            </p:nvGrpSpPr>
            <p:grpSpPr bwMode="auto">
              <a:xfrm>
                <a:off x="3686" y="244"/>
                <a:ext cx="177" cy="66"/>
                <a:chOff x="2848" y="848"/>
                <a:chExt cx="140" cy="98"/>
              </a:xfrm>
            </p:grpSpPr>
            <p:sp>
              <p:nvSpPr>
                <p:cNvPr id="65" name="Line 6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 name="Group 63"/>
              <p:cNvGrpSpPr>
                <a:grpSpLocks/>
              </p:cNvGrpSpPr>
              <p:nvPr/>
            </p:nvGrpSpPr>
            <p:grpSpPr bwMode="auto">
              <a:xfrm flipV="1">
                <a:off x="3686" y="243"/>
                <a:ext cx="177" cy="66"/>
                <a:chOff x="2848" y="848"/>
                <a:chExt cx="140" cy="98"/>
              </a:xfrm>
            </p:grpSpPr>
            <p:sp>
              <p:nvSpPr>
                <p:cNvPr id="62" name="Line 6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8" name="Group 67"/>
            <p:cNvGrpSpPr>
              <a:grpSpLocks/>
            </p:cNvGrpSpPr>
            <p:nvPr/>
          </p:nvGrpSpPr>
          <p:grpSpPr bwMode="auto">
            <a:xfrm>
              <a:off x="7207911" y="2908300"/>
              <a:ext cx="679450" cy="314325"/>
              <a:chOff x="3600" y="219"/>
              <a:chExt cx="360" cy="175"/>
            </a:xfrm>
          </p:grpSpPr>
          <p:sp>
            <p:nvSpPr>
              <p:cNvPr id="69" name="Oval 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sp>
            <p:nvSpPr>
              <p:cNvPr id="70" name="Line 6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7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Rectangle 7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a:latin typeface="Times New Roman" pitchFamily="18" charset="0"/>
                </a:endParaRPr>
              </a:p>
            </p:txBody>
          </p:sp>
          <p:sp>
            <p:nvSpPr>
              <p:cNvPr id="73" name="Oval 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grpSp>
            <p:nvGrpSpPr>
              <p:cNvPr id="74" name="Group 73"/>
              <p:cNvGrpSpPr>
                <a:grpSpLocks/>
              </p:cNvGrpSpPr>
              <p:nvPr/>
            </p:nvGrpSpPr>
            <p:grpSpPr bwMode="auto">
              <a:xfrm>
                <a:off x="3686" y="244"/>
                <a:ext cx="177" cy="66"/>
                <a:chOff x="2848" y="848"/>
                <a:chExt cx="140" cy="98"/>
              </a:xfrm>
            </p:grpSpPr>
            <p:sp>
              <p:nvSpPr>
                <p:cNvPr id="79" name="Line 7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 name="Group 77"/>
              <p:cNvGrpSpPr>
                <a:grpSpLocks/>
              </p:cNvGrpSpPr>
              <p:nvPr/>
            </p:nvGrpSpPr>
            <p:grpSpPr bwMode="auto">
              <a:xfrm flipV="1">
                <a:off x="3686" y="243"/>
                <a:ext cx="177" cy="66"/>
                <a:chOff x="2848" y="848"/>
                <a:chExt cx="140" cy="98"/>
              </a:xfrm>
            </p:grpSpPr>
            <p:sp>
              <p:nvSpPr>
                <p:cNvPr id="76" name="Line 7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7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8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2" name="Group 81"/>
            <p:cNvGrpSpPr>
              <a:grpSpLocks/>
            </p:cNvGrpSpPr>
            <p:nvPr/>
          </p:nvGrpSpPr>
          <p:grpSpPr bwMode="auto">
            <a:xfrm>
              <a:off x="6976136" y="4900613"/>
              <a:ext cx="715962" cy="311150"/>
              <a:chOff x="3600" y="219"/>
              <a:chExt cx="360" cy="175"/>
            </a:xfrm>
          </p:grpSpPr>
          <p:sp>
            <p:nvSpPr>
              <p:cNvPr id="83"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sp>
            <p:nvSpPr>
              <p:cNvPr id="84" name="Line 8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Rectangle 8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a:latin typeface="Times New Roman" pitchFamily="18" charset="0"/>
                </a:endParaRPr>
              </a:p>
            </p:txBody>
          </p:sp>
          <p:sp>
            <p:nvSpPr>
              <p:cNvPr id="87"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grpSp>
            <p:nvGrpSpPr>
              <p:cNvPr id="88" name="Group 87"/>
              <p:cNvGrpSpPr>
                <a:grpSpLocks/>
              </p:cNvGrpSpPr>
              <p:nvPr/>
            </p:nvGrpSpPr>
            <p:grpSpPr bwMode="auto">
              <a:xfrm>
                <a:off x="3686" y="244"/>
                <a:ext cx="177" cy="66"/>
                <a:chOff x="2848" y="848"/>
                <a:chExt cx="140" cy="98"/>
              </a:xfrm>
            </p:grpSpPr>
            <p:sp>
              <p:nvSpPr>
                <p:cNvPr id="93" name="Line 8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8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9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9" name="Group 91"/>
              <p:cNvGrpSpPr>
                <a:grpSpLocks/>
              </p:cNvGrpSpPr>
              <p:nvPr/>
            </p:nvGrpSpPr>
            <p:grpSpPr bwMode="auto">
              <a:xfrm flipV="1">
                <a:off x="3686" y="243"/>
                <a:ext cx="177" cy="66"/>
                <a:chOff x="2848" y="848"/>
                <a:chExt cx="140" cy="98"/>
              </a:xfrm>
            </p:grpSpPr>
            <p:sp>
              <p:nvSpPr>
                <p:cNvPr id="90" name="Line 9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9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9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96" name="Group 95"/>
            <p:cNvGrpSpPr>
              <a:grpSpLocks/>
            </p:cNvGrpSpPr>
            <p:nvPr/>
          </p:nvGrpSpPr>
          <p:grpSpPr bwMode="auto">
            <a:xfrm>
              <a:off x="7969911" y="3889375"/>
              <a:ext cx="679450" cy="314325"/>
              <a:chOff x="3600" y="219"/>
              <a:chExt cx="360" cy="175"/>
            </a:xfrm>
          </p:grpSpPr>
          <p:sp>
            <p:nvSpPr>
              <p:cNvPr id="97" name="Oval 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sp>
            <p:nvSpPr>
              <p:cNvPr id="98" name="Line 9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Rectangle 9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a:latin typeface="Times New Roman" pitchFamily="18" charset="0"/>
                </a:endParaRPr>
              </a:p>
            </p:txBody>
          </p:sp>
          <p:sp>
            <p:nvSpPr>
              <p:cNvPr id="101" name="Oval 1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Perpetua" pitchFamily="18" charset="0"/>
                </a:endParaRPr>
              </a:p>
            </p:txBody>
          </p:sp>
          <p:grpSp>
            <p:nvGrpSpPr>
              <p:cNvPr id="102" name="Group 101"/>
              <p:cNvGrpSpPr>
                <a:grpSpLocks/>
              </p:cNvGrpSpPr>
              <p:nvPr/>
            </p:nvGrpSpPr>
            <p:grpSpPr bwMode="auto">
              <a:xfrm>
                <a:off x="3686" y="244"/>
                <a:ext cx="177" cy="66"/>
                <a:chOff x="2848" y="848"/>
                <a:chExt cx="140" cy="98"/>
              </a:xfrm>
            </p:grpSpPr>
            <p:sp>
              <p:nvSpPr>
                <p:cNvPr id="107" name="Line 10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10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10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 name="Group 105"/>
              <p:cNvGrpSpPr>
                <a:grpSpLocks/>
              </p:cNvGrpSpPr>
              <p:nvPr/>
            </p:nvGrpSpPr>
            <p:grpSpPr bwMode="auto">
              <a:xfrm flipV="1">
                <a:off x="3686" y="243"/>
                <a:ext cx="177" cy="66"/>
                <a:chOff x="2848" y="848"/>
                <a:chExt cx="140" cy="98"/>
              </a:xfrm>
            </p:grpSpPr>
            <p:sp>
              <p:nvSpPr>
                <p:cNvPr id="104" name="Line 10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0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10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110" name="Object 109"/>
            <p:cNvGraphicFramePr>
              <a:graphicFrameLocks noChangeAspect="1"/>
            </p:cNvGraphicFramePr>
            <p:nvPr>
              <p:extLst>
                <p:ext uri="{D42A27DB-BD31-4B8C-83A1-F6EECF244321}">
                  <p14:modId xmlns:p14="http://schemas.microsoft.com/office/powerpoint/2010/main" val="3192443523"/>
                </p:ext>
              </p:extLst>
            </p:nvPr>
          </p:nvGraphicFramePr>
          <p:xfrm>
            <a:off x="5936323" y="4392613"/>
            <a:ext cx="563563" cy="446087"/>
          </p:xfrm>
          <a:graphic>
            <a:graphicData uri="http://schemas.openxmlformats.org/presentationml/2006/ole">
              <mc:AlternateContent xmlns:mc="http://schemas.openxmlformats.org/markup-compatibility/2006">
                <mc:Choice xmlns:v="urn:schemas-microsoft-com:vml" Requires="v">
                  <p:oleObj spid="_x0000_s1484" name="ClipArt" r:id="rId6" imgW="1305000" imgH="1085760" progId="MS_ClipArt_Gallery.2">
                    <p:embed/>
                  </p:oleObj>
                </mc:Choice>
                <mc:Fallback>
                  <p:oleObj name="ClipArt"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323" y="4392613"/>
                          <a:ext cx="563563"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 name="Line 110"/>
            <p:cNvSpPr>
              <a:spLocks noChangeShapeType="1"/>
            </p:cNvSpPr>
            <p:nvPr/>
          </p:nvSpPr>
          <p:spPr bwMode="auto">
            <a:xfrm>
              <a:off x="6480836" y="4721225"/>
              <a:ext cx="31432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2" name="Object 111"/>
            <p:cNvGraphicFramePr>
              <a:graphicFrameLocks noChangeAspect="1"/>
            </p:cNvGraphicFramePr>
            <p:nvPr>
              <p:extLst>
                <p:ext uri="{D42A27DB-BD31-4B8C-83A1-F6EECF244321}">
                  <p14:modId xmlns:p14="http://schemas.microsoft.com/office/powerpoint/2010/main" val="2223117120"/>
                </p:ext>
              </p:extLst>
            </p:nvPr>
          </p:nvGraphicFramePr>
          <p:xfrm>
            <a:off x="6145873" y="5191125"/>
            <a:ext cx="563563" cy="446088"/>
          </p:xfrm>
          <a:graphic>
            <a:graphicData uri="http://schemas.openxmlformats.org/presentationml/2006/ole">
              <mc:AlternateContent xmlns:mc="http://schemas.openxmlformats.org/markup-compatibility/2006">
                <mc:Choice xmlns:v="urn:schemas-microsoft-com:vml" Requires="v">
                  <p:oleObj spid="_x0000_s1485" name="ClipArt" r:id="rId7" imgW="1305000" imgH="1085760" progId="MS_ClipArt_Gallery.2">
                    <p:embed/>
                  </p:oleObj>
                </mc:Choice>
                <mc:Fallback>
                  <p:oleObj name="ClipArt"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873" y="5191125"/>
                          <a:ext cx="563563"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 name="Line 112"/>
            <p:cNvSpPr>
              <a:spLocks noChangeShapeType="1"/>
            </p:cNvSpPr>
            <p:nvPr/>
          </p:nvSpPr>
          <p:spPr bwMode="auto">
            <a:xfrm flipV="1">
              <a:off x="6696736" y="5529263"/>
              <a:ext cx="984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4" name="Group 113"/>
            <p:cNvGrpSpPr>
              <a:grpSpLocks/>
            </p:cNvGrpSpPr>
            <p:nvPr/>
          </p:nvGrpSpPr>
          <p:grpSpPr bwMode="auto">
            <a:xfrm>
              <a:off x="6315736" y="4849813"/>
              <a:ext cx="96837" cy="300037"/>
              <a:chOff x="3842" y="406"/>
              <a:chExt cx="51" cy="167"/>
            </a:xfrm>
          </p:grpSpPr>
          <p:sp>
            <p:nvSpPr>
              <p:cNvPr id="115" name="Oval 114"/>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Perpetua" pitchFamily="18" charset="0"/>
                </a:endParaRPr>
              </a:p>
            </p:txBody>
          </p:sp>
          <p:sp>
            <p:nvSpPr>
              <p:cNvPr id="116" name="Oval 115"/>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Perpetua" pitchFamily="18" charset="0"/>
                </a:endParaRPr>
              </a:p>
            </p:txBody>
          </p:sp>
          <p:sp>
            <p:nvSpPr>
              <p:cNvPr id="117" name="Oval 116"/>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Perpetua" pitchFamily="18" charset="0"/>
                </a:endParaRPr>
              </a:p>
            </p:txBody>
          </p:sp>
        </p:grpSp>
        <p:sp>
          <p:nvSpPr>
            <p:cNvPr id="118" name="Line 117"/>
            <p:cNvSpPr>
              <a:spLocks noChangeShapeType="1"/>
            </p:cNvSpPr>
            <p:nvPr/>
          </p:nvSpPr>
          <p:spPr bwMode="auto">
            <a:xfrm>
              <a:off x="6787223" y="4718050"/>
              <a:ext cx="0" cy="809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118"/>
            <p:cNvSpPr>
              <a:spLocks noChangeShapeType="1"/>
            </p:cNvSpPr>
            <p:nvPr/>
          </p:nvSpPr>
          <p:spPr bwMode="auto">
            <a:xfrm>
              <a:off x="6787223" y="5067300"/>
              <a:ext cx="18732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119"/>
            <p:cNvSpPr>
              <a:spLocks noChangeShapeType="1"/>
            </p:cNvSpPr>
            <p:nvPr/>
          </p:nvSpPr>
          <p:spPr bwMode="auto">
            <a:xfrm flipH="1">
              <a:off x="7692098" y="4206875"/>
              <a:ext cx="636588" cy="877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 name="Group 120"/>
            <p:cNvGrpSpPr>
              <a:grpSpLocks/>
            </p:cNvGrpSpPr>
            <p:nvPr/>
          </p:nvGrpSpPr>
          <p:grpSpPr bwMode="auto">
            <a:xfrm rot="1433392">
              <a:off x="6234773" y="2955925"/>
              <a:ext cx="1028700" cy="171450"/>
              <a:chOff x="4712" y="1742"/>
              <a:chExt cx="648" cy="108"/>
            </a:xfrm>
          </p:grpSpPr>
          <p:sp>
            <p:nvSpPr>
              <p:cNvPr id="122" name="Rectangle 121"/>
              <p:cNvSpPr>
                <a:spLocks noChangeArrowheads="1"/>
              </p:cNvSpPr>
              <p:nvPr/>
            </p:nvSpPr>
            <p:spPr bwMode="auto">
              <a:xfrm>
                <a:off x="4712" y="1742"/>
                <a:ext cx="648"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23" name="Rectangle 122"/>
              <p:cNvSpPr>
                <a:spLocks noChangeArrowheads="1"/>
              </p:cNvSpPr>
              <p:nvPr/>
            </p:nvSpPr>
            <p:spPr bwMode="auto">
              <a:xfrm>
                <a:off x="4712" y="1742"/>
                <a:ext cx="534"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grpSp>
          <p:nvGrpSpPr>
            <p:cNvPr id="124" name="Group 123"/>
            <p:cNvGrpSpPr>
              <a:grpSpLocks/>
            </p:cNvGrpSpPr>
            <p:nvPr/>
          </p:nvGrpSpPr>
          <p:grpSpPr bwMode="auto">
            <a:xfrm rot="3346875">
              <a:off x="7514298" y="3241676"/>
              <a:ext cx="447675" cy="171450"/>
              <a:chOff x="5078" y="1860"/>
              <a:chExt cx="282" cy="108"/>
            </a:xfrm>
          </p:grpSpPr>
          <p:sp>
            <p:nvSpPr>
              <p:cNvPr id="125" name="Rectangle 124"/>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26" name="Rectangle 125"/>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grpSp>
          <p:nvGrpSpPr>
            <p:cNvPr id="127" name="Group 126"/>
            <p:cNvGrpSpPr>
              <a:grpSpLocks/>
            </p:cNvGrpSpPr>
            <p:nvPr/>
          </p:nvGrpSpPr>
          <p:grpSpPr bwMode="auto">
            <a:xfrm rot="3215306">
              <a:off x="7831798" y="3346451"/>
              <a:ext cx="447675" cy="171450"/>
              <a:chOff x="5078" y="1860"/>
              <a:chExt cx="282" cy="108"/>
            </a:xfrm>
          </p:grpSpPr>
          <p:sp>
            <p:nvSpPr>
              <p:cNvPr id="128" name="Rectangle 127"/>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29" name="Rectangle 128"/>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grpSp>
          <p:nvGrpSpPr>
            <p:cNvPr id="130" name="Group 129"/>
            <p:cNvGrpSpPr>
              <a:grpSpLocks/>
            </p:cNvGrpSpPr>
            <p:nvPr/>
          </p:nvGrpSpPr>
          <p:grpSpPr bwMode="auto">
            <a:xfrm rot="3051000">
              <a:off x="8184223" y="3467101"/>
              <a:ext cx="447675" cy="171450"/>
              <a:chOff x="5078" y="1860"/>
              <a:chExt cx="282" cy="108"/>
            </a:xfrm>
          </p:grpSpPr>
          <p:sp>
            <p:nvSpPr>
              <p:cNvPr id="131" name="Rectangle 130"/>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32" name="Rectangle 131"/>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sp>
          <p:nvSpPr>
            <p:cNvPr id="133" name="Line 132"/>
            <p:cNvSpPr>
              <a:spLocks noChangeShapeType="1"/>
            </p:cNvSpPr>
            <p:nvPr/>
          </p:nvSpPr>
          <p:spPr bwMode="auto">
            <a:xfrm>
              <a:off x="7238073" y="3276600"/>
              <a:ext cx="219075" cy="69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133"/>
            <p:cNvSpPr>
              <a:spLocks noChangeShapeType="1"/>
            </p:cNvSpPr>
            <p:nvPr/>
          </p:nvSpPr>
          <p:spPr bwMode="auto">
            <a:xfrm>
              <a:off x="7873073" y="3517900"/>
              <a:ext cx="133350" cy="17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 name="Line 134"/>
            <p:cNvSpPr>
              <a:spLocks noChangeShapeType="1"/>
            </p:cNvSpPr>
            <p:nvPr/>
          </p:nvSpPr>
          <p:spPr bwMode="auto">
            <a:xfrm>
              <a:off x="8196923" y="3616325"/>
              <a:ext cx="117475" cy="17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 name="Line 135"/>
            <p:cNvSpPr>
              <a:spLocks noChangeShapeType="1"/>
            </p:cNvSpPr>
            <p:nvPr/>
          </p:nvSpPr>
          <p:spPr bwMode="auto">
            <a:xfrm>
              <a:off x="8565223" y="3730625"/>
              <a:ext cx="10160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37" name="Group 137"/>
            <p:cNvGrpSpPr>
              <a:grpSpLocks/>
            </p:cNvGrpSpPr>
            <p:nvPr/>
          </p:nvGrpSpPr>
          <p:grpSpPr bwMode="auto">
            <a:xfrm rot="-10773343">
              <a:off x="6841198" y="4352925"/>
              <a:ext cx="447675" cy="171450"/>
              <a:chOff x="5078" y="1860"/>
              <a:chExt cx="282" cy="108"/>
            </a:xfrm>
          </p:grpSpPr>
          <p:sp>
            <p:nvSpPr>
              <p:cNvPr id="138" name="Rectangle 138"/>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39" name="Rectangle 139"/>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grpSp>
          <p:nvGrpSpPr>
            <p:cNvPr id="140" name="Group 140"/>
            <p:cNvGrpSpPr>
              <a:grpSpLocks/>
            </p:cNvGrpSpPr>
            <p:nvPr/>
          </p:nvGrpSpPr>
          <p:grpSpPr bwMode="auto">
            <a:xfrm rot="-10773343">
              <a:off x="6844373" y="4546600"/>
              <a:ext cx="447675" cy="171450"/>
              <a:chOff x="5078" y="1860"/>
              <a:chExt cx="282" cy="108"/>
            </a:xfrm>
          </p:grpSpPr>
          <p:sp>
            <p:nvSpPr>
              <p:cNvPr id="141" name="Rectangle 141"/>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42" name="Rectangle 142"/>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grpSp>
          <p:nvGrpSpPr>
            <p:cNvPr id="143" name="Group 143"/>
            <p:cNvGrpSpPr>
              <a:grpSpLocks/>
            </p:cNvGrpSpPr>
            <p:nvPr/>
          </p:nvGrpSpPr>
          <p:grpSpPr bwMode="auto">
            <a:xfrm rot="-10773343">
              <a:off x="6847548" y="4740275"/>
              <a:ext cx="447675" cy="171450"/>
              <a:chOff x="5078" y="1860"/>
              <a:chExt cx="282" cy="108"/>
            </a:xfrm>
          </p:grpSpPr>
          <p:sp>
            <p:nvSpPr>
              <p:cNvPr id="144" name="Rectangle 144"/>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45" name="Rectangle 145"/>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sp>
          <p:nvSpPr>
            <p:cNvPr id="146" name="Line 146"/>
            <p:cNvSpPr>
              <a:spLocks noChangeShapeType="1"/>
            </p:cNvSpPr>
            <p:nvPr/>
          </p:nvSpPr>
          <p:spPr bwMode="auto">
            <a:xfrm rot="9691848">
              <a:off x="6596723" y="4410075"/>
              <a:ext cx="219075" cy="69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147"/>
            <p:cNvSpPr>
              <a:spLocks noChangeShapeType="1"/>
            </p:cNvSpPr>
            <p:nvPr/>
          </p:nvSpPr>
          <p:spPr bwMode="auto">
            <a:xfrm rot="9691848">
              <a:off x="6587198" y="4584700"/>
              <a:ext cx="219075" cy="69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48"/>
            <p:cNvSpPr>
              <a:spLocks noChangeShapeType="1"/>
            </p:cNvSpPr>
            <p:nvPr/>
          </p:nvSpPr>
          <p:spPr bwMode="auto">
            <a:xfrm rot="9691848">
              <a:off x="6590373" y="4791075"/>
              <a:ext cx="219075" cy="69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49" name="Group 149"/>
            <p:cNvGrpSpPr>
              <a:grpSpLocks/>
            </p:cNvGrpSpPr>
            <p:nvPr/>
          </p:nvGrpSpPr>
          <p:grpSpPr bwMode="auto">
            <a:xfrm rot="10793026">
              <a:off x="5512461" y="4189413"/>
              <a:ext cx="1030287" cy="173037"/>
              <a:chOff x="4712" y="1742"/>
              <a:chExt cx="648" cy="108"/>
            </a:xfrm>
          </p:grpSpPr>
          <p:sp>
            <p:nvSpPr>
              <p:cNvPr id="150" name="Rectangle 150"/>
              <p:cNvSpPr>
                <a:spLocks noChangeArrowheads="1"/>
              </p:cNvSpPr>
              <p:nvPr/>
            </p:nvSpPr>
            <p:spPr bwMode="auto">
              <a:xfrm>
                <a:off x="4712" y="1742"/>
                <a:ext cx="648"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sp>
            <p:nvSpPr>
              <p:cNvPr id="151" name="Rectangle 151"/>
              <p:cNvSpPr>
                <a:spLocks noChangeArrowheads="1"/>
              </p:cNvSpPr>
              <p:nvPr/>
            </p:nvSpPr>
            <p:spPr bwMode="auto">
              <a:xfrm>
                <a:off x="4712" y="1742"/>
                <a:ext cx="534"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Perpetua" pitchFamily="18" charset="0"/>
                </a:endParaRPr>
              </a:p>
            </p:txBody>
          </p:sp>
        </p:grpSp>
        <p:sp>
          <p:nvSpPr>
            <p:cNvPr id="152" name="Line 152"/>
            <p:cNvSpPr>
              <a:spLocks noChangeShapeType="1"/>
            </p:cNvSpPr>
            <p:nvPr/>
          </p:nvSpPr>
          <p:spPr bwMode="auto">
            <a:xfrm rot="9691848">
              <a:off x="5263223" y="4232275"/>
              <a:ext cx="219075" cy="69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 name="Text Box 153"/>
            <p:cNvSpPr txBox="1">
              <a:spLocks noChangeArrowheads="1"/>
            </p:cNvSpPr>
            <p:nvPr/>
          </p:nvSpPr>
          <p:spPr bwMode="auto">
            <a:xfrm>
              <a:off x="5902986" y="3843338"/>
              <a:ext cx="1246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a:latin typeface="Comic Sans MS" pitchFamily="66" charset="0"/>
                </a:rPr>
                <a:t>reassembly</a:t>
              </a:r>
              <a:endParaRPr lang="en-US">
                <a:latin typeface="Comic Sans MS" pitchFamily="66" charset="0"/>
              </a:endParaRPr>
            </a:p>
          </p:txBody>
        </p:sp>
      </p:grpSp>
    </p:spTree>
    <p:extLst>
      <p:ext uri="{BB962C8B-B14F-4D97-AF65-F5344CB8AC3E}">
        <p14:creationId xmlns:p14="http://schemas.microsoft.com/office/powerpoint/2010/main" val="19825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Basics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Content Placeholder 3"/>
          <p:cNvSpPr>
            <a:spLocks noGrp="1"/>
          </p:cNvSpPr>
          <p:nvPr>
            <p:ph sz="quarter" idx="1"/>
          </p:nvPr>
        </p:nvSpPr>
        <p:spPr/>
        <p:txBody>
          <a:bodyPr>
            <a:normAutofit/>
          </a:bodyPr>
          <a:lstStyle/>
          <a:p>
            <a:r>
              <a:rPr lang="en-US" dirty="0"/>
              <a:t>When a packet is fragmented, all fragments reach the destination</a:t>
            </a:r>
          </a:p>
          <a:p>
            <a:r>
              <a:rPr lang="en-US" dirty="0"/>
              <a:t>The destination has to reassemble the fragments</a:t>
            </a:r>
          </a:p>
          <a:p>
            <a:pPr lvl="1"/>
            <a:r>
              <a:rPr lang="en-US" dirty="0"/>
              <a:t>It should be able to figure out </a:t>
            </a:r>
          </a:p>
          <a:p>
            <a:pPr lvl="2"/>
            <a:r>
              <a:rPr lang="en-US" dirty="0"/>
              <a:t>What fragments are associated together</a:t>
            </a:r>
          </a:p>
          <a:p>
            <a:pPr lvl="2"/>
            <a:r>
              <a:rPr lang="en-US" dirty="0"/>
              <a:t>Where the fragments fit (what is the offset from the start of the packet)</a:t>
            </a:r>
          </a:p>
          <a:p>
            <a:pPr lvl="2"/>
            <a:r>
              <a:rPr lang="en-US" dirty="0"/>
              <a:t>How much of data does a fragment contain (as a check)</a:t>
            </a:r>
          </a:p>
          <a:p>
            <a:pPr lvl="2"/>
            <a:r>
              <a:rPr lang="en-US" dirty="0"/>
              <a:t>Whether more fragments exist or the reassembly can be undertaken</a:t>
            </a:r>
          </a:p>
          <a:p>
            <a:r>
              <a:rPr lang="en-US" dirty="0"/>
              <a:t>The IP header contains the information to reassemble the fragments</a:t>
            </a:r>
          </a:p>
          <a:p>
            <a:r>
              <a:rPr lang="en-US" dirty="0"/>
              <a:t>Some fields may be omitted except in the first fragment</a:t>
            </a:r>
          </a:p>
          <a:p>
            <a:endParaRPr lang="en-US" dirty="0"/>
          </a:p>
        </p:txBody>
      </p:sp>
    </p:spTree>
    <p:extLst>
      <p:ext uri="{BB962C8B-B14F-4D97-AF65-F5344CB8AC3E}">
        <p14:creationId xmlns:p14="http://schemas.microsoft.com/office/powerpoint/2010/main" val="31106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 Example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4" name="Content Placeholder 3"/>
          <p:cNvSpPr>
            <a:spLocks noGrp="1"/>
          </p:cNvSpPr>
          <p:nvPr>
            <p:ph sz="quarter" idx="1"/>
          </p:nvPr>
        </p:nvSpPr>
        <p:spPr>
          <a:xfrm>
            <a:off x="457199" y="1219200"/>
            <a:ext cx="4530725" cy="4937760"/>
          </a:xfrm>
        </p:spPr>
        <p:txBody>
          <a:bodyPr>
            <a:normAutofit fontScale="92500"/>
          </a:bodyPr>
          <a:lstStyle/>
          <a:p>
            <a:r>
              <a:rPr lang="en-US" dirty="0"/>
              <a:t>An IP datagram of size 4000 bytes arrives at a router</a:t>
            </a:r>
          </a:p>
          <a:p>
            <a:pPr lvl="1"/>
            <a:r>
              <a:rPr lang="en-US" dirty="0"/>
              <a:t>The MTU of the link is 1500 bytes</a:t>
            </a:r>
          </a:p>
          <a:p>
            <a:pPr lvl="1"/>
            <a:r>
              <a:rPr lang="en-US" dirty="0"/>
              <a:t>The IP header is 20 bytes long</a:t>
            </a:r>
          </a:p>
          <a:p>
            <a:pPr lvl="1"/>
            <a:r>
              <a:rPr lang="en-US" dirty="0"/>
              <a:t>So the payload has to be fragmented and sent in new IP datagrams</a:t>
            </a:r>
          </a:p>
          <a:p>
            <a:r>
              <a:rPr lang="en-US" dirty="0"/>
              <a:t>Each IP datagram has the source and destination address</a:t>
            </a:r>
          </a:p>
          <a:p>
            <a:pPr lvl="1"/>
            <a:r>
              <a:rPr lang="en-US" dirty="0"/>
              <a:t>The header of the payload protocol is NOT repeated</a:t>
            </a:r>
          </a:p>
          <a:p>
            <a:pPr lvl="1"/>
            <a:r>
              <a:rPr lang="en-US" dirty="0"/>
              <a:t>This enables Oscar to play some tricks</a:t>
            </a:r>
          </a:p>
          <a:p>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88" y="1866900"/>
            <a:ext cx="3606800" cy="311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3"/>
          <p:cNvSpPr>
            <a:spLocks noChangeArrowheads="1"/>
          </p:cNvSpPr>
          <p:nvPr/>
        </p:nvSpPr>
        <p:spPr bwMode="auto">
          <a:xfrm>
            <a:off x="4987925" y="4830763"/>
            <a:ext cx="21399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eaLnBrk="1" hangingPunct="1">
              <a:lnSpc>
                <a:spcPct val="11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latin typeface="Optima" pitchFamily="1" charset="0"/>
              </a:rPr>
              <a:t>This packet shows the</a:t>
            </a:r>
          </a:p>
          <a:p>
            <a:pPr algn="ctr" eaLnBrk="1" hangingPunct="1">
              <a:lnSpc>
                <a:spcPct val="11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latin typeface="Optima" pitchFamily="1" charset="0"/>
              </a:rPr>
              <a:t>protocol that it carries</a:t>
            </a:r>
          </a:p>
        </p:txBody>
      </p:sp>
    </p:spTree>
    <p:extLst>
      <p:ext uri="{BB962C8B-B14F-4D97-AF65-F5344CB8AC3E}">
        <p14:creationId xmlns:p14="http://schemas.microsoft.com/office/powerpoint/2010/main" val="1350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a:t>
            </a:r>
            <a:r>
              <a:rPr lang="en-US" dirty="0" smtClean="0"/>
              <a:t>– Example (cont.)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t>Each IP header has a 16 bit identification field</a:t>
            </a:r>
          </a:p>
          <a:p>
            <a:pPr lvl="1"/>
            <a:r>
              <a:rPr lang="en-US" dirty="0"/>
              <a:t>This identifies the datagram sent by the host and will be the same for all fragmented packets</a:t>
            </a:r>
          </a:p>
          <a:p>
            <a:pPr lvl="1"/>
            <a:r>
              <a:rPr lang="en-US" dirty="0"/>
              <a:t>The fragment id is set to this identification value</a:t>
            </a:r>
          </a:p>
          <a:p>
            <a:r>
              <a:rPr lang="en-US" dirty="0"/>
              <a:t>The first IP fragment will contain the protocol header of the payload (e.g. TCP, ICMP etc.)</a:t>
            </a:r>
          </a:p>
          <a:p>
            <a:pPr lvl="1"/>
            <a:r>
              <a:rPr lang="en-US" dirty="0"/>
              <a:t>It has offset = 0, length = 1480 bytes</a:t>
            </a:r>
          </a:p>
          <a:p>
            <a:pPr lvl="1"/>
            <a:r>
              <a:rPr lang="en-US" dirty="0"/>
              <a:t>It also has the “more fragments” field set to 1</a:t>
            </a:r>
          </a:p>
          <a:p>
            <a:r>
              <a:rPr lang="en-US" dirty="0"/>
              <a:t>The second IP fragment simply contains the next 1480 bytes of payload data </a:t>
            </a:r>
            <a:endParaRPr lang="en-US" dirty="0" smtClean="0"/>
          </a:p>
          <a:p>
            <a:pPr lvl="1"/>
            <a:r>
              <a:rPr lang="en-US" dirty="0" smtClean="0"/>
              <a:t>offset </a:t>
            </a:r>
            <a:r>
              <a:rPr lang="en-US" dirty="0"/>
              <a:t>= 1480, length = 1480, more fragments = 1</a:t>
            </a:r>
          </a:p>
          <a:p>
            <a:r>
              <a:rPr lang="en-US" dirty="0"/>
              <a:t>The third IP fragment has 1020 bytes of data, </a:t>
            </a:r>
            <a:endParaRPr lang="en-US" dirty="0" smtClean="0"/>
          </a:p>
          <a:p>
            <a:pPr lvl="1"/>
            <a:r>
              <a:rPr lang="en-US" dirty="0" smtClean="0"/>
              <a:t>more </a:t>
            </a:r>
            <a:r>
              <a:rPr lang="en-US" dirty="0"/>
              <a:t>fragments = 0 </a:t>
            </a:r>
          </a:p>
          <a:p>
            <a:endParaRPr lang="en-US" dirty="0"/>
          </a:p>
        </p:txBody>
      </p:sp>
    </p:spTree>
    <p:extLst>
      <p:ext uri="{BB962C8B-B14F-4D97-AF65-F5344CB8AC3E}">
        <p14:creationId xmlns:p14="http://schemas.microsoft.com/office/powerpoint/2010/main" val="1350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and Packet Filters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Content Placeholder 3"/>
          <p:cNvSpPr>
            <a:spLocks noGrp="1"/>
          </p:cNvSpPr>
          <p:nvPr>
            <p:ph sz="quarter" idx="1"/>
          </p:nvPr>
        </p:nvSpPr>
        <p:spPr/>
        <p:txBody>
          <a:bodyPr>
            <a:normAutofit lnSpcReduction="10000"/>
          </a:bodyPr>
          <a:lstStyle/>
          <a:p>
            <a:r>
              <a:rPr lang="en-US" dirty="0"/>
              <a:t>The IP header of each fragment indicates the protocol of the payload (e.g. TCP, ICMP, etc.) but the filter often does not read the contents</a:t>
            </a:r>
          </a:p>
          <a:p>
            <a:pPr lvl="1"/>
            <a:r>
              <a:rPr lang="en-US" dirty="0"/>
              <a:t>Many packet filters are stateless - they are asked to block packets to port number N from all hosts</a:t>
            </a:r>
          </a:p>
          <a:p>
            <a:pPr lvl="1"/>
            <a:r>
              <a:rPr lang="en-US" dirty="0"/>
              <a:t>They let the fragments into the networks blocking only the first one</a:t>
            </a:r>
          </a:p>
          <a:p>
            <a:r>
              <a:rPr lang="en-US" dirty="0"/>
              <a:t>Many services set a Do not Fragment (DF) flag</a:t>
            </a:r>
          </a:p>
          <a:p>
            <a:pPr lvl="1"/>
            <a:r>
              <a:rPr lang="en-US" dirty="0"/>
              <a:t>This is done to discover the smallest MTU along a route</a:t>
            </a:r>
          </a:p>
          <a:p>
            <a:pPr lvl="1"/>
            <a:r>
              <a:rPr lang="en-US" dirty="0"/>
              <a:t>An ICMP error message reports that the IP datagram cannot be delivered because the MTU is smaller and reports this value</a:t>
            </a:r>
          </a:p>
          <a:p>
            <a:r>
              <a:rPr lang="en-US" dirty="0"/>
              <a:t>Malicious fragmentation has led to many attacks</a:t>
            </a:r>
          </a:p>
          <a:p>
            <a:pPr lvl="1"/>
            <a:r>
              <a:rPr lang="en-US" dirty="0"/>
              <a:t>Now possible to block any fragmented packet</a:t>
            </a:r>
          </a:p>
          <a:p>
            <a:endParaRPr lang="en-US" dirty="0"/>
          </a:p>
        </p:txBody>
      </p:sp>
    </p:spTree>
    <p:extLst>
      <p:ext uri="{BB962C8B-B14F-4D97-AF65-F5344CB8AC3E}">
        <p14:creationId xmlns:p14="http://schemas.microsoft.com/office/powerpoint/2010/main" val="1350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Attacks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
        <p:nvSpPr>
          <p:cNvPr id="4" name="Content Placeholder 3"/>
          <p:cNvSpPr>
            <a:spLocks noGrp="1"/>
          </p:cNvSpPr>
          <p:nvPr>
            <p:ph sz="quarter" idx="1"/>
          </p:nvPr>
        </p:nvSpPr>
        <p:spPr/>
        <p:txBody>
          <a:bodyPr>
            <a:normAutofit fontScale="92500"/>
          </a:bodyPr>
          <a:lstStyle/>
          <a:p>
            <a:r>
              <a:rPr lang="en-US" dirty="0" smtClean="0"/>
              <a:t>A port scanner such as </a:t>
            </a:r>
            <a:r>
              <a:rPr lang="en-US" i="1" dirty="0" err="1" smtClean="0"/>
              <a:t>nmap</a:t>
            </a:r>
            <a:endParaRPr lang="en-US" i="1" dirty="0"/>
          </a:p>
          <a:p>
            <a:pPr lvl="1"/>
            <a:r>
              <a:rPr lang="en-US" dirty="0"/>
              <a:t>It can be used to fragment TCP headers into many IP datagrams</a:t>
            </a:r>
          </a:p>
          <a:p>
            <a:pPr lvl="1"/>
            <a:r>
              <a:rPr lang="en-US" dirty="0"/>
              <a:t>Filters may not recognize the port number and allow all fragments into the network</a:t>
            </a:r>
          </a:p>
          <a:p>
            <a:pPr lvl="1"/>
            <a:r>
              <a:rPr lang="en-US" dirty="0"/>
              <a:t>Oscar can successfully scan for open ports and services</a:t>
            </a:r>
          </a:p>
          <a:p>
            <a:r>
              <a:rPr lang="en-US" dirty="0" smtClean="0"/>
              <a:t>No </a:t>
            </a:r>
            <a:r>
              <a:rPr lang="en-US" dirty="0"/>
              <a:t>final fragment</a:t>
            </a:r>
          </a:p>
          <a:p>
            <a:pPr lvl="1"/>
            <a:r>
              <a:rPr lang="en-US" dirty="0"/>
              <a:t>Common for </a:t>
            </a:r>
            <a:r>
              <a:rPr lang="en-US" dirty="0" err="1"/>
              <a:t>DoS</a:t>
            </a:r>
            <a:r>
              <a:rPr lang="en-US" dirty="0"/>
              <a:t> attacks on routers that try to reassemble packets for broadcast over a link</a:t>
            </a:r>
          </a:p>
          <a:p>
            <a:r>
              <a:rPr lang="en-US" dirty="0"/>
              <a:t>Overlapping fragments</a:t>
            </a:r>
          </a:p>
          <a:p>
            <a:pPr lvl="1"/>
            <a:r>
              <a:rPr lang="en-US" b="1" dirty="0"/>
              <a:t>Teardrop</a:t>
            </a:r>
            <a:r>
              <a:rPr lang="en-US" dirty="0"/>
              <a:t> is a </a:t>
            </a:r>
            <a:r>
              <a:rPr lang="en-US" dirty="0" err="1"/>
              <a:t>DoS</a:t>
            </a:r>
            <a:r>
              <a:rPr lang="en-US" dirty="0"/>
              <a:t> attack that uses overlapping fragments to confuse the OS and crash it</a:t>
            </a:r>
          </a:p>
          <a:p>
            <a:pPr lvl="1"/>
            <a:r>
              <a:rPr lang="en-US" b="1" dirty="0"/>
              <a:t>Ping of death</a:t>
            </a:r>
            <a:r>
              <a:rPr lang="en-US" dirty="0"/>
              <a:t> crafts IP packets with MTU’s greater than 65535 causing a crash</a:t>
            </a:r>
          </a:p>
          <a:p>
            <a:endParaRPr lang="en-US" dirty="0"/>
          </a:p>
        </p:txBody>
      </p:sp>
    </p:spTree>
    <p:extLst>
      <p:ext uri="{BB962C8B-B14F-4D97-AF65-F5344CB8AC3E}">
        <p14:creationId xmlns:p14="http://schemas.microsoft.com/office/powerpoint/2010/main" val="1350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t>
            </a:r>
            <a:r>
              <a:rPr lang="en-US" dirty="0" smtClean="0"/>
              <a:t>Packet Filtering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Content Placeholder 3"/>
          <p:cNvSpPr>
            <a:spLocks noGrp="1"/>
          </p:cNvSpPr>
          <p:nvPr>
            <p:ph sz="quarter" idx="1"/>
          </p:nvPr>
        </p:nvSpPr>
        <p:spPr/>
        <p:txBody>
          <a:bodyPr>
            <a:normAutofit fontScale="92500"/>
          </a:bodyPr>
          <a:lstStyle/>
          <a:p>
            <a:r>
              <a:rPr lang="en-US" dirty="0"/>
              <a:t>Idea</a:t>
            </a:r>
          </a:p>
          <a:p>
            <a:pPr lvl="1"/>
            <a:r>
              <a:rPr lang="en-US" dirty="0"/>
              <a:t>Create rule sets on-the-fly and tear them down when completed</a:t>
            </a:r>
          </a:p>
          <a:p>
            <a:r>
              <a:rPr lang="en-US" dirty="0"/>
              <a:t>Example</a:t>
            </a:r>
          </a:p>
          <a:p>
            <a:pPr lvl="1"/>
            <a:r>
              <a:rPr lang="en-US" dirty="0"/>
              <a:t>A host from the internal network - say </a:t>
            </a:r>
            <a:r>
              <a:rPr lang="en-US" dirty="0" smtClean="0"/>
              <a:t>136.142.117.221:1091 </a:t>
            </a:r>
            <a:r>
              <a:rPr lang="en-US" dirty="0"/>
              <a:t>connects to a telnet server </a:t>
            </a:r>
            <a:r>
              <a:rPr lang="en-US" dirty="0" smtClean="0"/>
              <a:t>130.215.17.13:23 </a:t>
            </a:r>
            <a:r>
              <a:rPr lang="en-US" dirty="0"/>
              <a:t>on the outside</a:t>
            </a:r>
          </a:p>
          <a:p>
            <a:pPr lvl="1"/>
            <a:r>
              <a:rPr lang="en-US" dirty="0" smtClean="0"/>
              <a:t>A </a:t>
            </a:r>
            <a:r>
              <a:rPr lang="en-US" dirty="0"/>
              <a:t>new rule set would be created as follows</a:t>
            </a:r>
          </a:p>
          <a:p>
            <a:pPr lvl="2"/>
            <a:r>
              <a:rPr lang="en-US" dirty="0"/>
              <a:t>Allow packets from host 130.215.17.13 port = 23 to host 136.142.117.221 port = 1091</a:t>
            </a:r>
          </a:p>
          <a:p>
            <a:pPr lvl="1"/>
            <a:r>
              <a:rPr lang="en-US" dirty="0"/>
              <a:t>The dynamic packet filter will examine all packets to make sure that the SYN, SYNACK and ACK were completed</a:t>
            </a:r>
          </a:p>
          <a:p>
            <a:pPr lvl="1"/>
            <a:r>
              <a:rPr lang="en-US" dirty="0"/>
              <a:t>When it observes the FIN packets, it tears down the rule set thereby disallowing further communication from 130.215.17.13</a:t>
            </a:r>
          </a:p>
          <a:p>
            <a:r>
              <a:rPr lang="en-US" dirty="0" smtClean="0"/>
              <a:t>Can </a:t>
            </a:r>
            <a:r>
              <a:rPr lang="en-US" dirty="0"/>
              <a:t>be a burden on routers in terms of performance</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4" name="Content Placeholder 3"/>
          <p:cNvSpPr>
            <a:spLocks noGrp="1"/>
          </p:cNvSpPr>
          <p:nvPr>
            <p:ph sz="quarter" idx="1"/>
          </p:nvPr>
        </p:nvSpPr>
        <p:spPr/>
        <p:txBody>
          <a:bodyPr>
            <a:normAutofit lnSpcReduction="10000"/>
          </a:bodyPr>
          <a:lstStyle/>
          <a:p>
            <a:r>
              <a:rPr lang="en-US" dirty="0"/>
              <a:t>More advanced and secure than packet filters</a:t>
            </a:r>
          </a:p>
          <a:p>
            <a:pPr lvl="1"/>
            <a:r>
              <a:rPr lang="en-US" dirty="0"/>
              <a:t>Also called </a:t>
            </a:r>
            <a:r>
              <a:rPr lang="en-US" dirty="0" err="1" smtClean="0"/>
              <a:t>Stateful</a:t>
            </a:r>
            <a:r>
              <a:rPr lang="en-US" dirty="0" smtClean="0"/>
              <a:t> Packet Inspection (SPI</a:t>
            </a:r>
            <a:r>
              <a:rPr lang="en-US" dirty="0"/>
              <a:t>)</a:t>
            </a:r>
          </a:p>
          <a:p>
            <a:pPr lvl="1"/>
            <a:r>
              <a:rPr lang="en-US" dirty="0"/>
              <a:t>Same as dynamic packet filtering in many cases</a:t>
            </a:r>
          </a:p>
          <a:p>
            <a:r>
              <a:rPr lang="en-US" dirty="0"/>
              <a:t>Firewall keeps track of all requests for information from the </a:t>
            </a:r>
            <a:r>
              <a:rPr lang="en-US" dirty="0" smtClean="0"/>
              <a:t>Intranet</a:t>
            </a:r>
            <a:endParaRPr lang="en-US" dirty="0"/>
          </a:p>
          <a:p>
            <a:pPr lvl="1"/>
            <a:r>
              <a:rPr lang="en-US" dirty="0"/>
              <a:t>Scans the destination of an inbound packet to see if it matches the source of a previous outbound request</a:t>
            </a:r>
          </a:p>
          <a:p>
            <a:pPr lvl="1"/>
            <a:r>
              <a:rPr lang="en-US" dirty="0"/>
              <a:t>This can generally examine multiple layers of the protocol stack</a:t>
            </a:r>
          </a:p>
          <a:p>
            <a:pPr lvl="2"/>
            <a:r>
              <a:rPr lang="en-US" dirty="0"/>
              <a:t>Typically at layers 4 and below, but sometimes at the application layer as well</a:t>
            </a:r>
          </a:p>
          <a:p>
            <a:pPr lvl="2"/>
            <a:r>
              <a:rPr lang="en-US" dirty="0"/>
              <a:t>Data can also be analyzed if required</a:t>
            </a:r>
          </a:p>
          <a:p>
            <a:pPr lvl="2"/>
            <a:r>
              <a:rPr lang="en-US" dirty="0"/>
              <a:t>Blocking can be done at any layer or depth</a:t>
            </a:r>
          </a:p>
          <a:p>
            <a:endParaRPr lang="en-US" dirty="0"/>
          </a:p>
        </p:txBody>
      </p:sp>
    </p:spTree>
    <p:extLst>
      <p:ext uri="{BB962C8B-B14F-4D97-AF65-F5344CB8AC3E}">
        <p14:creationId xmlns:p14="http://schemas.microsoft.com/office/powerpoint/2010/main" val="42608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Stateful</a:t>
            </a:r>
            <a:r>
              <a:rPr lang="en-US" dirty="0" smtClean="0"/>
              <a:t> Firewalls (cont.)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dirty="0" err="1"/>
              <a:t>Stateful</a:t>
            </a:r>
            <a:r>
              <a:rPr lang="en-US" dirty="0"/>
              <a:t> firewalls maintain “state” in a content table</a:t>
            </a:r>
          </a:p>
          <a:p>
            <a:pPr lvl="1"/>
            <a:r>
              <a:rPr lang="en-US" dirty="0"/>
              <a:t>Allows them to accomplish a higher level of security than simple packet filters</a:t>
            </a:r>
          </a:p>
          <a:p>
            <a:pPr lvl="1"/>
            <a:r>
              <a:rPr lang="en-US" dirty="0"/>
              <a:t>Still possible to fool them because some incoming connections are allowed without outgoing connections being created</a:t>
            </a:r>
          </a:p>
          <a:p>
            <a:r>
              <a:rPr lang="en-US" dirty="0"/>
              <a:t>Maintaining state information for UDP and ICMP is hard</a:t>
            </a:r>
          </a:p>
          <a:p>
            <a:pPr lvl="1"/>
            <a:r>
              <a:rPr lang="en-US" dirty="0"/>
              <a:t>There is no concept of state for these protocols</a:t>
            </a:r>
          </a:p>
          <a:p>
            <a:pPr lvl="1"/>
            <a:r>
              <a:rPr lang="en-US" dirty="0"/>
              <a:t>For UDP, the port numbers are important in maintaining some pseudo-state information</a:t>
            </a:r>
          </a:p>
          <a:p>
            <a:pPr lvl="1"/>
            <a:r>
              <a:rPr lang="en-US" dirty="0"/>
              <a:t>Some ICMP messages can have pseudo-states (requests and responses) but one way ICMP traffic is harder to manage</a:t>
            </a:r>
          </a:p>
          <a:p>
            <a:endParaRPr lang="en-US" dirty="0"/>
          </a:p>
        </p:txBody>
      </p:sp>
    </p:spTree>
    <p:extLst>
      <p:ext uri="{BB962C8B-B14F-4D97-AF65-F5344CB8AC3E}">
        <p14:creationId xmlns:p14="http://schemas.microsoft.com/office/powerpoint/2010/main" val="26935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Content Placeholder 3"/>
          <p:cNvSpPr>
            <a:spLocks noGrp="1"/>
          </p:cNvSpPr>
          <p:nvPr>
            <p:ph sz="quarter" idx="1"/>
          </p:nvPr>
        </p:nvSpPr>
        <p:spPr/>
        <p:txBody>
          <a:bodyPr/>
          <a:lstStyle/>
          <a:p>
            <a:r>
              <a:rPr lang="en-US" dirty="0"/>
              <a:t>Protect buildings that were susceptible to fire</a:t>
            </a:r>
          </a:p>
          <a:p>
            <a:pPr lvl="1"/>
            <a:r>
              <a:rPr lang="en-US" dirty="0"/>
              <a:t>People built thick walls made of brick between such buildings</a:t>
            </a:r>
          </a:p>
          <a:p>
            <a:pPr lvl="1"/>
            <a:r>
              <a:rPr lang="en-US" dirty="0"/>
              <a:t>If a building caught fire, the thick wall would prevent it from spreading to surrounding buildings</a:t>
            </a:r>
          </a:p>
          <a:p>
            <a:pPr lvl="1"/>
            <a:r>
              <a:rPr lang="en-US" dirty="0"/>
              <a:t>Damages would be minimized</a:t>
            </a:r>
          </a:p>
          <a:p>
            <a:r>
              <a:rPr lang="en-US" dirty="0"/>
              <a:t>The “Internet Firewall” prevents security attacks from spreading into the intranet or private network of an </a:t>
            </a:r>
            <a:r>
              <a:rPr lang="en-US" dirty="0" smtClean="0"/>
              <a:t>organization</a:t>
            </a:r>
            <a:endParaRPr lang="en-US" dirty="0"/>
          </a:p>
        </p:txBody>
      </p:sp>
    </p:spTree>
    <p:extLst>
      <p:ext uri="{BB962C8B-B14F-4D97-AF65-F5344CB8AC3E}">
        <p14:creationId xmlns:p14="http://schemas.microsoft.com/office/powerpoint/2010/main" val="1518237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vs. Inspection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t>Filters typically look at only layer 3 and some layer 4 information</a:t>
            </a:r>
          </a:p>
          <a:p>
            <a:pPr lvl="1"/>
            <a:r>
              <a:rPr lang="en-US" dirty="0"/>
              <a:t>This is </a:t>
            </a:r>
            <a:r>
              <a:rPr lang="en-US" dirty="0" smtClean="0"/>
              <a:t>called packet </a:t>
            </a:r>
            <a:r>
              <a:rPr lang="en-US" dirty="0"/>
              <a:t>filtering</a:t>
            </a:r>
          </a:p>
          <a:p>
            <a:r>
              <a:rPr lang="en-US" dirty="0"/>
              <a:t>It is possible to examine higher layer information, sequence numbers, and payload as well</a:t>
            </a:r>
          </a:p>
          <a:p>
            <a:pPr lvl="1"/>
            <a:r>
              <a:rPr lang="en-US" dirty="0"/>
              <a:t>Example: the state of HTTP and FTP can be examined - The GET command can be examined or the port number exchange in FTP can be examined</a:t>
            </a:r>
          </a:p>
          <a:p>
            <a:pPr lvl="1"/>
            <a:r>
              <a:rPr lang="en-US" dirty="0"/>
              <a:t>This is called </a:t>
            </a:r>
            <a:r>
              <a:rPr lang="en-US" dirty="0" err="1"/>
              <a:t>stateful</a:t>
            </a:r>
            <a:r>
              <a:rPr lang="en-US" dirty="0"/>
              <a:t> inspection</a:t>
            </a:r>
          </a:p>
          <a:p>
            <a:r>
              <a:rPr lang="en-US" dirty="0"/>
              <a:t>In </a:t>
            </a:r>
            <a:r>
              <a:rPr lang="en-US" dirty="0" err="1"/>
              <a:t>stateful</a:t>
            </a:r>
            <a:r>
              <a:rPr lang="en-US" dirty="0"/>
              <a:t> firewalls, application layer examination is minimal and abbreviated</a:t>
            </a:r>
          </a:p>
          <a:p>
            <a:pPr lvl="1"/>
            <a:r>
              <a:rPr lang="en-US" dirty="0"/>
              <a:t>The entire protocol stack is NOT implemented and it is harder for the firewall to perform a thorough examination</a:t>
            </a:r>
          </a:p>
          <a:p>
            <a:pPr lvl="1"/>
            <a:r>
              <a:rPr lang="en-US" dirty="0"/>
              <a:t>It can make the rules extremely complex</a:t>
            </a:r>
          </a:p>
          <a:p>
            <a:endParaRPr lang="en-US" dirty="0"/>
          </a:p>
        </p:txBody>
      </p:sp>
    </p:spTree>
    <p:extLst>
      <p:ext uri="{BB962C8B-B14F-4D97-AF65-F5344CB8AC3E}">
        <p14:creationId xmlns:p14="http://schemas.microsoft.com/office/powerpoint/2010/main" val="24882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Firewalls or Gateways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Content Placeholder 3"/>
          <p:cNvSpPr>
            <a:spLocks noGrp="1"/>
          </p:cNvSpPr>
          <p:nvPr>
            <p:ph sz="quarter" idx="1"/>
          </p:nvPr>
        </p:nvSpPr>
        <p:spPr/>
        <p:txBody>
          <a:bodyPr>
            <a:normAutofit lnSpcReduction="10000"/>
          </a:bodyPr>
          <a:lstStyle/>
          <a:p>
            <a:r>
              <a:rPr lang="en-US" dirty="0"/>
              <a:t>Act as a relay for application/lower level traffic</a:t>
            </a:r>
          </a:p>
          <a:p>
            <a:pPr lvl="1"/>
            <a:r>
              <a:rPr lang="en-US" dirty="0"/>
              <a:t>Client contacts the gateway with identification information</a:t>
            </a:r>
          </a:p>
          <a:p>
            <a:pPr lvl="1"/>
            <a:r>
              <a:rPr lang="en-US" dirty="0"/>
              <a:t>The gateway contacts the application server and relays packets to and from it</a:t>
            </a:r>
          </a:p>
          <a:p>
            <a:pPr lvl="1"/>
            <a:r>
              <a:rPr lang="en-US" dirty="0"/>
              <a:t>It acts on behalf of a client and shields either side from direct connection</a:t>
            </a:r>
          </a:p>
          <a:p>
            <a:r>
              <a:rPr lang="en-US" dirty="0"/>
              <a:t>Make two separate TCP connections</a:t>
            </a:r>
          </a:p>
          <a:p>
            <a:pPr lvl="1"/>
            <a:r>
              <a:rPr lang="en-US" dirty="0"/>
              <a:t>One between the proxy and the outside host</a:t>
            </a:r>
          </a:p>
          <a:p>
            <a:pPr lvl="1"/>
            <a:r>
              <a:rPr lang="en-US" dirty="0"/>
              <a:t>Another between the proxy and the inside host</a:t>
            </a:r>
          </a:p>
          <a:p>
            <a:r>
              <a:rPr lang="en-US" dirty="0"/>
              <a:t>The gateway can be made to support only certain services and protocols</a:t>
            </a:r>
          </a:p>
          <a:p>
            <a:pPr lvl="1"/>
            <a:r>
              <a:rPr lang="en-US" dirty="0"/>
              <a:t>Example no </a:t>
            </a:r>
            <a:r>
              <a:rPr lang="en-US" dirty="0" err="1" smtClean="0"/>
              <a:t>Javascript</a:t>
            </a:r>
            <a:r>
              <a:rPr lang="en-US" dirty="0" smtClean="0"/>
              <a:t> </a:t>
            </a:r>
            <a:r>
              <a:rPr lang="en-US" dirty="0"/>
              <a:t>in </a:t>
            </a:r>
            <a:r>
              <a:rPr lang="en-US" dirty="0" smtClean="0"/>
              <a:t>HTML </a:t>
            </a:r>
            <a:r>
              <a:rPr lang="en-US" dirty="0"/>
              <a:t>pages</a:t>
            </a:r>
          </a:p>
          <a:p>
            <a:endParaRPr lang="en-US" dirty="0"/>
          </a:p>
        </p:txBody>
      </p:sp>
    </p:spTree>
    <p:extLst>
      <p:ext uri="{BB962C8B-B14F-4D97-AF65-F5344CB8AC3E}">
        <p14:creationId xmlns:p14="http://schemas.microsoft.com/office/powerpoint/2010/main" val="3848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Firewalls (cont.)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Content Placeholder 3"/>
          <p:cNvSpPr>
            <a:spLocks noGrp="1"/>
          </p:cNvSpPr>
          <p:nvPr>
            <p:ph sz="quarter" idx="1"/>
          </p:nvPr>
        </p:nvSpPr>
        <p:spPr>
          <a:xfrm>
            <a:off x="457200" y="1219200"/>
            <a:ext cx="8229600" cy="2819400"/>
          </a:xfrm>
        </p:spPr>
        <p:txBody>
          <a:bodyPr>
            <a:normAutofit fontScale="92500" lnSpcReduction="20000"/>
          </a:bodyPr>
          <a:lstStyle/>
          <a:p>
            <a:r>
              <a:rPr lang="en-US" dirty="0"/>
              <a:t>Proxies are both clients and servers</a:t>
            </a:r>
          </a:p>
          <a:p>
            <a:pPr lvl="1"/>
            <a:r>
              <a:rPr lang="en-US" dirty="0"/>
              <a:t>To the client connecting to it, a proxy behaves as a server</a:t>
            </a:r>
          </a:p>
          <a:p>
            <a:pPr lvl="1"/>
            <a:r>
              <a:rPr lang="en-US" dirty="0"/>
              <a:t>To the server providing network services, it acts as a client</a:t>
            </a:r>
          </a:p>
          <a:p>
            <a:pPr lvl="1"/>
            <a:r>
              <a:rPr lang="en-US" dirty="0"/>
              <a:t>To distinguish between the real client and server, often times we refer to the “listener” and “initiator” of the proxy</a:t>
            </a:r>
          </a:p>
          <a:p>
            <a:r>
              <a:rPr lang="en-US" dirty="0"/>
              <a:t>Proxies shield the protected system from being viewed by external systems</a:t>
            </a:r>
          </a:p>
          <a:p>
            <a:r>
              <a:rPr lang="en-US" dirty="0"/>
              <a:t>Proxies usually run on a dual homed host called a Bastion host</a:t>
            </a:r>
          </a:p>
          <a:p>
            <a:endParaRPr lang="en-US" dirty="0"/>
          </a:p>
        </p:txBody>
      </p:sp>
      <p:sp>
        <p:nvSpPr>
          <p:cNvPr id="5" name="AutoShape 3"/>
          <p:cNvSpPr>
            <a:spLocks noChangeArrowheads="1"/>
          </p:cNvSpPr>
          <p:nvPr/>
        </p:nvSpPr>
        <p:spPr bwMode="auto">
          <a:xfrm>
            <a:off x="1219200" y="4267200"/>
            <a:ext cx="2743200" cy="18383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2977 w 21600"/>
              <a:gd name="T13" fmla="*/ 3262 h 21600"/>
              <a:gd name="T14" fmla="*/ 17087 w 21600"/>
              <a:gd name="T15" fmla="*/ 17337 h 21600"/>
            </a:gdLst>
            <a:ahLst/>
            <a:cxnLst>
              <a:cxn ang="0">
                <a:pos x="T4" y="T5"/>
              </a:cxn>
              <a:cxn ang="0">
                <a:pos x="T6" y="T7"/>
              </a:cxn>
              <a:cxn ang="0">
                <a:pos x="T8" y="T9"/>
              </a:cxn>
              <a:cxn ang="0">
                <a:pos x="T10" y="T11"/>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360">
            <a:solidFill>
              <a:srgbClr val="000000"/>
            </a:solidFill>
            <a:miter lim="800000"/>
            <a:headEnd/>
            <a:tailEnd/>
          </a:ln>
          <a:effectLst>
            <a:outerShdw dist="107933" dir="2700000" algn="ctr" rotWithShape="0">
              <a:srgbClr val="808080"/>
            </a:outerShdw>
          </a:effectLst>
        </p:spPr>
        <p:txBody>
          <a:bodyPr wrap="none" anchor="ctr"/>
          <a:lstStyle/>
          <a:p>
            <a:endParaRPr lang="en-US"/>
          </a:p>
        </p:txBody>
      </p:sp>
      <p:sp>
        <p:nvSpPr>
          <p:cNvPr id="6" name="AutoShape 4"/>
          <p:cNvSpPr>
            <a:spLocks noChangeArrowheads="1"/>
          </p:cNvSpPr>
          <p:nvPr/>
        </p:nvSpPr>
        <p:spPr bwMode="auto">
          <a:xfrm>
            <a:off x="6096000" y="4572000"/>
            <a:ext cx="2743200" cy="1066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2977 w 21600"/>
              <a:gd name="T13" fmla="*/ 3262 h 21600"/>
              <a:gd name="T14" fmla="*/ 17087 w 21600"/>
              <a:gd name="T15" fmla="*/ 17337 h 21600"/>
            </a:gdLst>
            <a:ahLst/>
            <a:cxnLst>
              <a:cxn ang="0">
                <a:pos x="T4" y="T5"/>
              </a:cxn>
              <a:cxn ang="0">
                <a:pos x="T6" y="T7"/>
              </a:cxn>
              <a:cxn ang="0">
                <a:pos x="T8" y="T9"/>
              </a:cxn>
              <a:cxn ang="0">
                <a:pos x="T10" y="T11"/>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AC58A"/>
          </a:solidFill>
          <a:ln w="9360">
            <a:solidFill>
              <a:srgbClr val="000000"/>
            </a:solidFill>
            <a:miter lim="800000"/>
            <a:headEnd/>
            <a:tailEnd/>
          </a:ln>
          <a:effectLst>
            <a:outerShdw dist="107933" dir="2700000" algn="ctr" rotWithShape="0">
              <a:srgbClr val="808080"/>
            </a:outerShdw>
          </a:effectLst>
        </p:spPr>
        <p:txBody>
          <a:bodyPr lIns="90000" tIns="46800" rIns="90000" bIns="46800"/>
          <a:lstStyle/>
          <a:p>
            <a:pPr algn="ctr">
              <a:lnSpc>
                <a:spcPct val="11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omic Sans MS" pitchFamily="66" charset="0"/>
              </a:rPr>
              <a:t>Internet</a:t>
            </a:r>
          </a:p>
        </p:txBody>
      </p:sp>
      <p:sp>
        <p:nvSpPr>
          <p:cNvPr id="7" name="AutoShape 5"/>
          <p:cNvSpPr>
            <a:spLocks noChangeArrowheads="1"/>
          </p:cNvSpPr>
          <p:nvPr/>
        </p:nvSpPr>
        <p:spPr bwMode="auto">
          <a:xfrm>
            <a:off x="1524000" y="4648200"/>
            <a:ext cx="838200" cy="5334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3362 w 21600"/>
              <a:gd name="T5" fmla="*/ 0 h 21600"/>
              <a:gd name="T6" fmla="*/ 3362 w 21600"/>
              <a:gd name="T7" fmla="*/ 7173 h 21600"/>
              <a:gd name="T8" fmla="*/ 18327 w 21600"/>
              <a:gd name="T9" fmla="*/ 0 h 21600"/>
              <a:gd name="T10" fmla="*/ 18327 w 21600"/>
              <a:gd name="T11" fmla="*/ 7173 h 21600"/>
              <a:gd name="T12" fmla="*/ 10800 w 21600"/>
              <a:gd name="T13" fmla="*/ 0 h 21600"/>
              <a:gd name="T14" fmla="*/ 10800 w 21600"/>
              <a:gd name="T15" fmla="*/ 21600 h 21600"/>
              <a:gd name="T16" fmla="*/ 0 w 21600"/>
              <a:gd name="T17" fmla="*/ 21600 h 21600"/>
              <a:gd name="T18" fmla="*/ 21600 w 21600"/>
              <a:gd name="T19" fmla="*/ 21600 h 21600"/>
              <a:gd name="T20" fmla="*/ 4445 w 21600"/>
              <a:gd name="T21" fmla="*/ 1858 h 21600"/>
              <a:gd name="T22" fmla="*/ 17311 w 21600"/>
              <a:gd name="T23" fmla="*/ 12323 h 21600"/>
            </a:gdLst>
            <a:ahLst/>
            <a:cxnLst>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AutoShape 6"/>
          <p:cNvSpPr>
            <a:spLocks noChangeArrowheads="1"/>
          </p:cNvSpPr>
          <p:nvPr/>
        </p:nvSpPr>
        <p:spPr bwMode="auto">
          <a:xfrm>
            <a:off x="2895600" y="4495800"/>
            <a:ext cx="447675" cy="6000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w 21600"/>
              <a:gd name="T5" fmla="*/ 0 h 21600"/>
              <a:gd name="T6" fmla="*/ 10800 w 21600"/>
              <a:gd name="T7" fmla="*/ 0 h 21600"/>
              <a:gd name="T8" fmla="*/ 21600 w 21600"/>
              <a:gd name="T9" fmla="*/ 0 h 21600"/>
              <a:gd name="T10" fmla="*/ 21600 w 21600"/>
              <a:gd name="T11" fmla="*/ 10800 h 21600"/>
              <a:gd name="T12" fmla="*/ 21600 w 21600"/>
              <a:gd name="T13" fmla="*/ 21600 h 21600"/>
              <a:gd name="T14" fmla="*/ 10800 w 21600"/>
              <a:gd name="T15" fmla="*/ 21600 h 21600"/>
              <a:gd name="T16" fmla="*/ 0 w 21600"/>
              <a:gd name="T17" fmla="*/ 21600 h 21600"/>
              <a:gd name="T18" fmla="*/ 0 w 21600"/>
              <a:gd name="T19" fmla="*/ 10800 h 21600"/>
              <a:gd name="T20" fmla="*/ 761 w 21600"/>
              <a:gd name="T21" fmla="*/ 22454 h 21600"/>
              <a:gd name="T22" fmla="*/ 21069 w 21600"/>
              <a:gd name="T23" fmla="*/ 28282 h 21600"/>
            </a:gdLst>
            <a:ahLst/>
            <a:cxnLst>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7"/>
          <p:cNvSpPr>
            <a:spLocks noChangeArrowheads="1"/>
          </p:cNvSpPr>
          <p:nvPr/>
        </p:nvSpPr>
        <p:spPr bwMode="auto">
          <a:xfrm>
            <a:off x="1752600" y="5562600"/>
            <a:ext cx="685800" cy="228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20454 w 21600"/>
              <a:gd name="T5" fmla="*/ 0 h 21600"/>
              <a:gd name="T6" fmla="*/ 10800 w 21600"/>
              <a:gd name="T7" fmla="*/ 21600 h 21600"/>
              <a:gd name="T8" fmla="*/ 0 w 21600"/>
              <a:gd name="T9" fmla="*/ 14936 h 21600"/>
              <a:gd name="T10" fmla="*/ 21600 w 21600"/>
              <a:gd name="T11" fmla="*/ 14936 h 21600"/>
              <a:gd name="T12" fmla="*/ 21600 w 21600"/>
              <a:gd name="T13" fmla="*/ 21600 h 21600"/>
              <a:gd name="T14" fmla="*/ 21600 w 21600"/>
              <a:gd name="T15" fmla="*/ 11183 h 21600"/>
              <a:gd name="T16" fmla="*/ 2353 w 21600"/>
              <a:gd name="T17" fmla="*/ 21600 h 21600"/>
              <a:gd name="T18" fmla="*/ 701 w 21600"/>
              <a:gd name="T19" fmla="*/ 22432 h 21600"/>
              <a:gd name="T20" fmla="*/ 20997 w 21600"/>
              <a:gd name="T21" fmla="*/ 29834 h 21600"/>
            </a:gdLst>
            <a:ahLst/>
            <a:cxnLst>
              <a:cxn ang="0">
                <a:pos x="T4" y="T5"/>
              </a:cxn>
              <a:cxn ang="0">
                <a:pos x="T6" y="T7"/>
              </a:cxn>
              <a:cxn ang="0">
                <a:pos x="T8" y="T9"/>
              </a:cxn>
              <a:cxn ang="0">
                <a:pos x="T10" y="T11"/>
              </a:cxn>
              <a:cxn ang="0">
                <a:pos x="T12" y="T13"/>
              </a:cxn>
              <a:cxn ang="0">
                <a:pos x="T14" y="T15"/>
              </a:cxn>
              <a:cxn ang="0">
                <a:pos x="T16" y="T17"/>
              </a:cxn>
            </a:cxnLst>
            <a:rect l="T18" t="T19" r="T20" b="T21"/>
            <a:pathLst>
              <a:path w="21600" h="21600" extrusionOk="0">
                <a:moveTo>
                  <a:pt x="21600" y="11183"/>
                </a:moveTo>
                <a:lnTo>
                  <a:pt x="21600" y="14017"/>
                </a:lnTo>
                <a:lnTo>
                  <a:pt x="21600" y="21600"/>
                </a:lnTo>
                <a:lnTo>
                  <a:pt x="10800" y="21600"/>
                </a:lnTo>
                <a:lnTo>
                  <a:pt x="2353" y="21600"/>
                </a:lnTo>
                <a:lnTo>
                  <a:pt x="2353" y="18996"/>
                </a:lnTo>
                <a:lnTo>
                  <a:pt x="1991" y="18919"/>
                </a:lnTo>
                <a:lnTo>
                  <a:pt x="1689" y="18766"/>
                </a:lnTo>
                <a:lnTo>
                  <a:pt x="1388" y="18536"/>
                </a:lnTo>
                <a:lnTo>
                  <a:pt x="1086" y="18230"/>
                </a:lnTo>
                <a:lnTo>
                  <a:pt x="905" y="18000"/>
                </a:lnTo>
                <a:lnTo>
                  <a:pt x="664" y="17617"/>
                </a:lnTo>
                <a:lnTo>
                  <a:pt x="483" y="17387"/>
                </a:lnTo>
                <a:lnTo>
                  <a:pt x="362" y="17004"/>
                </a:lnTo>
                <a:lnTo>
                  <a:pt x="302" y="16621"/>
                </a:lnTo>
                <a:lnTo>
                  <a:pt x="181" y="16315"/>
                </a:lnTo>
                <a:lnTo>
                  <a:pt x="121" y="15932"/>
                </a:lnTo>
                <a:lnTo>
                  <a:pt x="60" y="15626"/>
                </a:lnTo>
                <a:lnTo>
                  <a:pt x="0" y="15243"/>
                </a:lnTo>
                <a:lnTo>
                  <a:pt x="0" y="14936"/>
                </a:lnTo>
                <a:lnTo>
                  <a:pt x="0" y="14630"/>
                </a:lnTo>
                <a:lnTo>
                  <a:pt x="60" y="14323"/>
                </a:lnTo>
                <a:lnTo>
                  <a:pt x="121" y="13787"/>
                </a:lnTo>
                <a:lnTo>
                  <a:pt x="302" y="13251"/>
                </a:lnTo>
                <a:lnTo>
                  <a:pt x="483" y="12715"/>
                </a:lnTo>
                <a:lnTo>
                  <a:pt x="724" y="12255"/>
                </a:lnTo>
                <a:lnTo>
                  <a:pt x="1026" y="11719"/>
                </a:lnTo>
                <a:lnTo>
                  <a:pt x="1327" y="11336"/>
                </a:lnTo>
                <a:lnTo>
                  <a:pt x="1508" y="11183"/>
                </a:lnTo>
                <a:lnTo>
                  <a:pt x="1750" y="11030"/>
                </a:lnTo>
                <a:lnTo>
                  <a:pt x="1931" y="10877"/>
                </a:lnTo>
                <a:lnTo>
                  <a:pt x="2172" y="10800"/>
                </a:lnTo>
                <a:lnTo>
                  <a:pt x="4646" y="10800"/>
                </a:lnTo>
                <a:lnTo>
                  <a:pt x="10800" y="6587"/>
                </a:lnTo>
                <a:lnTo>
                  <a:pt x="20454" y="0"/>
                </a:lnTo>
                <a:lnTo>
                  <a:pt x="20755" y="1226"/>
                </a:lnTo>
                <a:lnTo>
                  <a:pt x="6034" y="11183"/>
                </a:lnTo>
                <a:lnTo>
                  <a:pt x="21600" y="11183"/>
                </a:lnTo>
                <a:close/>
              </a:path>
              <a:path w="21600" h="21600" extrusionOk="0">
                <a:moveTo>
                  <a:pt x="2353" y="18996"/>
                </a:moveTo>
                <a:lnTo>
                  <a:pt x="5551" y="18996"/>
                </a:lnTo>
                <a:lnTo>
                  <a:pt x="17618" y="18996"/>
                </a:lnTo>
                <a:lnTo>
                  <a:pt x="21600" y="18996"/>
                </a:lnTo>
                <a:lnTo>
                  <a:pt x="2353" y="18996"/>
                </a:lnTo>
                <a:moveTo>
                  <a:pt x="3017" y="18996"/>
                </a:moveTo>
                <a:lnTo>
                  <a:pt x="3017" y="19455"/>
                </a:lnTo>
                <a:lnTo>
                  <a:pt x="3017" y="21064"/>
                </a:lnTo>
                <a:lnTo>
                  <a:pt x="3017" y="21600"/>
                </a:lnTo>
                <a:lnTo>
                  <a:pt x="3017" y="18996"/>
                </a:lnTo>
                <a:moveTo>
                  <a:pt x="3861" y="18996"/>
                </a:moveTo>
                <a:lnTo>
                  <a:pt x="3861" y="19455"/>
                </a:lnTo>
                <a:lnTo>
                  <a:pt x="3861" y="21064"/>
                </a:lnTo>
                <a:lnTo>
                  <a:pt x="3861" y="21600"/>
                </a:lnTo>
                <a:lnTo>
                  <a:pt x="3861" y="18996"/>
                </a:lnTo>
                <a:moveTo>
                  <a:pt x="4646" y="18996"/>
                </a:moveTo>
                <a:lnTo>
                  <a:pt x="4646" y="19455"/>
                </a:lnTo>
                <a:lnTo>
                  <a:pt x="4646" y="21064"/>
                </a:lnTo>
                <a:lnTo>
                  <a:pt x="4646" y="21600"/>
                </a:lnTo>
                <a:lnTo>
                  <a:pt x="4646" y="18996"/>
                </a:lnTo>
                <a:moveTo>
                  <a:pt x="5430" y="18996"/>
                </a:moveTo>
                <a:lnTo>
                  <a:pt x="5430" y="19455"/>
                </a:lnTo>
                <a:lnTo>
                  <a:pt x="5430" y="21064"/>
                </a:lnTo>
                <a:lnTo>
                  <a:pt x="5430" y="21600"/>
                </a:lnTo>
                <a:lnTo>
                  <a:pt x="5430" y="18996"/>
                </a:lnTo>
                <a:moveTo>
                  <a:pt x="6275" y="18996"/>
                </a:moveTo>
                <a:lnTo>
                  <a:pt x="6275" y="19455"/>
                </a:lnTo>
                <a:lnTo>
                  <a:pt x="6275" y="21064"/>
                </a:lnTo>
                <a:lnTo>
                  <a:pt x="6275" y="21600"/>
                </a:lnTo>
                <a:lnTo>
                  <a:pt x="6275" y="18996"/>
                </a:lnTo>
                <a:moveTo>
                  <a:pt x="7059" y="19455"/>
                </a:moveTo>
                <a:lnTo>
                  <a:pt x="7059" y="21064"/>
                </a:lnTo>
                <a:lnTo>
                  <a:pt x="7059" y="21600"/>
                </a:lnTo>
                <a:lnTo>
                  <a:pt x="7059" y="18996"/>
                </a:lnTo>
                <a:lnTo>
                  <a:pt x="7844" y="18996"/>
                </a:lnTo>
                <a:moveTo>
                  <a:pt x="7844" y="19455"/>
                </a:moveTo>
                <a:lnTo>
                  <a:pt x="7844" y="21064"/>
                </a:lnTo>
                <a:lnTo>
                  <a:pt x="7844" y="21600"/>
                </a:lnTo>
                <a:lnTo>
                  <a:pt x="7844" y="18996"/>
                </a:lnTo>
                <a:lnTo>
                  <a:pt x="8688" y="18996"/>
                </a:lnTo>
                <a:moveTo>
                  <a:pt x="8688" y="19455"/>
                </a:moveTo>
                <a:lnTo>
                  <a:pt x="8688" y="21064"/>
                </a:lnTo>
                <a:lnTo>
                  <a:pt x="8688" y="21600"/>
                </a:lnTo>
                <a:lnTo>
                  <a:pt x="8688" y="18996"/>
                </a:lnTo>
                <a:lnTo>
                  <a:pt x="9473" y="18996"/>
                </a:lnTo>
                <a:moveTo>
                  <a:pt x="9473" y="19455"/>
                </a:moveTo>
                <a:lnTo>
                  <a:pt x="9473" y="21064"/>
                </a:lnTo>
                <a:lnTo>
                  <a:pt x="9473" y="21600"/>
                </a:lnTo>
                <a:lnTo>
                  <a:pt x="9473" y="18996"/>
                </a:lnTo>
                <a:lnTo>
                  <a:pt x="10317" y="18996"/>
                </a:lnTo>
                <a:moveTo>
                  <a:pt x="10317" y="19455"/>
                </a:moveTo>
                <a:lnTo>
                  <a:pt x="10317" y="21064"/>
                </a:lnTo>
                <a:lnTo>
                  <a:pt x="10317" y="21600"/>
                </a:lnTo>
                <a:lnTo>
                  <a:pt x="10317" y="18996"/>
                </a:lnTo>
                <a:lnTo>
                  <a:pt x="11102" y="18996"/>
                </a:lnTo>
                <a:moveTo>
                  <a:pt x="11102" y="19455"/>
                </a:moveTo>
                <a:lnTo>
                  <a:pt x="11102" y="21064"/>
                </a:lnTo>
                <a:lnTo>
                  <a:pt x="11102" y="21600"/>
                </a:lnTo>
                <a:lnTo>
                  <a:pt x="11102" y="18996"/>
                </a:lnTo>
                <a:lnTo>
                  <a:pt x="11946" y="18996"/>
                </a:lnTo>
                <a:moveTo>
                  <a:pt x="11946" y="21064"/>
                </a:moveTo>
                <a:lnTo>
                  <a:pt x="11946" y="21600"/>
                </a:lnTo>
                <a:lnTo>
                  <a:pt x="11946" y="18996"/>
                </a:lnTo>
                <a:lnTo>
                  <a:pt x="12731" y="18996"/>
                </a:lnTo>
                <a:lnTo>
                  <a:pt x="12731" y="19455"/>
                </a:lnTo>
                <a:moveTo>
                  <a:pt x="12731" y="21064"/>
                </a:moveTo>
                <a:lnTo>
                  <a:pt x="12731" y="21600"/>
                </a:lnTo>
                <a:lnTo>
                  <a:pt x="12731" y="18996"/>
                </a:lnTo>
                <a:lnTo>
                  <a:pt x="13515" y="18996"/>
                </a:lnTo>
                <a:lnTo>
                  <a:pt x="13515" y="19455"/>
                </a:lnTo>
                <a:moveTo>
                  <a:pt x="13515" y="21064"/>
                </a:moveTo>
                <a:lnTo>
                  <a:pt x="13515" y="21600"/>
                </a:lnTo>
                <a:lnTo>
                  <a:pt x="13515" y="18996"/>
                </a:lnTo>
                <a:lnTo>
                  <a:pt x="14360" y="18996"/>
                </a:lnTo>
                <a:lnTo>
                  <a:pt x="14360" y="19455"/>
                </a:lnTo>
                <a:moveTo>
                  <a:pt x="14360" y="21064"/>
                </a:moveTo>
                <a:lnTo>
                  <a:pt x="14360" y="21600"/>
                </a:lnTo>
                <a:lnTo>
                  <a:pt x="14360" y="18996"/>
                </a:lnTo>
                <a:lnTo>
                  <a:pt x="15144" y="18996"/>
                </a:lnTo>
                <a:lnTo>
                  <a:pt x="15144" y="19455"/>
                </a:lnTo>
                <a:moveTo>
                  <a:pt x="15144" y="21064"/>
                </a:moveTo>
                <a:lnTo>
                  <a:pt x="15144" y="21600"/>
                </a:lnTo>
                <a:lnTo>
                  <a:pt x="15144" y="18996"/>
                </a:lnTo>
                <a:lnTo>
                  <a:pt x="15989" y="18996"/>
                </a:lnTo>
                <a:lnTo>
                  <a:pt x="15989" y="19455"/>
                </a:lnTo>
                <a:moveTo>
                  <a:pt x="15989" y="21064"/>
                </a:moveTo>
                <a:lnTo>
                  <a:pt x="15989" y="21600"/>
                </a:lnTo>
                <a:lnTo>
                  <a:pt x="15989" y="18996"/>
                </a:lnTo>
                <a:lnTo>
                  <a:pt x="16773" y="18996"/>
                </a:lnTo>
                <a:lnTo>
                  <a:pt x="16773" y="19455"/>
                </a:lnTo>
                <a:moveTo>
                  <a:pt x="16773" y="21600"/>
                </a:moveTo>
                <a:lnTo>
                  <a:pt x="16773" y="18996"/>
                </a:lnTo>
                <a:lnTo>
                  <a:pt x="17558" y="18996"/>
                </a:lnTo>
                <a:lnTo>
                  <a:pt x="17558" y="19455"/>
                </a:lnTo>
                <a:lnTo>
                  <a:pt x="17558" y="21064"/>
                </a:lnTo>
                <a:moveTo>
                  <a:pt x="17558" y="21600"/>
                </a:moveTo>
                <a:lnTo>
                  <a:pt x="17558" y="18996"/>
                </a:lnTo>
                <a:lnTo>
                  <a:pt x="18402" y="18996"/>
                </a:lnTo>
                <a:lnTo>
                  <a:pt x="18402" y="19455"/>
                </a:lnTo>
                <a:lnTo>
                  <a:pt x="18402" y="21064"/>
                </a:lnTo>
                <a:moveTo>
                  <a:pt x="18402" y="21600"/>
                </a:moveTo>
                <a:lnTo>
                  <a:pt x="18402" y="18996"/>
                </a:lnTo>
                <a:lnTo>
                  <a:pt x="19187" y="18996"/>
                </a:lnTo>
                <a:lnTo>
                  <a:pt x="19187" y="19455"/>
                </a:lnTo>
                <a:lnTo>
                  <a:pt x="19187" y="21064"/>
                </a:lnTo>
                <a:moveTo>
                  <a:pt x="19187" y="21600"/>
                </a:moveTo>
                <a:lnTo>
                  <a:pt x="19187" y="18996"/>
                </a:lnTo>
                <a:lnTo>
                  <a:pt x="20031" y="18996"/>
                </a:lnTo>
                <a:lnTo>
                  <a:pt x="20031" y="19455"/>
                </a:lnTo>
                <a:lnTo>
                  <a:pt x="20031" y="21064"/>
                </a:lnTo>
                <a:moveTo>
                  <a:pt x="20031" y="21600"/>
                </a:moveTo>
                <a:lnTo>
                  <a:pt x="20031" y="18996"/>
                </a:lnTo>
                <a:lnTo>
                  <a:pt x="20816" y="18996"/>
                </a:lnTo>
                <a:lnTo>
                  <a:pt x="20816" y="19455"/>
                </a:lnTo>
                <a:lnTo>
                  <a:pt x="20816" y="21064"/>
                </a:lnTo>
                <a:lnTo>
                  <a:pt x="20816" y="21600"/>
                </a:lnTo>
                <a:moveTo>
                  <a:pt x="19488" y="11872"/>
                </a:moveTo>
                <a:lnTo>
                  <a:pt x="20031" y="11872"/>
                </a:lnTo>
                <a:lnTo>
                  <a:pt x="20031" y="12332"/>
                </a:lnTo>
                <a:lnTo>
                  <a:pt x="19488" y="12332"/>
                </a:lnTo>
                <a:lnTo>
                  <a:pt x="19488" y="11872"/>
                </a:lnTo>
                <a:moveTo>
                  <a:pt x="20454" y="11872"/>
                </a:moveTo>
                <a:lnTo>
                  <a:pt x="21057" y="11872"/>
                </a:lnTo>
                <a:lnTo>
                  <a:pt x="21057" y="12332"/>
                </a:lnTo>
                <a:lnTo>
                  <a:pt x="20454" y="12332"/>
                </a:lnTo>
                <a:lnTo>
                  <a:pt x="20454" y="11872"/>
                </a:lnTo>
              </a:path>
            </a:pathLst>
          </a:custGeom>
          <a:solidFill>
            <a:srgbClr val="FF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8"/>
          <p:cNvSpPr>
            <a:spLocks noChangeArrowheads="1"/>
          </p:cNvSpPr>
          <p:nvPr/>
        </p:nvSpPr>
        <p:spPr bwMode="auto">
          <a:xfrm>
            <a:off x="2590800" y="5181600"/>
            <a:ext cx="300038" cy="8286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w 21600"/>
              <a:gd name="T5" fmla="*/ 2184 h 21600"/>
              <a:gd name="T6" fmla="*/ 6664 w 21600"/>
              <a:gd name="T7" fmla="*/ 0 h 21600"/>
              <a:gd name="T8" fmla="*/ 10800 w 21600"/>
              <a:gd name="T9" fmla="*/ 0 h 21600"/>
              <a:gd name="T10" fmla="*/ 21600 w 21600"/>
              <a:gd name="T11" fmla="*/ 0 h 21600"/>
              <a:gd name="T12" fmla="*/ 21600 w 21600"/>
              <a:gd name="T13" fmla="*/ 11649 h 21600"/>
              <a:gd name="T14" fmla="*/ 21600 w 21600"/>
              <a:gd name="T15" fmla="*/ 19416 h 21600"/>
              <a:gd name="T16" fmla="*/ 15166 w 21600"/>
              <a:gd name="T17" fmla="*/ 21600 h 21600"/>
              <a:gd name="T18" fmla="*/ 10570 w 21600"/>
              <a:gd name="T19" fmla="*/ 21600 h 21600"/>
              <a:gd name="T20" fmla="*/ 0 w 21600"/>
              <a:gd name="T21" fmla="*/ 21600 h 21600"/>
              <a:gd name="T22" fmla="*/ 0 w 21600"/>
              <a:gd name="T23" fmla="*/ 11528 h 21600"/>
              <a:gd name="T24" fmla="*/ 459 w 21600"/>
              <a:gd name="T25" fmla="*/ 22540 h 21600"/>
              <a:gd name="T26" fmla="*/ 21485 w 21600"/>
              <a:gd name="T27" fmla="*/ 27000 h 21600"/>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Text Box 9"/>
          <p:cNvSpPr txBox="1">
            <a:spLocks noChangeArrowheads="1"/>
          </p:cNvSpPr>
          <p:nvPr/>
        </p:nvSpPr>
        <p:spPr bwMode="auto">
          <a:xfrm>
            <a:off x="76200" y="4724400"/>
            <a:ext cx="1329508" cy="742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9pPr>
          </a:lstStyle>
          <a:p>
            <a:pPr algn="ctr">
              <a:lnSpc>
                <a:spcPct val="117000"/>
              </a:lnSpc>
            </a:pPr>
            <a:r>
              <a:rPr lang="en-US" sz="1800" dirty="0">
                <a:latin typeface="Comic Sans MS" pitchFamily="66" charset="0"/>
              </a:rPr>
              <a:t>Protected </a:t>
            </a:r>
          </a:p>
          <a:p>
            <a:pPr algn="ctr">
              <a:lnSpc>
                <a:spcPct val="117000"/>
              </a:lnSpc>
            </a:pPr>
            <a:r>
              <a:rPr lang="en-US" sz="1800" dirty="0" smtClean="0">
                <a:latin typeface="Comic Sans MS" pitchFamily="66" charset="0"/>
              </a:rPr>
              <a:t>Network</a:t>
            </a:r>
            <a:endParaRPr lang="en-US" sz="1800" dirty="0">
              <a:latin typeface="Comic Sans MS" pitchFamily="66" charset="0"/>
            </a:endParaRPr>
          </a:p>
        </p:txBody>
      </p:sp>
      <p:sp>
        <p:nvSpPr>
          <p:cNvPr id="12" name="AutoShape 10"/>
          <p:cNvSpPr>
            <a:spLocks noChangeArrowheads="1"/>
          </p:cNvSpPr>
          <p:nvPr/>
        </p:nvSpPr>
        <p:spPr bwMode="auto">
          <a:xfrm>
            <a:off x="4724400" y="4876800"/>
            <a:ext cx="676275" cy="6000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w 21600"/>
              <a:gd name="T5" fmla="*/ 0 h 21600"/>
              <a:gd name="T6" fmla="*/ 10800 w 21600"/>
              <a:gd name="T7" fmla="*/ 0 h 21600"/>
              <a:gd name="T8" fmla="*/ 21600 w 21600"/>
              <a:gd name="T9" fmla="*/ 0 h 21600"/>
              <a:gd name="T10" fmla="*/ 21600 w 21600"/>
              <a:gd name="T11" fmla="*/ 10800 h 21600"/>
              <a:gd name="T12" fmla="*/ 20603 w 21600"/>
              <a:gd name="T13" fmla="*/ 21600 h 21600"/>
              <a:gd name="T14" fmla="*/ 10800 w 21600"/>
              <a:gd name="T15" fmla="*/ 21600 h 21600"/>
              <a:gd name="T16" fmla="*/ 1163 w 21600"/>
              <a:gd name="T17" fmla="*/ 21600 h 21600"/>
              <a:gd name="T18" fmla="*/ 0 w 21600"/>
              <a:gd name="T19" fmla="*/ 10800 h 21600"/>
              <a:gd name="T20" fmla="*/ 332 w 21600"/>
              <a:gd name="T21" fmla="*/ 22174 h 21600"/>
              <a:gd name="T22" fmla="*/ 21579 w 21600"/>
              <a:gd name="T23" fmla="*/ 27914 h 21600"/>
            </a:gdLst>
            <a:ahLst/>
            <a:cxnLst>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Line 11"/>
          <p:cNvSpPr>
            <a:spLocks noChangeShapeType="1"/>
          </p:cNvSpPr>
          <p:nvPr/>
        </p:nvSpPr>
        <p:spPr bwMode="auto">
          <a:xfrm>
            <a:off x="3657600" y="5181600"/>
            <a:ext cx="1066800" cy="1588"/>
          </a:xfrm>
          <a:prstGeom prst="line">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12"/>
          <p:cNvSpPr>
            <a:spLocks noChangeShapeType="1"/>
          </p:cNvSpPr>
          <p:nvPr/>
        </p:nvSpPr>
        <p:spPr bwMode="auto">
          <a:xfrm>
            <a:off x="5410200" y="5181600"/>
            <a:ext cx="1066800" cy="1588"/>
          </a:xfrm>
          <a:prstGeom prst="line">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Text Box 13"/>
          <p:cNvSpPr txBox="1">
            <a:spLocks noChangeArrowheads="1"/>
          </p:cNvSpPr>
          <p:nvPr/>
        </p:nvSpPr>
        <p:spPr bwMode="auto">
          <a:xfrm>
            <a:off x="3949700" y="4365625"/>
            <a:ext cx="21907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9pPr>
          </a:lstStyle>
          <a:p>
            <a:pPr algn="ctr">
              <a:lnSpc>
                <a:spcPct val="117000"/>
              </a:lnSpc>
            </a:pPr>
            <a:r>
              <a:rPr lang="en-US">
                <a:latin typeface="Comic Sans MS" pitchFamily="66" charset="0"/>
              </a:rPr>
              <a:t>Proxy Firewall</a:t>
            </a:r>
          </a:p>
        </p:txBody>
      </p:sp>
      <p:sp>
        <p:nvSpPr>
          <p:cNvPr id="16" name="Text Box 14"/>
          <p:cNvSpPr txBox="1">
            <a:spLocks noChangeArrowheads="1"/>
          </p:cNvSpPr>
          <p:nvPr/>
        </p:nvSpPr>
        <p:spPr bwMode="auto">
          <a:xfrm>
            <a:off x="3957638" y="5549900"/>
            <a:ext cx="2109787"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9pPr>
          </a:lstStyle>
          <a:p>
            <a:pPr algn="ctr">
              <a:lnSpc>
                <a:spcPct val="117000"/>
              </a:lnSpc>
            </a:pPr>
            <a:r>
              <a:rPr lang="en-US" sz="1600">
                <a:latin typeface="Comic Sans MS" pitchFamily="66" charset="0"/>
              </a:rPr>
              <a:t>Dual Homed with IP</a:t>
            </a:r>
          </a:p>
          <a:p>
            <a:pPr algn="ctr">
              <a:lnSpc>
                <a:spcPct val="117000"/>
              </a:lnSpc>
            </a:pPr>
            <a:r>
              <a:rPr lang="en-US" sz="1600">
                <a:latin typeface="Comic Sans MS" pitchFamily="66" charset="0"/>
              </a:rPr>
              <a:t>Forwarding Disabled</a:t>
            </a:r>
          </a:p>
        </p:txBody>
      </p:sp>
    </p:spTree>
    <p:extLst>
      <p:ext uri="{BB962C8B-B14F-4D97-AF65-F5344CB8AC3E}">
        <p14:creationId xmlns:p14="http://schemas.microsoft.com/office/powerpoint/2010/main" val="118012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Bastion Host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Content Placeholder 3"/>
          <p:cNvSpPr>
            <a:spLocks noGrp="1"/>
          </p:cNvSpPr>
          <p:nvPr>
            <p:ph sz="quarter" idx="1"/>
          </p:nvPr>
        </p:nvSpPr>
        <p:spPr/>
        <p:txBody>
          <a:bodyPr>
            <a:normAutofit lnSpcReduction="10000"/>
          </a:bodyPr>
          <a:lstStyle/>
          <a:p>
            <a:r>
              <a:rPr lang="en-US" dirty="0"/>
              <a:t>Bastion = fortress</a:t>
            </a:r>
          </a:p>
          <a:p>
            <a:r>
              <a:rPr lang="en-US" dirty="0"/>
              <a:t>A Bastion Host is a system that serves as a platform for a proxy firewall</a:t>
            </a:r>
          </a:p>
          <a:p>
            <a:pPr lvl="1"/>
            <a:r>
              <a:rPr lang="en-US" dirty="0"/>
              <a:t>It employs a secure version of the operating system</a:t>
            </a:r>
          </a:p>
          <a:p>
            <a:pPr lvl="1"/>
            <a:r>
              <a:rPr lang="en-US" dirty="0"/>
              <a:t>Only required services are installed on it</a:t>
            </a:r>
          </a:p>
          <a:p>
            <a:pPr lvl="2"/>
            <a:r>
              <a:rPr lang="en-US" dirty="0" smtClean="0"/>
              <a:t>e.g</a:t>
            </a:r>
            <a:r>
              <a:rPr lang="en-US" dirty="0"/>
              <a:t>. </a:t>
            </a:r>
            <a:r>
              <a:rPr lang="en-US" dirty="0" smtClean="0"/>
              <a:t>, you </a:t>
            </a:r>
            <a:r>
              <a:rPr lang="en-US" dirty="0"/>
              <a:t>cannot have a new server installed</a:t>
            </a:r>
          </a:p>
          <a:p>
            <a:pPr lvl="1"/>
            <a:r>
              <a:rPr lang="en-US" dirty="0"/>
              <a:t>No user accounts exist on the Bastion host</a:t>
            </a:r>
          </a:p>
          <a:p>
            <a:r>
              <a:rPr lang="en-US" dirty="0"/>
              <a:t>Proxy modules implement simplified versions of the software</a:t>
            </a:r>
          </a:p>
          <a:p>
            <a:pPr lvl="1"/>
            <a:r>
              <a:rPr lang="en-US" dirty="0"/>
              <a:t>Easy to analyze code for loopholes</a:t>
            </a:r>
          </a:p>
          <a:p>
            <a:r>
              <a:rPr lang="en-US" dirty="0"/>
              <a:t>Services on Bastion Hosts</a:t>
            </a:r>
          </a:p>
          <a:p>
            <a:pPr lvl="1"/>
            <a:r>
              <a:rPr lang="en-US" dirty="0" smtClean="0"/>
              <a:t>Web, FTP, E-mail, DNS</a:t>
            </a:r>
            <a:endParaRPr lang="en-US" dirty="0"/>
          </a:p>
          <a:p>
            <a:endParaRPr lang="en-US" dirty="0"/>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Architectures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
        <p:nvSpPr>
          <p:cNvPr id="4" name="Content Placeholder 3"/>
          <p:cNvSpPr>
            <a:spLocks noGrp="1"/>
          </p:cNvSpPr>
          <p:nvPr>
            <p:ph sz="quarter" idx="1"/>
          </p:nvPr>
        </p:nvSpPr>
        <p:spPr/>
        <p:txBody>
          <a:bodyPr/>
          <a:lstStyle/>
          <a:p>
            <a:r>
              <a:rPr lang="en-US" dirty="0"/>
              <a:t>Placement of packet filters and gateways can impact the security</a:t>
            </a:r>
          </a:p>
          <a:p>
            <a:pPr lvl="1"/>
            <a:r>
              <a:rPr lang="en-US" dirty="0"/>
              <a:t>Depending on the network layout and protocol Oscar could get some access, no access, etc.</a:t>
            </a:r>
          </a:p>
          <a:p>
            <a:r>
              <a:rPr lang="en-US" dirty="0" smtClean="0"/>
              <a:t>Many </a:t>
            </a:r>
            <a:r>
              <a:rPr lang="en-US" dirty="0"/>
              <a:t>types of architectures are possible</a:t>
            </a:r>
          </a:p>
          <a:p>
            <a:pPr lvl="1"/>
            <a:r>
              <a:rPr lang="en-US" dirty="0"/>
              <a:t>Bastion host – “fortress” guards the rest of the private network</a:t>
            </a:r>
          </a:p>
          <a:p>
            <a:pPr lvl="1"/>
            <a:r>
              <a:rPr lang="en-US" dirty="0"/>
              <a:t>Bastion host may be single or multi-homed</a:t>
            </a:r>
          </a:p>
          <a:p>
            <a:pPr lvl="1"/>
            <a:r>
              <a:rPr lang="en-US" dirty="0"/>
              <a:t>Network segments may also be isolated (DMZ)</a:t>
            </a:r>
          </a:p>
          <a:p>
            <a:endParaRPr lang="en-US" dirty="0"/>
          </a:p>
        </p:txBody>
      </p:sp>
    </p:spTree>
    <p:extLst>
      <p:ext uri="{BB962C8B-B14F-4D97-AF65-F5344CB8AC3E}">
        <p14:creationId xmlns:p14="http://schemas.microsoft.com/office/powerpoint/2010/main" val="25690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Configurations (1)</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4" name="Content Placeholder 3"/>
          <p:cNvSpPr>
            <a:spLocks noGrp="1"/>
          </p:cNvSpPr>
          <p:nvPr>
            <p:ph sz="quarter" idx="1"/>
          </p:nvPr>
        </p:nvSpPr>
        <p:spPr>
          <a:xfrm>
            <a:off x="457200" y="3657600"/>
            <a:ext cx="8229600" cy="2499360"/>
          </a:xfrm>
        </p:spPr>
        <p:txBody>
          <a:bodyPr/>
          <a:lstStyle/>
          <a:p>
            <a:r>
              <a:rPr lang="en-US" dirty="0"/>
              <a:t>Screened host firewall, single homed bastion</a:t>
            </a:r>
          </a:p>
          <a:p>
            <a:pPr lvl="1"/>
            <a:r>
              <a:rPr lang="en-US" dirty="0"/>
              <a:t>Packet filter allows packets addressed only to or from the bastion host to pass through</a:t>
            </a:r>
          </a:p>
          <a:p>
            <a:pPr lvl="1"/>
            <a:r>
              <a:rPr lang="en-US" dirty="0"/>
              <a:t>Two levels of security</a:t>
            </a:r>
          </a:p>
          <a:p>
            <a:pPr lvl="1"/>
            <a:r>
              <a:rPr lang="en-US" dirty="0"/>
              <a:t>If the packet filter is compromised, so is the </a:t>
            </a:r>
            <a:r>
              <a:rPr lang="en-US" dirty="0" smtClean="0"/>
              <a:t>network</a:t>
            </a:r>
            <a:endParaRPr lang="en-US" dirty="0"/>
          </a:p>
        </p:txBody>
      </p:sp>
      <p:pic>
        <p:nvPicPr>
          <p:cNvPr id="29" name="Picture 4" descr="j02857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639888"/>
            <a:ext cx="11430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5"/>
          <p:cNvSpPr>
            <a:spLocks noChangeArrowheads="1"/>
          </p:cNvSpPr>
          <p:nvPr/>
        </p:nvSpPr>
        <p:spPr bwMode="auto">
          <a:xfrm>
            <a:off x="1905000" y="2554288"/>
            <a:ext cx="533400" cy="457200"/>
          </a:xfrm>
          <a:prstGeom prst="cube">
            <a:avLst>
              <a:gd name="adj" fmla="val 25000"/>
            </a:avLst>
          </a:prstGeom>
          <a:solidFill>
            <a:srgbClr val="D34817"/>
          </a:solidFill>
          <a:ln w="12700" cap="sq">
            <a:solidFill>
              <a:sysClr val="windowText" lastClr="00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Comic Sans MS" pitchFamily="66" charset="0"/>
            </a:endParaRPr>
          </a:p>
        </p:txBody>
      </p:sp>
      <p:sp>
        <p:nvSpPr>
          <p:cNvPr id="31" name="Text Box 6"/>
          <p:cNvSpPr txBox="1">
            <a:spLocks noChangeArrowheads="1"/>
          </p:cNvSpPr>
          <p:nvPr/>
        </p:nvSpPr>
        <p:spPr bwMode="auto">
          <a:xfrm>
            <a:off x="1371600" y="3052763"/>
            <a:ext cx="1557338" cy="369887"/>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n-US" b="1" dirty="0">
                <a:solidFill>
                  <a:srgbClr val="C00000"/>
                </a:solidFill>
                <a:latin typeface="+mj-lt"/>
                <a:ea typeface="ＭＳ Ｐゴシック" pitchFamily="34" charset="-128"/>
                <a:cs typeface="+mn-cs"/>
              </a:rPr>
              <a:t>Packet Filter</a:t>
            </a:r>
          </a:p>
        </p:txBody>
      </p:sp>
      <p:sp>
        <p:nvSpPr>
          <p:cNvPr id="32" name="Line 7"/>
          <p:cNvSpPr>
            <a:spLocks noChangeShapeType="1"/>
          </p:cNvSpPr>
          <p:nvPr/>
        </p:nvSpPr>
        <p:spPr bwMode="auto">
          <a:xfrm>
            <a:off x="990600" y="2838450"/>
            <a:ext cx="914400" cy="0"/>
          </a:xfrm>
          <a:prstGeom prst="line">
            <a:avLst/>
          </a:prstGeom>
          <a:noFill/>
          <a:ln w="38100" cap="sq">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Line 8"/>
          <p:cNvSpPr>
            <a:spLocks noChangeShapeType="1"/>
          </p:cNvSpPr>
          <p:nvPr/>
        </p:nvSpPr>
        <p:spPr bwMode="auto">
          <a:xfrm>
            <a:off x="2438400" y="2859088"/>
            <a:ext cx="4191000" cy="0"/>
          </a:xfrm>
          <a:prstGeom prst="line">
            <a:avLst/>
          </a:prstGeom>
          <a:noFill/>
          <a:ln w="28575" cap="sq">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Line 9"/>
          <p:cNvSpPr>
            <a:spLocks noChangeShapeType="1"/>
          </p:cNvSpPr>
          <p:nvPr/>
        </p:nvSpPr>
        <p:spPr bwMode="auto">
          <a:xfrm>
            <a:off x="4191000" y="2554288"/>
            <a:ext cx="0" cy="304800"/>
          </a:xfrm>
          <a:prstGeom prst="line">
            <a:avLst/>
          </a:prstGeom>
          <a:noFill/>
          <a:ln w="19050" cap="sq">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35" name="Group 10"/>
          <p:cNvGrpSpPr>
            <a:grpSpLocks/>
          </p:cNvGrpSpPr>
          <p:nvPr/>
        </p:nvGrpSpPr>
        <p:grpSpPr bwMode="auto">
          <a:xfrm>
            <a:off x="5867400" y="1944688"/>
            <a:ext cx="2208213" cy="1470025"/>
            <a:chOff x="1168" y="1328"/>
            <a:chExt cx="2704" cy="2032"/>
          </a:xfrm>
        </p:grpSpPr>
        <p:sp>
          <p:nvSpPr>
            <p:cNvPr id="36" name="Freeform 11"/>
            <p:cNvSpPr>
              <a:spLocks/>
            </p:cNvSpPr>
            <p:nvPr/>
          </p:nvSpPr>
          <p:spPr bwMode="auto">
            <a:xfrm>
              <a:off x="1168" y="1328"/>
              <a:ext cx="2704" cy="2032"/>
            </a:xfrm>
            <a:custGeom>
              <a:avLst/>
              <a:gdLst>
                <a:gd name="T0" fmla="*/ 1 w 5328"/>
                <a:gd name="T1" fmla="*/ 1 h 3936"/>
                <a:gd name="T2" fmla="*/ 1 w 5328"/>
                <a:gd name="T3" fmla="*/ 1 h 3936"/>
                <a:gd name="T4" fmla="*/ 1 w 5328"/>
                <a:gd name="T5" fmla="*/ 1 h 3936"/>
                <a:gd name="T6" fmla="*/ 1 w 5328"/>
                <a:gd name="T7" fmla="*/ 1 h 3936"/>
                <a:gd name="T8" fmla="*/ 1 w 5328"/>
                <a:gd name="T9" fmla="*/ 1 h 3936"/>
                <a:gd name="T10" fmla="*/ 1 w 5328"/>
                <a:gd name="T11" fmla="*/ 1 h 3936"/>
                <a:gd name="T12" fmla="*/ 1 w 5328"/>
                <a:gd name="T13" fmla="*/ 1 h 3936"/>
                <a:gd name="T14" fmla="*/ 1 w 5328"/>
                <a:gd name="T15" fmla="*/ 1 h 3936"/>
                <a:gd name="T16" fmla="*/ 1 w 5328"/>
                <a:gd name="T17" fmla="*/ 1 h 3936"/>
                <a:gd name="T18" fmla="*/ 1 w 5328"/>
                <a:gd name="T19" fmla="*/ 1 h 3936"/>
                <a:gd name="T20" fmla="*/ 1 w 5328"/>
                <a:gd name="T21" fmla="*/ 1 h 3936"/>
                <a:gd name="T22" fmla="*/ 1 w 5328"/>
                <a:gd name="T23" fmla="*/ 1 h 3936"/>
                <a:gd name="T24" fmla="*/ 1 w 5328"/>
                <a:gd name="T25" fmla="*/ 1 h 3936"/>
                <a:gd name="T26" fmla="*/ 1 w 5328"/>
                <a:gd name="T27" fmla="*/ 1 h 3936"/>
                <a:gd name="T28" fmla="*/ 1 w 5328"/>
                <a:gd name="T29" fmla="*/ 1 h 3936"/>
                <a:gd name="T30" fmla="*/ 1 w 5328"/>
                <a:gd name="T31" fmla="*/ 1 h 3936"/>
                <a:gd name="T32" fmla="*/ 1 w 5328"/>
                <a:gd name="T33" fmla="*/ 1 h 3936"/>
                <a:gd name="T34" fmla="*/ 1 w 5328"/>
                <a:gd name="T35" fmla="*/ 1 h 3936"/>
                <a:gd name="T36" fmla="*/ 1 w 5328"/>
                <a:gd name="T37" fmla="*/ 1 h 3936"/>
                <a:gd name="T38" fmla="*/ 1 w 5328"/>
                <a:gd name="T39" fmla="*/ 1 h 3936"/>
                <a:gd name="T40" fmla="*/ 1 w 5328"/>
                <a:gd name="T41" fmla="*/ 1 h 3936"/>
                <a:gd name="T42" fmla="*/ 1 w 5328"/>
                <a:gd name="T43" fmla="*/ 1 h 3936"/>
                <a:gd name="T44" fmla="*/ 1 w 5328"/>
                <a:gd name="T45" fmla="*/ 1 h 3936"/>
                <a:gd name="T46" fmla="*/ 1 w 5328"/>
                <a:gd name="T47" fmla="*/ 1 h 3936"/>
                <a:gd name="T48" fmla="*/ 1 w 5328"/>
                <a:gd name="T49" fmla="*/ 1 h 3936"/>
                <a:gd name="T50" fmla="*/ 1 w 5328"/>
                <a:gd name="T51" fmla="*/ 1 h 3936"/>
                <a:gd name="T52" fmla="*/ 1 w 5328"/>
                <a:gd name="T53" fmla="*/ 1 h 3936"/>
                <a:gd name="T54" fmla="*/ 1 w 5328"/>
                <a:gd name="T55" fmla="*/ 1 h 3936"/>
                <a:gd name="T56" fmla="*/ 1 w 5328"/>
                <a:gd name="T57" fmla="*/ 1 h 3936"/>
                <a:gd name="T58" fmla="*/ 1 w 5328"/>
                <a:gd name="T59" fmla="*/ 1 h 3936"/>
                <a:gd name="T60" fmla="*/ 1 w 5328"/>
                <a:gd name="T61" fmla="*/ 1 h 3936"/>
                <a:gd name="T62" fmla="*/ 1 w 5328"/>
                <a:gd name="T63" fmla="*/ 1 h 3936"/>
                <a:gd name="T64" fmla="*/ 1 w 5328"/>
                <a:gd name="T65" fmla="*/ 1 h 3936"/>
                <a:gd name="T66" fmla="*/ 1 w 5328"/>
                <a:gd name="T67" fmla="*/ 1 h 3936"/>
                <a:gd name="T68" fmla="*/ 1 w 5328"/>
                <a:gd name="T69" fmla="*/ 1 h 3936"/>
                <a:gd name="T70" fmla="*/ 1 w 5328"/>
                <a:gd name="T71" fmla="*/ 1 h 3936"/>
                <a:gd name="T72" fmla="*/ 1 w 5328"/>
                <a:gd name="T73" fmla="*/ 1 h 3936"/>
                <a:gd name="T74" fmla="*/ 1 w 5328"/>
                <a:gd name="T75" fmla="*/ 1 h 3936"/>
                <a:gd name="T76" fmla="*/ 1 w 5328"/>
                <a:gd name="T77" fmla="*/ 1 h 3936"/>
                <a:gd name="T78" fmla="*/ 1 w 5328"/>
                <a:gd name="T79" fmla="*/ 1 h 3936"/>
                <a:gd name="T80" fmla="*/ 1 w 5328"/>
                <a:gd name="T81" fmla="*/ 1 h 3936"/>
                <a:gd name="T82" fmla="*/ 1 w 5328"/>
                <a:gd name="T83" fmla="*/ 1 h 3936"/>
                <a:gd name="T84" fmla="*/ 1 w 5328"/>
                <a:gd name="T85" fmla="*/ 1 h 3936"/>
                <a:gd name="T86" fmla="*/ 1 w 5328"/>
                <a:gd name="T87" fmla="*/ 1 h 3936"/>
                <a:gd name="T88" fmla="*/ 1 w 5328"/>
                <a:gd name="T89" fmla="*/ 1 h 3936"/>
                <a:gd name="T90" fmla="*/ 1 w 5328"/>
                <a:gd name="T91" fmla="*/ 1 h 3936"/>
                <a:gd name="T92" fmla="*/ 1 w 5328"/>
                <a:gd name="T93" fmla="*/ 1 h 3936"/>
                <a:gd name="T94" fmla="*/ 1 w 5328"/>
                <a:gd name="T95" fmla="*/ 1 h 3936"/>
                <a:gd name="T96" fmla="*/ 1 w 5328"/>
                <a:gd name="T97" fmla="*/ 1 h 3936"/>
                <a:gd name="T98" fmla="*/ 1 w 5328"/>
                <a:gd name="T99" fmla="*/ 1 h 3936"/>
                <a:gd name="T100" fmla="*/ 1 w 5328"/>
                <a:gd name="T101" fmla="*/ 1 h 3936"/>
                <a:gd name="T102" fmla="*/ 1 w 5328"/>
                <a:gd name="T103" fmla="*/ 1 h 3936"/>
                <a:gd name="T104" fmla="*/ 1 w 5328"/>
                <a:gd name="T105" fmla="*/ 1 h 3936"/>
                <a:gd name="T106" fmla="*/ 1 w 5328"/>
                <a:gd name="T107" fmla="*/ 1 h 3936"/>
                <a:gd name="T108" fmla="*/ 1 w 5328"/>
                <a:gd name="T109" fmla="*/ 1 h 3936"/>
                <a:gd name="T110" fmla="*/ 1 w 5328"/>
                <a:gd name="T111" fmla="*/ 1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Freeform 12"/>
            <p:cNvSpPr>
              <a:spLocks/>
            </p:cNvSpPr>
            <p:nvPr/>
          </p:nvSpPr>
          <p:spPr bwMode="auto">
            <a:xfrm>
              <a:off x="1168" y="1328"/>
              <a:ext cx="2704" cy="2032"/>
            </a:xfrm>
            <a:custGeom>
              <a:avLst/>
              <a:gdLst>
                <a:gd name="T0" fmla="*/ 1 w 5328"/>
                <a:gd name="T1" fmla="*/ 1 h 3936"/>
                <a:gd name="T2" fmla="*/ 1 w 5328"/>
                <a:gd name="T3" fmla="*/ 1 h 3936"/>
                <a:gd name="T4" fmla="*/ 1 w 5328"/>
                <a:gd name="T5" fmla="*/ 1 h 3936"/>
                <a:gd name="T6" fmla="*/ 1 w 5328"/>
                <a:gd name="T7" fmla="*/ 1 h 3936"/>
                <a:gd name="T8" fmla="*/ 1 w 5328"/>
                <a:gd name="T9" fmla="*/ 1 h 3936"/>
                <a:gd name="T10" fmla="*/ 1 w 5328"/>
                <a:gd name="T11" fmla="*/ 1 h 3936"/>
                <a:gd name="T12" fmla="*/ 1 w 5328"/>
                <a:gd name="T13" fmla="*/ 1 h 3936"/>
                <a:gd name="T14" fmla="*/ 1 w 5328"/>
                <a:gd name="T15" fmla="*/ 1 h 3936"/>
                <a:gd name="T16" fmla="*/ 1 w 5328"/>
                <a:gd name="T17" fmla="*/ 1 h 3936"/>
                <a:gd name="T18" fmla="*/ 1 w 5328"/>
                <a:gd name="T19" fmla="*/ 1 h 3936"/>
                <a:gd name="T20" fmla="*/ 1 w 5328"/>
                <a:gd name="T21" fmla="*/ 1 h 3936"/>
                <a:gd name="T22" fmla="*/ 1 w 5328"/>
                <a:gd name="T23" fmla="*/ 1 h 3936"/>
                <a:gd name="T24" fmla="*/ 1 w 5328"/>
                <a:gd name="T25" fmla="*/ 1 h 3936"/>
                <a:gd name="T26" fmla="*/ 1 w 5328"/>
                <a:gd name="T27" fmla="*/ 1 h 3936"/>
                <a:gd name="T28" fmla="*/ 1 w 5328"/>
                <a:gd name="T29" fmla="*/ 1 h 3936"/>
                <a:gd name="T30" fmla="*/ 1 w 5328"/>
                <a:gd name="T31" fmla="*/ 1 h 3936"/>
                <a:gd name="T32" fmla="*/ 1 w 5328"/>
                <a:gd name="T33" fmla="*/ 1 h 3936"/>
                <a:gd name="T34" fmla="*/ 1 w 5328"/>
                <a:gd name="T35" fmla="*/ 1 h 3936"/>
                <a:gd name="T36" fmla="*/ 1 w 5328"/>
                <a:gd name="T37" fmla="*/ 1 h 3936"/>
                <a:gd name="T38" fmla="*/ 1 w 5328"/>
                <a:gd name="T39" fmla="*/ 1 h 3936"/>
                <a:gd name="T40" fmla="*/ 1 w 5328"/>
                <a:gd name="T41" fmla="*/ 1 h 3936"/>
                <a:gd name="T42" fmla="*/ 1 w 5328"/>
                <a:gd name="T43" fmla="*/ 1 h 3936"/>
                <a:gd name="T44" fmla="*/ 1 w 5328"/>
                <a:gd name="T45" fmla="*/ 1 h 3936"/>
                <a:gd name="T46" fmla="*/ 1 w 5328"/>
                <a:gd name="T47" fmla="*/ 1 h 3936"/>
                <a:gd name="T48" fmla="*/ 1 w 5328"/>
                <a:gd name="T49" fmla="*/ 1 h 3936"/>
                <a:gd name="T50" fmla="*/ 1 w 5328"/>
                <a:gd name="T51" fmla="*/ 1 h 3936"/>
                <a:gd name="T52" fmla="*/ 1 w 5328"/>
                <a:gd name="T53" fmla="*/ 1 h 3936"/>
                <a:gd name="T54" fmla="*/ 1 w 5328"/>
                <a:gd name="T55" fmla="*/ 1 h 3936"/>
                <a:gd name="T56" fmla="*/ 1 w 5328"/>
                <a:gd name="T57" fmla="*/ 1 h 3936"/>
                <a:gd name="T58" fmla="*/ 1 w 5328"/>
                <a:gd name="T59" fmla="*/ 1 h 3936"/>
                <a:gd name="T60" fmla="*/ 1 w 5328"/>
                <a:gd name="T61" fmla="*/ 1 h 3936"/>
                <a:gd name="T62" fmla="*/ 1 w 5328"/>
                <a:gd name="T63" fmla="*/ 1 h 3936"/>
                <a:gd name="T64" fmla="*/ 1 w 5328"/>
                <a:gd name="T65" fmla="*/ 1 h 3936"/>
                <a:gd name="T66" fmla="*/ 1 w 5328"/>
                <a:gd name="T67" fmla="*/ 1 h 3936"/>
                <a:gd name="T68" fmla="*/ 1 w 5328"/>
                <a:gd name="T69" fmla="*/ 1 h 3936"/>
                <a:gd name="T70" fmla="*/ 1 w 5328"/>
                <a:gd name="T71" fmla="*/ 1 h 3936"/>
                <a:gd name="T72" fmla="*/ 1 w 5328"/>
                <a:gd name="T73" fmla="*/ 1 h 3936"/>
                <a:gd name="T74" fmla="*/ 1 w 5328"/>
                <a:gd name="T75" fmla="*/ 1 h 3936"/>
                <a:gd name="T76" fmla="*/ 1 w 5328"/>
                <a:gd name="T77" fmla="*/ 1 h 3936"/>
                <a:gd name="T78" fmla="*/ 1 w 5328"/>
                <a:gd name="T79" fmla="*/ 1 h 3936"/>
                <a:gd name="T80" fmla="*/ 1 w 5328"/>
                <a:gd name="T81" fmla="*/ 1 h 3936"/>
                <a:gd name="T82" fmla="*/ 1 w 5328"/>
                <a:gd name="T83" fmla="*/ 1 h 3936"/>
                <a:gd name="T84" fmla="*/ 1 w 5328"/>
                <a:gd name="T85" fmla="*/ 1 h 3936"/>
                <a:gd name="T86" fmla="*/ 1 w 5328"/>
                <a:gd name="T87" fmla="*/ 1 h 3936"/>
                <a:gd name="T88" fmla="*/ 1 w 5328"/>
                <a:gd name="T89" fmla="*/ 1 h 3936"/>
                <a:gd name="T90" fmla="*/ 1 w 5328"/>
                <a:gd name="T91" fmla="*/ 1 h 3936"/>
                <a:gd name="T92" fmla="*/ 1 w 5328"/>
                <a:gd name="T93" fmla="*/ 1 h 3936"/>
                <a:gd name="T94" fmla="*/ 1 w 5328"/>
                <a:gd name="T95" fmla="*/ 1 h 3936"/>
                <a:gd name="T96" fmla="*/ 1 w 5328"/>
                <a:gd name="T97" fmla="*/ 1 h 3936"/>
                <a:gd name="T98" fmla="*/ 1 w 5328"/>
                <a:gd name="T99" fmla="*/ 1 h 3936"/>
                <a:gd name="T100" fmla="*/ 1 w 5328"/>
                <a:gd name="T101" fmla="*/ 1 h 3936"/>
                <a:gd name="T102" fmla="*/ 1 w 5328"/>
                <a:gd name="T103" fmla="*/ 1 h 3936"/>
                <a:gd name="T104" fmla="*/ 1 w 5328"/>
                <a:gd name="T105" fmla="*/ 1 h 3936"/>
                <a:gd name="T106" fmla="*/ 1 w 5328"/>
                <a:gd name="T107" fmla="*/ 1 h 3936"/>
                <a:gd name="T108" fmla="*/ 1 w 5328"/>
                <a:gd name="T109" fmla="*/ 1 h 3936"/>
                <a:gd name="T110" fmla="*/ 1 w 5328"/>
                <a:gd name="T111" fmla="*/ 1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Freeform 13"/>
            <p:cNvSpPr>
              <a:spLocks/>
            </p:cNvSpPr>
            <p:nvPr/>
          </p:nvSpPr>
          <p:spPr bwMode="auto">
            <a:xfrm>
              <a:off x="1303" y="2524"/>
              <a:ext cx="158" cy="38"/>
            </a:xfrm>
            <a:custGeom>
              <a:avLst/>
              <a:gdLst>
                <a:gd name="T0" fmla="*/ 0 w 312"/>
                <a:gd name="T1" fmla="*/ 0 h 74"/>
                <a:gd name="T2" fmla="*/ 1 w 312"/>
                <a:gd name="T3" fmla="*/ 1 h 74"/>
                <a:gd name="T4" fmla="*/ 1 w 312"/>
                <a:gd name="T5" fmla="*/ 1 h 74"/>
                <a:gd name="T6" fmla="*/ 1 w 312"/>
                <a:gd name="T7" fmla="*/ 1 h 74"/>
                <a:gd name="T8" fmla="*/ 1 w 312"/>
                <a:gd name="T9" fmla="*/ 1 h 74"/>
                <a:gd name="T10" fmla="*/ 1 w 312"/>
                <a:gd name="T11" fmla="*/ 1 h 74"/>
                <a:gd name="T12" fmla="*/ 1 w 312"/>
                <a:gd name="T13" fmla="*/ 1 h 74"/>
                <a:gd name="T14" fmla="*/ 1 w 312"/>
                <a:gd name="T15" fmla="*/ 1 h 74"/>
                <a:gd name="T16" fmla="*/ 1 w 312"/>
                <a:gd name="T17" fmla="*/ 1 h 74"/>
                <a:gd name="T18" fmla="*/ 1 w 312"/>
                <a:gd name="T19" fmla="*/ 1 h 74"/>
                <a:gd name="T20" fmla="*/ 1 w 31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74"/>
                <a:gd name="T35" fmla="*/ 312 w 31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Freeform 14"/>
            <p:cNvSpPr>
              <a:spLocks/>
            </p:cNvSpPr>
            <p:nvPr/>
          </p:nvSpPr>
          <p:spPr bwMode="auto">
            <a:xfrm>
              <a:off x="1533" y="2969"/>
              <a:ext cx="69" cy="18"/>
            </a:xfrm>
            <a:custGeom>
              <a:avLst/>
              <a:gdLst>
                <a:gd name="T0" fmla="*/ 0 w 136"/>
                <a:gd name="T1" fmla="*/ 1 h 34"/>
                <a:gd name="T2" fmla="*/ 1 w 136"/>
                <a:gd name="T3" fmla="*/ 1 h 34"/>
                <a:gd name="T4" fmla="*/ 1 w 136"/>
                <a:gd name="T5" fmla="*/ 1 h 34"/>
                <a:gd name="T6" fmla="*/ 1 w 136"/>
                <a:gd name="T7" fmla="*/ 1 h 34"/>
                <a:gd name="T8" fmla="*/ 1 w 136"/>
                <a:gd name="T9" fmla="*/ 0 h 34"/>
                <a:gd name="T10" fmla="*/ 0 60000 65536"/>
                <a:gd name="T11" fmla="*/ 0 60000 65536"/>
                <a:gd name="T12" fmla="*/ 0 60000 65536"/>
                <a:gd name="T13" fmla="*/ 0 60000 65536"/>
                <a:gd name="T14" fmla="*/ 0 60000 65536"/>
                <a:gd name="T15" fmla="*/ 0 w 136"/>
                <a:gd name="T16" fmla="*/ 0 h 34"/>
                <a:gd name="T17" fmla="*/ 136 w 136"/>
                <a:gd name="T18" fmla="*/ 34 h 34"/>
              </a:gdLst>
              <a:ahLst/>
              <a:cxnLst>
                <a:cxn ang="T10">
                  <a:pos x="T0" y="T1"/>
                </a:cxn>
                <a:cxn ang="T11">
                  <a:pos x="T2" y="T3"/>
                </a:cxn>
                <a:cxn ang="T12">
                  <a:pos x="T4" y="T5"/>
                </a:cxn>
                <a:cxn ang="T13">
                  <a:pos x="T6" y="T7"/>
                </a:cxn>
                <a:cxn ang="T14">
                  <a:pos x="T8" y="T9"/>
                </a:cxn>
              </a:cxnLst>
              <a:rect l="T15" t="T16" r="T17" b="T18"/>
              <a:pathLst>
                <a:path w="136" h="34">
                  <a:moveTo>
                    <a:pt x="0" y="34"/>
                  </a:moveTo>
                  <a:lnTo>
                    <a:pt x="35" y="29"/>
                  </a:lnTo>
                  <a:lnTo>
                    <a:pt x="69" y="22"/>
                  </a:lnTo>
                  <a:lnTo>
                    <a:pt x="103" y="12"/>
                  </a:lnTo>
                  <a:lnTo>
                    <a:pt x="136" y="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Freeform 15"/>
            <p:cNvSpPr>
              <a:spLocks/>
            </p:cNvSpPr>
            <p:nvPr/>
          </p:nvSpPr>
          <p:spPr bwMode="auto">
            <a:xfrm>
              <a:off x="2156" y="3086"/>
              <a:ext cx="42" cy="81"/>
            </a:xfrm>
            <a:custGeom>
              <a:avLst/>
              <a:gdLst>
                <a:gd name="T0" fmla="*/ 0 w 83"/>
                <a:gd name="T1" fmla="*/ 0 h 158"/>
                <a:gd name="T2" fmla="*/ 1 w 83"/>
                <a:gd name="T3" fmla="*/ 1 h 158"/>
                <a:gd name="T4" fmla="*/ 1 w 83"/>
                <a:gd name="T5" fmla="*/ 1 h 158"/>
                <a:gd name="T6" fmla="*/ 1 w 83"/>
                <a:gd name="T7" fmla="*/ 1 h 158"/>
                <a:gd name="T8" fmla="*/ 1 w 83"/>
                <a:gd name="T9" fmla="*/ 1 h 158"/>
                <a:gd name="T10" fmla="*/ 0 60000 65536"/>
                <a:gd name="T11" fmla="*/ 0 60000 65536"/>
                <a:gd name="T12" fmla="*/ 0 60000 65536"/>
                <a:gd name="T13" fmla="*/ 0 60000 65536"/>
                <a:gd name="T14" fmla="*/ 0 60000 65536"/>
                <a:gd name="T15" fmla="*/ 0 w 83"/>
                <a:gd name="T16" fmla="*/ 0 h 158"/>
                <a:gd name="T17" fmla="*/ 83 w 83"/>
                <a:gd name="T18" fmla="*/ 158 h 158"/>
              </a:gdLst>
              <a:ahLst/>
              <a:cxnLst>
                <a:cxn ang="T10">
                  <a:pos x="T0" y="T1"/>
                </a:cxn>
                <a:cxn ang="T11">
                  <a:pos x="T2" y="T3"/>
                </a:cxn>
                <a:cxn ang="T12">
                  <a:pos x="T4" y="T5"/>
                </a:cxn>
                <a:cxn ang="T13">
                  <a:pos x="T6" y="T7"/>
                </a:cxn>
                <a:cxn ang="T14">
                  <a:pos x="T8" y="T9"/>
                </a:cxn>
              </a:cxnLst>
              <a:rect l="T15" t="T16" r="T17" b="T18"/>
              <a:pathLst>
                <a:path w="83" h="158">
                  <a:moveTo>
                    <a:pt x="0" y="0"/>
                  </a:moveTo>
                  <a:lnTo>
                    <a:pt x="18" y="41"/>
                  </a:lnTo>
                  <a:lnTo>
                    <a:pt x="37" y="81"/>
                  </a:lnTo>
                  <a:lnTo>
                    <a:pt x="59" y="120"/>
                  </a:lnTo>
                  <a:lnTo>
                    <a:pt x="83" y="158"/>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Freeform 16"/>
            <p:cNvSpPr>
              <a:spLocks/>
            </p:cNvSpPr>
            <p:nvPr/>
          </p:nvSpPr>
          <p:spPr bwMode="auto">
            <a:xfrm>
              <a:off x="2955" y="2962"/>
              <a:ext cx="16" cy="90"/>
            </a:xfrm>
            <a:custGeom>
              <a:avLst/>
              <a:gdLst>
                <a:gd name="T0" fmla="*/ 0 w 33"/>
                <a:gd name="T1" fmla="*/ 1 h 174"/>
                <a:gd name="T2" fmla="*/ 0 w 33"/>
                <a:gd name="T3" fmla="*/ 1 h 174"/>
                <a:gd name="T4" fmla="*/ 0 w 33"/>
                <a:gd name="T5" fmla="*/ 1 h 174"/>
                <a:gd name="T6" fmla="*/ 0 w 33"/>
                <a:gd name="T7" fmla="*/ 1 h 174"/>
                <a:gd name="T8" fmla="*/ 0 w 33"/>
                <a:gd name="T9" fmla="*/ 0 h 174"/>
                <a:gd name="T10" fmla="*/ 0 60000 65536"/>
                <a:gd name="T11" fmla="*/ 0 60000 65536"/>
                <a:gd name="T12" fmla="*/ 0 60000 65536"/>
                <a:gd name="T13" fmla="*/ 0 60000 65536"/>
                <a:gd name="T14" fmla="*/ 0 60000 65536"/>
                <a:gd name="T15" fmla="*/ 0 w 33"/>
                <a:gd name="T16" fmla="*/ 0 h 174"/>
                <a:gd name="T17" fmla="*/ 33 w 33"/>
                <a:gd name="T18" fmla="*/ 174 h 174"/>
              </a:gdLst>
              <a:ahLst/>
              <a:cxnLst>
                <a:cxn ang="T10">
                  <a:pos x="T0" y="T1"/>
                </a:cxn>
                <a:cxn ang="T11">
                  <a:pos x="T2" y="T3"/>
                </a:cxn>
                <a:cxn ang="T12">
                  <a:pos x="T4" y="T5"/>
                </a:cxn>
                <a:cxn ang="T13">
                  <a:pos x="T6" y="T7"/>
                </a:cxn>
                <a:cxn ang="T14">
                  <a:pos x="T8" y="T9"/>
                </a:cxn>
              </a:cxnLst>
              <a:rect l="T15" t="T16" r="T17" b="T18"/>
              <a:pathLst>
                <a:path w="33" h="174">
                  <a:moveTo>
                    <a:pt x="0" y="174"/>
                  </a:moveTo>
                  <a:lnTo>
                    <a:pt x="12" y="131"/>
                  </a:lnTo>
                  <a:lnTo>
                    <a:pt x="21" y="88"/>
                  </a:lnTo>
                  <a:lnTo>
                    <a:pt x="28" y="44"/>
                  </a:lnTo>
                  <a:lnTo>
                    <a:pt x="33" y="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Freeform 17"/>
            <p:cNvSpPr>
              <a:spLocks/>
            </p:cNvSpPr>
            <p:nvPr/>
          </p:nvSpPr>
          <p:spPr bwMode="auto">
            <a:xfrm>
              <a:off x="3305" y="2408"/>
              <a:ext cx="204" cy="336"/>
            </a:xfrm>
            <a:custGeom>
              <a:avLst/>
              <a:gdLst>
                <a:gd name="T0" fmla="*/ 1 w 401"/>
                <a:gd name="T1" fmla="*/ 1 h 651"/>
                <a:gd name="T2" fmla="*/ 1 w 401"/>
                <a:gd name="T3" fmla="*/ 1 h 651"/>
                <a:gd name="T4" fmla="*/ 1 w 401"/>
                <a:gd name="T5" fmla="*/ 1 h 651"/>
                <a:gd name="T6" fmla="*/ 1 w 401"/>
                <a:gd name="T7" fmla="*/ 1 h 651"/>
                <a:gd name="T8" fmla="*/ 1 w 401"/>
                <a:gd name="T9" fmla="*/ 1 h 651"/>
                <a:gd name="T10" fmla="*/ 1 w 401"/>
                <a:gd name="T11" fmla="*/ 1 h 651"/>
                <a:gd name="T12" fmla="*/ 1 w 401"/>
                <a:gd name="T13" fmla="*/ 1 h 651"/>
                <a:gd name="T14" fmla="*/ 1 w 401"/>
                <a:gd name="T15" fmla="*/ 1 h 651"/>
                <a:gd name="T16" fmla="*/ 1 w 401"/>
                <a:gd name="T17" fmla="*/ 1 h 651"/>
                <a:gd name="T18" fmla="*/ 1 w 401"/>
                <a:gd name="T19" fmla="*/ 1 h 651"/>
                <a:gd name="T20" fmla="*/ 1 w 401"/>
                <a:gd name="T21" fmla="*/ 1 h 651"/>
                <a:gd name="T22" fmla="*/ 1 w 401"/>
                <a:gd name="T23" fmla="*/ 1 h 651"/>
                <a:gd name="T24" fmla="*/ 1 w 401"/>
                <a:gd name="T25" fmla="*/ 1 h 651"/>
                <a:gd name="T26" fmla="*/ 1 w 401"/>
                <a:gd name="T27" fmla="*/ 1 h 651"/>
                <a:gd name="T28" fmla="*/ 1 w 401"/>
                <a:gd name="T29" fmla="*/ 1 h 651"/>
                <a:gd name="T30" fmla="*/ 1 w 401"/>
                <a:gd name="T31" fmla="*/ 1 h 651"/>
                <a:gd name="T32" fmla="*/ 1 w 401"/>
                <a:gd name="T33" fmla="*/ 1 h 651"/>
                <a:gd name="T34" fmla="*/ 0 w 401"/>
                <a:gd name="T35" fmla="*/ 0 h 6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651"/>
                <a:gd name="T56" fmla="*/ 401 w 401"/>
                <a:gd name="T57" fmla="*/ 651 h 6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Freeform 18"/>
            <p:cNvSpPr>
              <a:spLocks/>
            </p:cNvSpPr>
            <p:nvPr/>
          </p:nvSpPr>
          <p:spPr bwMode="auto">
            <a:xfrm>
              <a:off x="3693" y="2049"/>
              <a:ext cx="91" cy="126"/>
            </a:xfrm>
            <a:custGeom>
              <a:avLst/>
              <a:gdLst>
                <a:gd name="T0" fmla="*/ 0 w 179"/>
                <a:gd name="T1" fmla="*/ 1 h 244"/>
                <a:gd name="T2" fmla="*/ 1 w 179"/>
                <a:gd name="T3" fmla="*/ 1 h 244"/>
                <a:gd name="T4" fmla="*/ 1 w 179"/>
                <a:gd name="T5" fmla="*/ 1 h 244"/>
                <a:gd name="T6" fmla="*/ 1 w 179"/>
                <a:gd name="T7" fmla="*/ 1 h 244"/>
                <a:gd name="T8" fmla="*/ 1 w 179"/>
                <a:gd name="T9" fmla="*/ 1 h 244"/>
                <a:gd name="T10" fmla="*/ 1 w 179"/>
                <a:gd name="T11" fmla="*/ 1 h 244"/>
                <a:gd name="T12" fmla="*/ 1 w 179"/>
                <a:gd name="T13" fmla="*/ 1 h 244"/>
                <a:gd name="T14" fmla="*/ 1 w 179"/>
                <a:gd name="T15" fmla="*/ 1 h 244"/>
                <a:gd name="T16" fmla="*/ 1 w 17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44"/>
                <a:gd name="T29" fmla="*/ 179 w 17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Freeform 19"/>
            <p:cNvSpPr>
              <a:spLocks/>
            </p:cNvSpPr>
            <p:nvPr/>
          </p:nvSpPr>
          <p:spPr bwMode="auto">
            <a:xfrm>
              <a:off x="3566" y="1583"/>
              <a:ext cx="5" cy="59"/>
            </a:xfrm>
            <a:custGeom>
              <a:avLst/>
              <a:gdLst>
                <a:gd name="T0" fmla="*/ 1 w 10"/>
                <a:gd name="T1" fmla="*/ 1 h 115"/>
                <a:gd name="T2" fmla="*/ 1 w 10"/>
                <a:gd name="T3" fmla="*/ 1 h 115"/>
                <a:gd name="T4" fmla="*/ 1 w 10"/>
                <a:gd name="T5" fmla="*/ 1 h 115"/>
                <a:gd name="T6" fmla="*/ 1 w 10"/>
                <a:gd name="T7" fmla="*/ 1 h 115"/>
                <a:gd name="T8" fmla="*/ 1 w 10"/>
                <a:gd name="T9" fmla="*/ 1 h 115"/>
                <a:gd name="T10" fmla="*/ 1 w 10"/>
                <a:gd name="T11" fmla="*/ 1 h 115"/>
                <a:gd name="T12" fmla="*/ 0 w 10"/>
                <a:gd name="T13" fmla="*/ 0 h 115"/>
                <a:gd name="T14" fmla="*/ 0 60000 65536"/>
                <a:gd name="T15" fmla="*/ 0 60000 65536"/>
                <a:gd name="T16" fmla="*/ 0 60000 65536"/>
                <a:gd name="T17" fmla="*/ 0 60000 65536"/>
                <a:gd name="T18" fmla="*/ 0 60000 65536"/>
                <a:gd name="T19" fmla="*/ 0 60000 65536"/>
                <a:gd name="T20" fmla="*/ 0 60000 65536"/>
                <a:gd name="T21" fmla="*/ 0 w 10"/>
                <a:gd name="T22" fmla="*/ 0 h 115"/>
                <a:gd name="T23" fmla="*/ 10 w 1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5">
                  <a:moveTo>
                    <a:pt x="10" y="115"/>
                  </a:moveTo>
                  <a:lnTo>
                    <a:pt x="10" y="111"/>
                  </a:lnTo>
                  <a:lnTo>
                    <a:pt x="10" y="107"/>
                  </a:lnTo>
                  <a:lnTo>
                    <a:pt x="9" y="80"/>
                  </a:lnTo>
                  <a:lnTo>
                    <a:pt x="8" y="53"/>
                  </a:lnTo>
                  <a:lnTo>
                    <a:pt x="5" y="26"/>
                  </a:lnTo>
                  <a:lnTo>
                    <a:pt x="0" y="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Freeform 20"/>
            <p:cNvSpPr>
              <a:spLocks/>
            </p:cNvSpPr>
            <p:nvPr/>
          </p:nvSpPr>
          <p:spPr bwMode="auto">
            <a:xfrm>
              <a:off x="2988" y="1437"/>
              <a:ext cx="47" cy="76"/>
            </a:xfrm>
            <a:custGeom>
              <a:avLst/>
              <a:gdLst>
                <a:gd name="T0" fmla="*/ 1 w 92"/>
                <a:gd name="T1" fmla="*/ 0 h 147"/>
                <a:gd name="T2" fmla="*/ 1 w 92"/>
                <a:gd name="T3" fmla="*/ 1 h 147"/>
                <a:gd name="T4" fmla="*/ 1 w 92"/>
                <a:gd name="T5" fmla="*/ 1 h 147"/>
                <a:gd name="T6" fmla="*/ 1 w 92"/>
                <a:gd name="T7" fmla="*/ 1 h 147"/>
                <a:gd name="T8" fmla="*/ 0 w 92"/>
                <a:gd name="T9" fmla="*/ 1 h 147"/>
                <a:gd name="T10" fmla="*/ 0 60000 65536"/>
                <a:gd name="T11" fmla="*/ 0 60000 65536"/>
                <a:gd name="T12" fmla="*/ 0 60000 65536"/>
                <a:gd name="T13" fmla="*/ 0 60000 65536"/>
                <a:gd name="T14" fmla="*/ 0 60000 65536"/>
                <a:gd name="T15" fmla="*/ 0 w 92"/>
                <a:gd name="T16" fmla="*/ 0 h 147"/>
                <a:gd name="T17" fmla="*/ 92 w 92"/>
                <a:gd name="T18" fmla="*/ 147 h 147"/>
              </a:gdLst>
              <a:ahLst/>
              <a:cxnLst>
                <a:cxn ang="T10">
                  <a:pos x="T0" y="T1"/>
                </a:cxn>
                <a:cxn ang="T11">
                  <a:pos x="T2" y="T3"/>
                </a:cxn>
                <a:cxn ang="T12">
                  <a:pos x="T4" y="T5"/>
                </a:cxn>
                <a:cxn ang="T13">
                  <a:pos x="T6" y="T7"/>
                </a:cxn>
                <a:cxn ang="T14">
                  <a:pos x="T8" y="T9"/>
                </a:cxn>
              </a:cxnLst>
              <a:rect l="T15" t="T16" r="T17" b="T18"/>
              <a:pathLst>
                <a:path w="92" h="147">
                  <a:moveTo>
                    <a:pt x="92" y="0"/>
                  </a:moveTo>
                  <a:lnTo>
                    <a:pt x="65" y="35"/>
                  </a:lnTo>
                  <a:lnTo>
                    <a:pt x="40" y="71"/>
                  </a:lnTo>
                  <a:lnTo>
                    <a:pt x="19" y="108"/>
                  </a:lnTo>
                  <a:lnTo>
                    <a:pt x="0" y="147"/>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6" name="Freeform 21"/>
            <p:cNvSpPr>
              <a:spLocks/>
            </p:cNvSpPr>
            <p:nvPr/>
          </p:nvSpPr>
          <p:spPr bwMode="auto">
            <a:xfrm>
              <a:off x="2551" y="1483"/>
              <a:ext cx="22" cy="65"/>
            </a:xfrm>
            <a:custGeom>
              <a:avLst/>
              <a:gdLst>
                <a:gd name="T0" fmla="*/ 0 w 45"/>
                <a:gd name="T1" fmla="*/ 0 h 126"/>
                <a:gd name="T2" fmla="*/ 0 w 45"/>
                <a:gd name="T3" fmla="*/ 1 h 126"/>
                <a:gd name="T4" fmla="*/ 0 w 45"/>
                <a:gd name="T5" fmla="*/ 1 h 126"/>
                <a:gd name="T6" fmla="*/ 0 w 45"/>
                <a:gd name="T7" fmla="*/ 1 h 126"/>
                <a:gd name="T8" fmla="*/ 0 w 45"/>
                <a:gd name="T9" fmla="*/ 1 h 126"/>
                <a:gd name="T10" fmla="*/ 0 60000 65536"/>
                <a:gd name="T11" fmla="*/ 0 60000 65536"/>
                <a:gd name="T12" fmla="*/ 0 60000 65536"/>
                <a:gd name="T13" fmla="*/ 0 60000 65536"/>
                <a:gd name="T14" fmla="*/ 0 60000 65536"/>
                <a:gd name="T15" fmla="*/ 0 w 45"/>
                <a:gd name="T16" fmla="*/ 0 h 126"/>
                <a:gd name="T17" fmla="*/ 45 w 45"/>
                <a:gd name="T18" fmla="*/ 126 h 126"/>
              </a:gdLst>
              <a:ahLst/>
              <a:cxnLst>
                <a:cxn ang="T10">
                  <a:pos x="T0" y="T1"/>
                </a:cxn>
                <a:cxn ang="T11">
                  <a:pos x="T2" y="T3"/>
                </a:cxn>
                <a:cxn ang="T12">
                  <a:pos x="T4" y="T5"/>
                </a:cxn>
                <a:cxn ang="T13">
                  <a:pos x="T6" y="T7"/>
                </a:cxn>
                <a:cxn ang="T14">
                  <a:pos x="T8" y="T9"/>
                </a:cxn>
              </a:cxnLst>
              <a:rect l="T15" t="T16" r="T17" b="T18"/>
              <a:pathLst>
                <a:path w="45" h="126">
                  <a:moveTo>
                    <a:pt x="45" y="0"/>
                  </a:moveTo>
                  <a:lnTo>
                    <a:pt x="31" y="30"/>
                  </a:lnTo>
                  <a:lnTo>
                    <a:pt x="19" y="62"/>
                  </a:lnTo>
                  <a:lnTo>
                    <a:pt x="8" y="93"/>
                  </a:lnTo>
                  <a:lnTo>
                    <a:pt x="0" y="126"/>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Freeform 22"/>
            <p:cNvSpPr>
              <a:spLocks/>
            </p:cNvSpPr>
            <p:nvPr/>
          </p:nvSpPr>
          <p:spPr bwMode="auto">
            <a:xfrm>
              <a:off x="2044" y="1573"/>
              <a:ext cx="81" cy="63"/>
            </a:xfrm>
            <a:custGeom>
              <a:avLst/>
              <a:gdLst>
                <a:gd name="T0" fmla="*/ 1 w 161"/>
                <a:gd name="T1" fmla="*/ 1 h 123"/>
                <a:gd name="T2" fmla="*/ 1 w 161"/>
                <a:gd name="T3" fmla="*/ 1 h 123"/>
                <a:gd name="T4" fmla="*/ 1 w 161"/>
                <a:gd name="T5" fmla="*/ 1 h 123"/>
                <a:gd name="T6" fmla="*/ 1 w 161"/>
                <a:gd name="T7" fmla="*/ 1 h 123"/>
                <a:gd name="T8" fmla="*/ 0 w 161"/>
                <a:gd name="T9" fmla="*/ 0 h 123"/>
                <a:gd name="T10" fmla="*/ 0 60000 65536"/>
                <a:gd name="T11" fmla="*/ 0 60000 65536"/>
                <a:gd name="T12" fmla="*/ 0 60000 65536"/>
                <a:gd name="T13" fmla="*/ 0 60000 65536"/>
                <a:gd name="T14" fmla="*/ 0 60000 65536"/>
                <a:gd name="T15" fmla="*/ 0 w 161"/>
                <a:gd name="T16" fmla="*/ 0 h 123"/>
                <a:gd name="T17" fmla="*/ 161 w 161"/>
                <a:gd name="T18" fmla="*/ 123 h 123"/>
              </a:gdLst>
              <a:ahLst/>
              <a:cxnLst>
                <a:cxn ang="T10">
                  <a:pos x="T0" y="T1"/>
                </a:cxn>
                <a:cxn ang="T11">
                  <a:pos x="T2" y="T3"/>
                </a:cxn>
                <a:cxn ang="T12">
                  <a:pos x="T4" y="T5"/>
                </a:cxn>
                <a:cxn ang="T13">
                  <a:pos x="T6" y="T7"/>
                </a:cxn>
                <a:cxn ang="T14">
                  <a:pos x="T8" y="T9"/>
                </a:cxn>
              </a:cxnLst>
              <a:rect l="T15" t="T16" r="T17" b="T18"/>
              <a:pathLst>
                <a:path w="161" h="123">
                  <a:moveTo>
                    <a:pt x="161" y="123"/>
                  </a:moveTo>
                  <a:lnTo>
                    <a:pt x="124" y="89"/>
                  </a:lnTo>
                  <a:lnTo>
                    <a:pt x="84" y="57"/>
                  </a:lnTo>
                  <a:lnTo>
                    <a:pt x="43" y="27"/>
                  </a:lnTo>
                  <a:lnTo>
                    <a:pt x="0" y="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Freeform 23"/>
            <p:cNvSpPr>
              <a:spLocks/>
            </p:cNvSpPr>
            <p:nvPr/>
          </p:nvSpPr>
          <p:spPr bwMode="auto">
            <a:xfrm>
              <a:off x="1411" y="2004"/>
              <a:ext cx="15" cy="67"/>
            </a:xfrm>
            <a:custGeom>
              <a:avLst/>
              <a:gdLst>
                <a:gd name="T0" fmla="*/ 0 w 28"/>
                <a:gd name="T1" fmla="*/ 0 h 130"/>
                <a:gd name="T2" fmla="*/ 1 w 28"/>
                <a:gd name="T3" fmla="*/ 1 h 130"/>
                <a:gd name="T4" fmla="*/ 1 w 28"/>
                <a:gd name="T5" fmla="*/ 1 h 130"/>
                <a:gd name="T6" fmla="*/ 1 w 28"/>
                <a:gd name="T7" fmla="*/ 1 h 130"/>
                <a:gd name="T8" fmla="*/ 1 w 28"/>
                <a:gd name="T9" fmla="*/ 1 h 130"/>
                <a:gd name="T10" fmla="*/ 0 60000 65536"/>
                <a:gd name="T11" fmla="*/ 0 60000 65536"/>
                <a:gd name="T12" fmla="*/ 0 60000 65536"/>
                <a:gd name="T13" fmla="*/ 0 60000 65536"/>
                <a:gd name="T14" fmla="*/ 0 60000 65536"/>
                <a:gd name="T15" fmla="*/ 0 w 28"/>
                <a:gd name="T16" fmla="*/ 0 h 130"/>
                <a:gd name="T17" fmla="*/ 28 w 28"/>
                <a:gd name="T18" fmla="*/ 130 h 130"/>
              </a:gdLst>
              <a:ahLst/>
              <a:cxnLst>
                <a:cxn ang="T10">
                  <a:pos x="T0" y="T1"/>
                </a:cxn>
                <a:cxn ang="T11">
                  <a:pos x="T2" y="T3"/>
                </a:cxn>
                <a:cxn ang="T12">
                  <a:pos x="T4" y="T5"/>
                </a:cxn>
                <a:cxn ang="T13">
                  <a:pos x="T6" y="T7"/>
                </a:cxn>
                <a:cxn ang="T14">
                  <a:pos x="T8" y="T9"/>
                </a:cxn>
              </a:cxnLst>
              <a:rect l="T15" t="T16" r="T17" b="T18"/>
              <a:pathLst>
                <a:path w="28" h="130">
                  <a:moveTo>
                    <a:pt x="0" y="0"/>
                  </a:moveTo>
                  <a:lnTo>
                    <a:pt x="5" y="33"/>
                  </a:lnTo>
                  <a:lnTo>
                    <a:pt x="11" y="65"/>
                  </a:lnTo>
                  <a:lnTo>
                    <a:pt x="19" y="98"/>
                  </a:lnTo>
                  <a:lnTo>
                    <a:pt x="28" y="130"/>
                  </a:lnTo>
                </a:path>
              </a:pathLst>
            </a:custGeom>
            <a:solidFill>
              <a:srgbClr val="CCFF33">
                <a:alpha val="50195"/>
              </a:srgbClr>
            </a:solidFill>
            <a:ln>
              <a:noFill/>
            </a:ln>
            <a:effectLst>
              <a:prstShdw prst="shdw17" dist="17961" dir="2700000">
                <a:srgbClr val="7A991F"/>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49" name="Text Box 24"/>
          <p:cNvSpPr txBox="1">
            <a:spLocks noChangeArrowheads="1"/>
          </p:cNvSpPr>
          <p:nvPr/>
        </p:nvSpPr>
        <p:spPr bwMode="auto">
          <a:xfrm>
            <a:off x="6477000" y="2492375"/>
            <a:ext cx="102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Comic Sans MS" pitchFamily="66" charset="0"/>
              </a:rPr>
              <a:t>Private</a:t>
            </a:r>
          </a:p>
        </p:txBody>
      </p:sp>
      <p:sp>
        <p:nvSpPr>
          <p:cNvPr id="50" name="Freeform 25"/>
          <p:cNvSpPr>
            <a:spLocks/>
          </p:cNvSpPr>
          <p:nvPr/>
        </p:nvSpPr>
        <p:spPr bwMode="auto">
          <a:xfrm>
            <a:off x="1066800" y="2325688"/>
            <a:ext cx="2819400" cy="444500"/>
          </a:xfrm>
          <a:custGeom>
            <a:avLst/>
            <a:gdLst>
              <a:gd name="T0" fmla="*/ 0 w 1776"/>
              <a:gd name="T1" fmla="*/ 2147483647 h 280"/>
              <a:gd name="T2" fmla="*/ 2147483647 w 1776"/>
              <a:gd name="T3" fmla="*/ 2147483647 h 280"/>
              <a:gd name="T4" fmla="*/ 2147483647 w 1776"/>
              <a:gd name="T5" fmla="*/ 0 h 280"/>
              <a:gd name="T6" fmla="*/ 0 60000 65536"/>
              <a:gd name="T7" fmla="*/ 0 60000 65536"/>
              <a:gd name="T8" fmla="*/ 0 60000 65536"/>
              <a:gd name="T9" fmla="*/ 0 w 1776"/>
              <a:gd name="T10" fmla="*/ 0 h 280"/>
              <a:gd name="T11" fmla="*/ 1776 w 1776"/>
              <a:gd name="T12" fmla="*/ 280 h 280"/>
            </a:gdLst>
            <a:ahLst/>
            <a:cxnLst>
              <a:cxn ang="T6">
                <a:pos x="T0" y="T1"/>
              </a:cxn>
              <a:cxn ang="T7">
                <a:pos x="T2" y="T3"/>
              </a:cxn>
              <a:cxn ang="T8">
                <a:pos x="T4" y="T5"/>
              </a:cxn>
            </a:cxnLst>
            <a:rect l="T9" t="T10" r="T11" b="T12"/>
            <a:pathLst>
              <a:path w="1776" h="280">
                <a:moveTo>
                  <a:pt x="0" y="240"/>
                </a:moveTo>
                <a:cubicBezTo>
                  <a:pt x="524" y="260"/>
                  <a:pt x="1048" y="280"/>
                  <a:pt x="1344" y="240"/>
                </a:cubicBezTo>
                <a:cubicBezTo>
                  <a:pt x="1640" y="200"/>
                  <a:pt x="1708" y="100"/>
                  <a:pt x="1776" y="0"/>
                </a:cubicBezTo>
              </a:path>
            </a:pathLst>
          </a:custGeom>
          <a:noFill/>
          <a:ln w="12700" cap="sq">
            <a:solidFill>
              <a:sysClr val="windowText" lastClr="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Freeform 26"/>
          <p:cNvSpPr>
            <a:spLocks/>
          </p:cNvSpPr>
          <p:nvPr/>
        </p:nvSpPr>
        <p:spPr bwMode="auto">
          <a:xfrm>
            <a:off x="4165600" y="2630488"/>
            <a:ext cx="2235200" cy="165100"/>
          </a:xfrm>
          <a:custGeom>
            <a:avLst/>
            <a:gdLst>
              <a:gd name="T0" fmla="*/ 2147483647 w 1408"/>
              <a:gd name="T1" fmla="*/ 0 h 104"/>
              <a:gd name="T2" fmla="*/ 2147483647 w 1408"/>
              <a:gd name="T3" fmla="*/ 2147483647 h 104"/>
              <a:gd name="T4" fmla="*/ 2147483647 w 1408"/>
              <a:gd name="T5" fmla="*/ 2147483647 h 104"/>
              <a:gd name="T6" fmla="*/ 0 60000 65536"/>
              <a:gd name="T7" fmla="*/ 0 60000 65536"/>
              <a:gd name="T8" fmla="*/ 0 60000 65536"/>
              <a:gd name="T9" fmla="*/ 0 w 1408"/>
              <a:gd name="T10" fmla="*/ 0 h 104"/>
              <a:gd name="T11" fmla="*/ 1408 w 1408"/>
              <a:gd name="T12" fmla="*/ 104 h 104"/>
            </a:gdLst>
            <a:ahLst/>
            <a:cxnLst>
              <a:cxn ang="T6">
                <a:pos x="T0" y="T1"/>
              </a:cxn>
              <a:cxn ang="T7">
                <a:pos x="T2" y="T3"/>
              </a:cxn>
              <a:cxn ang="T8">
                <a:pos x="T4" y="T5"/>
              </a:cxn>
            </a:cxnLst>
            <a:rect l="T9" t="T10" r="T11" b="T12"/>
            <a:pathLst>
              <a:path w="1408" h="104">
                <a:moveTo>
                  <a:pt x="160" y="0"/>
                </a:moveTo>
                <a:cubicBezTo>
                  <a:pt x="80" y="44"/>
                  <a:pt x="0" y="88"/>
                  <a:pt x="208" y="96"/>
                </a:cubicBezTo>
                <a:cubicBezTo>
                  <a:pt x="416" y="104"/>
                  <a:pt x="912" y="76"/>
                  <a:pt x="1408" y="48"/>
                </a:cubicBezTo>
              </a:path>
            </a:pathLst>
          </a:custGeom>
          <a:noFill/>
          <a:ln w="12700" cap="sq">
            <a:solidFill>
              <a:sysClr val="windowText" lastClr="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27"/>
          <p:cNvSpPr txBox="1">
            <a:spLocks noChangeArrowheads="1"/>
          </p:cNvSpPr>
          <p:nvPr/>
        </p:nvSpPr>
        <p:spPr bwMode="auto">
          <a:xfrm>
            <a:off x="1828800" y="1600200"/>
            <a:ext cx="2005013" cy="646113"/>
          </a:xfrm>
          <a:prstGeom prst="rect">
            <a:avLst/>
          </a:prstGeom>
          <a:noFill/>
          <a:ln w="12700" cap="sq">
            <a:noFill/>
            <a:miter lim="800000"/>
            <a:headEnd type="none" w="sm" len="sm"/>
            <a:tailEnd type="none" w="sm" len="sm"/>
          </a:ln>
        </p:spPr>
        <p:txBody>
          <a:bodyPr wrap="none">
            <a:spAutoFit/>
          </a:bodyPr>
          <a:lstStyle/>
          <a:p>
            <a:pPr algn="ctr" fontAlgn="auto">
              <a:spcBef>
                <a:spcPts val="0"/>
              </a:spcBef>
              <a:spcAft>
                <a:spcPts val="0"/>
              </a:spcAft>
              <a:defRPr/>
            </a:pPr>
            <a:r>
              <a:rPr lang="en-US" b="1" dirty="0">
                <a:solidFill>
                  <a:srgbClr val="0000FF"/>
                </a:solidFill>
                <a:latin typeface="+mj-lt"/>
                <a:ea typeface="ＭＳ Ｐゴシック" pitchFamily="34" charset="-128"/>
                <a:cs typeface="+mn-cs"/>
              </a:rPr>
              <a:t>Bastion host</a:t>
            </a:r>
          </a:p>
          <a:p>
            <a:pPr algn="ctr" fontAlgn="auto">
              <a:spcBef>
                <a:spcPts val="0"/>
              </a:spcBef>
              <a:spcAft>
                <a:spcPts val="0"/>
              </a:spcAft>
              <a:defRPr/>
            </a:pPr>
            <a:r>
              <a:rPr lang="en-US" b="1" dirty="0">
                <a:solidFill>
                  <a:srgbClr val="0000FF"/>
                </a:solidFill>
                <a:latin typeface="+mj-lt"/>
                <a:ea typeface="ＭＳ Ｐゴシック" pitchFamily="34" charset="-128"/>
                <a:cs typeface="+mn-cs"/>
              </a:rPr>
              <a:t>Or proxy firewall</a:t>
            </a:r>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Configurations </a:t>
            </a:r>
            <a:r>
              <a:rPr lang="en-US" dirty="0" smtClean="0"/>
              <a:t>(2)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4" name="Content Placeholder 3"/>
          <p:cNvSpPr>
            <a:spLocks noGrp="1"/>
          </p:cNvSpPr>
          <p:nvPr>
            <p:ph sz="quarter" idx="1"/>
          </p:nvPr>
        </p:nvSpPr>
        <p:spPr>
          <a:xfrm>
            <a:off x="457200" y="3657600"/>
            <a:ext cx="8229600" cy="2499360"/>
          </a:xfrm>
        </p:spPr>
        <p:txBody>
          <a:bodyPr/>
          <a:lstStyle/>
          <a:p>
            <a:r>
              <a:rPr lang="en-US" dirty="0"/>
              <a:t>Screened host firewall, dual homed bastion</a:t>
            </a:r>
          </a:p>
          <a:p>
            <a:pPr lvl="1"/>
            <a:r>
              <a:rPr lang="en-US" dirty="0"/>
              <a:t>Prevents breach of security when the packet filter is compromised</a:t>
            </a:r>
          </a:p>
          <a:p>
            <a:pPr lvl="1"/>
            <a:r>
              <a:rPr lang="en-US" dirty="0"/>
              <a:t>More secure and prevents any direct physical connection between the private network and the outside </a:t>
            </a:r>
            <a:r>
              <a:rPr lang="en-US" dirty="0" smtClean="0"/>
              <a:t>world</a:t>
            </a:r>
            <a:endParaRPr lang="en-US" dirty="0"/>
          </a:p>
        </p:txBody>
      </p:sp>
      <p:pic>
        <p:nvPicPr>
          <p:cNvPr id="32" name="Picture 4" descr="j02857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639888"/>
            <a:ext cx="11430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5"/>
          <p:cNvSpPr>
            <a:spLocks noChangeArrowheads="1"/>
          </p:cNvSpPr>
          <p:nvPr/>
        </p:nvSpPr>
        <p:spPr bwMode="auto">
          <a:xfrm>
            <a:off x="1981200" y="2554288"/>
            <a:ext cx="533400" cy="457200"/>
          </a:xfrm>
          <a:prstGeom prst="cube">
            <a:avLst>
              <a:gd name="adj" fmla="val 25000"/>
            </a:avLst>
          </a:prstGeom>
          <a:solidFill>
            <a:srgbClr val="D34817"/>
          </a:solidFill>
          <a:ln w="12700" cap="sq">
            <a:solidFill>
              <a:sysClr val="windowText" lastClr="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34" name="Text Box 6"/>
          <p:cNvSpPr txBox="1">
            <a:spLocks noChangeArrowheads="1"/>
          </p:cNvSpPr>
          <p:nvPr/>
        </p:nvSpPr>
        <p:spPr bwMode="auto">
          <a:xfrm>
            <a:off x="1447800" y="3052763"/>
            <a:ext cx="1557338" cy="369887"/>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n-US" b="1" dirty="0">
                <a:solidFill>
                  <a:srgbClr val="C00000"/>
                </a:solidFill>
                <a:latin typeface="+mj-lt"/>
                <a:ea typeface="ＭＳ Ｐゴシック" pitchFamily="34" charset="-128"/>
                <a:cs typeface="+mn-cs"/>
              </a:rPr>
              <a:t>Packet Filter</a:t>
            </a:r>
          </a:p>
        </p:txBody>
      </p:sp>
      <p:sp>
        <p:nvSpPr>
          <p:cNvPr id="35" name="Line 7"/>
          <p:cNvSpPr>
            <a:spLocks noChangeShapeType="1"/>
          </p:cNvSpPr>
          <p:nvPr/>
        </p:nvSpPr>
        <p:spPr bwMode="auto">
          <a:xfrm>
            <a:off x="1066800" y="2838450"/>
            <a:ext cx="914400" cy="0"/>
          </a:xfrm>
          <a:prstGeom prst="line">
            <a:avLst/>
          </a:prstGeom>
          <a:noFill/>
          <a:ln w="38100"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36" name="Line 8"/>
          <p:cNvSpPr>
            <a:spLocks noChangeShapeType="1"/>
          </p:cNvSpPr>
          <p:nvPr/>
        </p:nvSpPr>
        <p:spPr bwMode="auto">
          <a:xfrm>
            <a:off x="2514600" y="2859088"/>
            <a:ext cx="1752600" cy="0"/>
          </a:xfrm>
          <a:prstGeom prst="line">
            <a:avLst/>
          </a:prstGeom>
          <a:noFill/>
          <a:ln w="28575"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37" name="Line 9"/>
          <p:cNvSpPr>
            <a:spLocks noChangeShapeType="1"/>
          </p:cNvSpPr>
          <p:nvPr/>
        </p:nvSpPr>
        <p:spPr bwMode="auto">
          <a:xfrm>
            <a:off x="4267200" y="2554288"/>
            <a:ext cx="0" cy="304800"/>
          </a:xfrm>
          <a:prstGeom prst="line">
            <a:avLst/>
          </a:prstGeom>
          <a:noFill/>
          <a:ln w="19050"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grpSp>
        <p:nvGrpSpPr>
          <p:cNvPr id="38" name="Group 10"/>
          <p:cNvGrpSpPr>
            <a:grpSpLocks/>
          </p:cNvGrpSpPr>
          <p:nvPr/>
        </p:nvGrpSpPr>
        <p:grpSpPr bwMode="auto">
          <a:xfrm>
            <a:off x="5943600" y="1944688"/>
            <a:ext cx="2208213" cy="1470025"/>
            <a:chOff x="1168" y="1328"/>
            <a:chExt cx="2704" cy="2032"/>
          </a:xfrm>
        </p:grpSpPr>
        <p:sp>
          <p:nvSpPr>
            <p:cNvPr id="39" name="Freeform 11"/>
            <p:cNvSpPr>
              <a:spLocks/>
            </p:cNvSpPr>
            <p:nvPr/>
          </p:nvSpPr>
          <p:spPr bwMode="auto">
            <a:xfrm>
              <a:off x="1168" y="1328"/>
              <a:ext cx="2704" cy="2032"/>
            </a:xfrm>
            <a:custGeom>
              <a:avLst/>
              <a:gdLst>
                <a:gd name="T0" fmla="*/ 3 w 5328"/>
                <a:gd name="T1" fmla="*/ 13 h 3936"/>
                <a:gd name="T2" fmla="*/ 1 w 5328"/>
                <a:gd name="T3" fmla="*/ 15 h 3936"/>
                <a:gd name="T4" fmla="*/ 1 w 5328"/>
                <a:gd name="T5" fmla="*/ 18 h 3936"/>
                <a:gd name="T6" fmla="*/ 1 w 5328"/>
                <a:gd name="T7" fmla="*/ 20 h 3936"/>
                <a:gd name="T8" fmla="*/ 2 w 5328"/>
                <a:gd name="T9" fmla="*/ 22 h 3936"/>
                <a:gd name="T10" fmla="*/ 2 w 5328"/>
                <a:gd name="T11" fmla="*/ 24 h 3936"/>
                <a:gd name="T12" fmla="*/ 1 w 5328"/>
                <a:gd name="T13" fmla="*/ 26 h 3936"/>
                <a:gd name="T14" fmla="*/ 2 w 5328"/>
                <a:gd name="T15" fmla="*/ 28 h 3936"/>
                <a:gd name="T16" fmla="*/ 2 w 5328"/>
                <a:gd name="T17" fmla="*/ 29 h 3936"/>
                <a:gd name="T18" fmla="*/ 4 w 5328"/>
                <a:gd name="T19" fmla="*/ 31 h 3936"/>
                <a:gd name="T20" fmla="*/ 6 w 5328"/>
                <a:gd name="T21" fmla="*/ 31 h 3936"/>
                <a:gd name="T22" fmla="*/ 8 w 5328"/>
                <a:gd name="T23" fmla="*/ 34 h 3936"/>
                <a:gd name="T24" fmla="*/ 12 w 5328"/>
                <a:gd name="T25" fmla="*/ 36 h 3936"/>
                <a:gd name="T26" fmla="*/ 14 w 5328"/>
                <a:gd name="T27" fmla="*/ 36 h 3936"/>
                <a:gd name="T28" fmla="*/ 16 w 5328"/>
                <a:gd name="T29" fmla="*/ 36 h 3936"/>
                <a:gd name="T30" fmla="*/ 18 w 5328"/>
                <a:gd name="T31" fmla="*/ 35 h 3936"/>
                <a:gd name="T32" fmla="*/ 20 w 5328"/>
                <a:gd name="T33" fmla="*/ 38 h 3936"/>
                <a:gd name="T34" fmla="*/ 24 w 5328"/>
                <a:gd name="T35" fmla="*/ 39 h 3936"/>
                <a:gd name="T36" fmla="*/ 26 w 5328"/>
                <a:gd name="T37" fmla="*/ 38 h 3936"/>
                <a:gd name="T38" fmla="*/ 28 w 5328"/>
                <a:gd name="T39" fmla="*/ 37 h 3936"/>
                <a:gd name="T40" fmla="*/ 30 w 5328"/>
                <a:gd name="T41" fmla="*/ 35 h 3936"/>
                <a:gd name="T42" fmla="*/ 31 w 5328"/>
                <a:gd name="T43" fmla="*/ 33 h 3936"/>
                <a:gd name="T44" fmla="*/ 34 w 5328"/>
                <a:gd name="T45" fmla="*/ 34 h 3936"/>
                <a:gd name="T46" fmla="*/ 37 w 5328"/>
                <a:gd name="T47" fmla="*/ 33 h 3936"/>
                <a:gd name="T48" fmla="*/ 39 w 5328"/>
                <a:gd name="T49" fmla="*/ 31 h 3936"/>
                <a:gd name="T50" fmla="*/ 40 w 5328"/>
                <a:gd name="T51" fmla="*/ 29 h 3936"/>
                <a:gd name="T52" fmla="*/ 40 w 5328"/>
                <a:gd name="T53" fmla="*/ 27 h 3936"/>
                <a:gd name="T54" fmla="*/ 43 w 5328"/>
                <a:gd name="T55" fmla="*/ 26 h 3936"/>
                <a:gd name="T56" fmla="*/ 45 w 5328"/>
                <a:gd name="T57" fmla="*/ 24 h 3936"/>
                <a:gd name="T58" fmla="*/ 46 w 5328"/>
                <a:gd name="T59" fmla="*/ 22 h 3936"/>
                <a:gd name="T60" fmla="*/ 46 w 5328"/>
                <a:gd name="T61" fmla="*/ 19 h 3936"/>
                <a:gd name="T62" fmla="*/ 46 w 5328"/>
                <a:gd name="T63" fmla="*/ 16 h 3936"/>
                <a:gd name="T64" fmla="*/ 45 w 5328"/>
                <a:gd name="T65" fmla="*/ 13 h 3936"/>
                <a:gd name="T66" fmla="*/ 45 w 5328"/>
                <a:gd name="T67" fmla="*/ 11 h 3936"/>
                <a:gd name="T68" fmla="*/ 45 w 5328"/>
                <a:gd name="T69" fmla="*/ 9 h 3936"/>
                <a:gd name="T70" fmla="*/ 43 w 5328"/>
                <a:gd name="T71" fmla="*/ 6 h 3936"/>
                <a:gd name="T72" fmla="*/ 41 w 5328"/>
                <a:gd name="T73" fmla="*/ 5 h 3936"/>
                <a:gd name="T74" fmla="*/ 41 w 5328"/>
                <a:gd name="T75" fmla="*/ 3 h 3936"/>
                <a:gd name="T76" fmla="*/ 38 w 5328"/>
                <a:gd name="T77" fmla="*/ 1 h 3936"/>
                <a:gd name="T78" fmla="*/ 36 w 5328"/>
                <a:gd name="T79" fmla="*/ 1 h 3936"/>
                <a:gd name="T80" fmla="*/ 34 w 5328"/>
                <a:gd name="T81" fmla="*/ 1 h 3936"/>
                <a:gd name="T82" fmla="*/ 32 w 5328"/>
                <a:gd name="T83" fmla="*/ 2 h 3936"/>
                <a:gd name="T84" fmla="*/ 30 w 5328"/>
                <a:gd name="T85" fmla="*/ 1 h 3936"/>
                <a:gd name="T86" fmla="*/ 29 w 5328"/>
                <a:gd name="T87" fmla="*/ 1 h 3936"/>
                <a:gd name="T88" fmla="*/ 26 w 5328"/>
                <a:gd name="T89" fmla="*/ 1 h 3936"/>
                <a:gd name="T90" fmla="*/ 24 w 5328"/>
                <a:gd name="T91" fmla="*/ 3 h 3936"/>
                <a:gd name="T92" fmla="*/ 23 w 5328"/>
                <a:gd name="T93" fmla="*/ 2 h 3936"/>
                <a:gd name="T94" fmla="*/ 21 w 5328"/>
                <a:gd name="T95" fmla="*/ 2 h 3936"/>
                <a:gd name="T96" fmla="*/ 18 w 5328"/>
                <a:gd name="T97" fmla="*/ 2 h 3936"/>
                <a:gd name="T98" fmla="*/ 15 w 5328"/>
                <a:gd name="T99" fmla="*/ 4 h 3936"/>
                <a:gd name="T100" fmla="*/ 13 w 5328"/>
                <a:gd name="T101" fmla="*/ 4 h 3936"/>
                <a:gd name="T102" fmla="*/ 10 w 5328"/>
                <a:gd name="T103" fmla="*/ 4 h 3936"/>
                <a:gd name="T104" fmla="*/ 7 w 5328"/>
                <a:gd name="T105" fmla="*/ 5 h 3936"/>
                <a:gd name="T106" fmla="*/ 6 w 5328"/>
                <a:gd name="T107" fmla="*/ 7 h 3936"/>
                <a:gd name="T108" fmla="*/ 4 w 5328"/>
                <a:gd name="T109" fmla="*/ 10 h 3936"/>
                <a:gd name="T110" fmla="*/ 4 w 5328"/>
                <a:gd name="T111" fmla="*/ 13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0" name="Freeform 12"/>
            <p:cNvSpPr>
              <a:spLocks/>
            </p:cNvSpPr>
            <p:nvPr/>
          </p:nvSpPr>
          <p:spPr bwMode="auto">
            <a:xfrm>
              <a:off x="1168" y="1328"/>
              <a:ext cx="2704" cy="2032"/>
            </a:xfrm>
            <a:custGeom>
              <a:avLst/>
              <a:gdLst>
                <a:gd name="T0" fmla="*/ 3 w 5328"/>
                <a:gd name="T1" fmla="*/ 13 h 3936"/>
                <a:gd name="T2" fmla="*/ 1 w 5328"/>
                <a:gd name="T3" fmla="*/ 15 h 3936"/>
                <a:gd name="T4" fmla="*/ 1 w 5328"/>
                <a:gd name="T5" fmla="*/ 18 h 3936"/>
                <a:gd name="T6" fmla="*/ 1 w 5328"/>
                <a:gd name="T7" fmla="*/ 20 h 3936"/>
                <a:gd name="T8" fmla="*/ 2 w 5328"/>
                <a:gd name="T9" fmla="*/ 22 h 3936"/>
                <a:gd name="T10" fmla="*/ 2 w 5328"/>
                <a:gd name="T11" fmla="*/ 24 h 3936"/>
                <a:gd name="T12" fmla="*/ 1 w 5328"/>
                <a:gd name="T13" fmla="*/ 26 h 3936"/>
                <a:gd name="T14" fmla="*/ 2 w 5328"/>
                <a:gd name="T15" fmla="*/ 28 h 3936"/>
                <a:gd name="T16" fmla="*/ 2 w 5328"/>
                <a:gd name="T17" fmla="*/ 29 h 3936"/>
                <a:gd name="T18" fmla="*/ 4 w 5328"/>
                <a:gd name="T19" fmla="*/ 31 h 3936"/>
                <a:gd name="T20" fmla="*/ 6 w 5328"/>
                <a:gd name="T21" fmla="*/ 31 h 3936"/>
                <a:gd name="T22" fmla="*/ 8 w 5328"/>
                <a:gd name="T23" fmla="*/ 34 h 3936"/>
                <a:gd name="T24" fmla="*/ 12 w 5328"/>
                <a:gd name="T25" fmla="*/ 36 h 3936"/>
                <a:gd name="T26" fmla="*/ 14 w 5328"/>
                <a:gd name="T27" fmla="*/ 36 h 3936"/>
                <a:gd name="T28" fmla="*/ 16 w 5328"/>
                <a:gd name="T29" fmla="*/ 36 h 3936"/>
                <a:gd name="T30" fmla="*/ 18 w 5328"/>
                <a:gd name="T31" fmla="*/ 35 h 3936"/>
                <a:gd name="T32" fmla="*/ 20 w 5328"/>
                <a:gd name="T33" fmla="*/ 38 h 3936"/>
                <a:gd name="T34" fmla="*/ 24 w 5328"/>
                <a:gd name="T35" fmla="*/ 39 h 3936"/>
                <a:gd name="T36" fmla="*/ 26 w 5328"/>
                <a:gd name="T37" fmla="*/ 38 h 3936"/>
                <a:gd name="T38" fmla="*/ 28 w 5328"/>
                <a:gd name="T39" fmla="*/ 37 h 3936"/>
                <a:gd name="T40" fmla="*/ 30 w 5328"/>
                <a:gd name="T41" fmla="*/ 35 h 3936"/>
                <a:gd name="T42" fmla="*/ 31 w 5328"/>
                <a:gd name="T43" fmla="*/ 33 h 3936"/>
                <a:gd name="T44" fmla="*/ 34 w 5328"/>
                <a:gd name="T45" fmla="*/ 34 h 3936"/>
                <a:gd name="T46" fmla="*/ 37 w 5328"/>
                <a:gd name="T47" fmla="*/ 33 h 3936"/>
                <a:gd name="T48" fmla="*/ 39 w 5328"/>
                <a:gd name="T49" fmla="*/ 31 h 3936"/>
                <a:gd name="T50" fmla="*/ 40 w 5328"/>
                <a:gd name="T51" fmla="*/ 29 h 3936"/>
                <a:gd name="T52" fmla="*/ 40 w 5328"/>
                <a:gd name="T53" fmla="*/ 27 h 3936"/>
                <a:gd name="T54" fmla="*/ 43 w 5328"/>
                <a:gd name="T55" fmla="*/ 26 h 3936"/>
                <a:gd name="T56" fmla="*/ 45 w 5328"/>
                <a:gd name="T57" fmla="*/ 24 h 3936"/>
                <a:gd name="T58" fmla="*/ 46 w 5328"/>
                <a:gd name="T59" fmla="*/ 22 h 3936"/>
                <a:gd name="T60" fmla="*/ 46 w 5328"/>
                <a:gd name="T61" fmla="*/ 19 h 3936"/>
                <a:gd name="T62" fmla="*/ 46 w 5328"/>
                <a:gd name="T63" fmla="*/ 16 h 3936"/>
                <a:gd name="T64" fmla="*/ 45 w 5328"/>
                <a:gd name="T65" fmla="*/ 13 h 3936"/>
                <a:gd name="T66" fmla="*/ 45 w 5328"/>
                <a:gd name="T67" fmla="*/ 11 h 3936"/>
                <a:gd name="T68" fmla="*/ 45 w 5328"/>
                <a:gd name="T69" fmla="*/ 9 h 3936"/>
                <a:gd name="T70" fmla="*/ 43 w 5328"/>
                <a:gd name="T71" fmla="*/ 6 h 3936"/>
                <a:gd name="T72" fmla="*/ 41 w 5328"/>
                <a:gd name="T73" fmla="*/ 5 h 3936"/>
                <a:gd name="T74" fmla="*/ 41 w 5328"/>
                <a:gd name="T75" fmla="*/ 3 h 3936"/>
                <a:gd name="T76" fmla="*/ 38 w 5328"/>
                <a:gd name="T77" fmla="*/ 1 h 3936"/>
                <a:gd name="T78" fmla="*/ 36 w 5328"/>
                <a:gd name="T79" fmla="*/ 1 h 3936"/>
                <a:gd name="T80" fmla="*/ 34 w 5328"/>
                <a:gd name="T81" fmla="*/ 1 h 3936"/>
                <a:gd name="T82" fmla="*/ 32 w 5328"/>
                <a:gd name="T83" fmla="*/ 2 h 3936"/>
                <a:gd name="T84" fmla="*/ 30 w 5328"/>
                <a:gd name="T85" fmla="*/ 1 h 3936"/>
                <a:gd name="T86" fmla="*/ 29 w 5328"/>
                <a:gd name="T87" fmla="*/ 1 h 3936"/>
                <a:gd name="T88" fmla="*/ 26 w 5328"/>
                <a:gd name="T89" fmla="*/ 1 h 3936"/>
                <a:gd name="T90" fmla="*/ 24 w 5328"/>
                <a:gd name="T91" fmla="*/ 3 h 3936"/>
                <a:gd name="T92" fmla="*/ 23 w 5328"/>
                <a:gd name="T93" fmla="*/ 2 h 3936"/>
                <a:gd name="T94" fmla="*/ 21 w 5328"/>
                <a:gd name="T95" fmla="*/ 2 h 3936"/>
                <a:gd name="T96" fmla="*/ 18 w 5328"/>
                <a:gd name="T97" fmla="*/ 2 h 3936"/>
                <a:gd name="T98" fmla="*/ 15 w 5328"/>
                <a:gd name="T99" fmla="*/ 4 h 3936"/>
                <a:gd name="T100" fmla="*/ 13 w 5328"/>
                <a:gd name="T101" fmla="*/ 4 h 3936"/>
                <a:gd name="T102" fmla="*/ 10 w 5328"/>
                <a:gd name="T103" fmla="*/ 4 h 3936"/>
                <a:gd name="T104" fmla="*/ 7 w 5328"/>
                <a:gd name="T105" fmla="*/ 5 h 3936"/>
                <a:gd name="T106" fmla="*/ 6 w 5328"/>
                <a:gd name="T107" fmla="*/ 7 h 3936"/>
                <a:gd name="T108" fmla="*/ 4 w 5328"/>
                <a:gd name="T109" fmla="*/ 10 h 3936"/>
                <a:gd name="T110" fmla="*/ 4 w 5328"/>
                <a:gd name="T111" fmla="*/ 13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1" name="Freeform 13"/>
            <p:cNvSpPr>
              <a:spLocks/>
            </p:cNvSpPr>
            <p:nvPr/>
          </p:nvSpPr>
          <p:spPr bwMode="auto">
            <a:xfrm>
              <a:off x="1302" y="2524"/>
              <a:ext cx="159" cy="37"/>
            </a:xfrm>
            <a:custGeom>
              <a:avLst/>
              <a:gdLst>
                <a:gd name="T0" fmla="*/ 0 w 312"/>
                <a:gd name="T1" fmla="*/ 0 h 74"/>
                <a:gd name="T2" fmla="*/ 1 w 312"/>
                <a:gd name="T3" fmla="*/ 1 h 74"/>
                <a:gd name="T4" fmla="*/ 1 w 312"/>
                <a:gd name="T5" fmla="*/ 1 h 74"/>
                <a:gd name="T6" fmla="*/ 1 w 312"/>
                <a:gd name="T7" fmla="*/ 1 h 74"/>
                <a:gd name="T8" fmla="*/ 2 w 312"/>
                <a:gd name="T9" fmla="*/ 1 h 74"/>
                <a:gd name="T10" fmla="*/ 2 w 312"/>
                <a:gd name="T11" fmla="*/ 1 h 74"/>
                <a:gd name="T12" fmla="*/ 2 w 312"/>
                <a:gd name="T13" fmla="*/ 1 h 74"/>
                <a:gd name="T14" fmla="*/ 2 w 312"/>
                <a:gd name="T15" fmla="*/ 1 h 74"/>
                <a:gd name="T16" fmla="*/ 3 w 312"/>
                <a:gd name="T17" fmla="*/ 1 h 74"/>
                <a:gd name="T18" fmla="*/ 3 w 312"/>
                <a:gd name="T19" fmla="*/ 1 h 74"/>
                <a:gd name="T20" fmla="*/ 3 w 31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74"/>
                <a:gd name="T35" fmla="*/ 312 w 31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2" name="Freeform 14"/>
            <p:cNvSpPr>
              <a:spLocks/>
            </p:cNvSpPr>
            <p:nvPr/>
          </p:nvSpPr>
          <p:spPr bwMode="auto">
            <a:xfrm>
              <a:off x="1533" y="2969"/>
              <a:ext cx="68" cy="18"/>
            </a:xfrm>
            <a:custGeom>
              <a:avLst/>
              <a:gdLst>
                <a:gd name="T0" fmla="*/ 0 w 136"/>
                <a:gd name="T1" fmla="*/ 1 h 34"/>
                <a:gd name="T2" fmla="*/ 1 w 136"/>
                <a:gd name="T3" fmla="*/ 1 h 34"/>
                <a:gd name="T4" fmla="*/ 1 w 136"/>
                <a:gd name="T5" fmla="*/ 1 h 34"/>
                <a:gd name="T6" fmla="*/ 1 w 136"/>
                <a:gd name="T7" fmla="*/ 1 h 34"/>
                <a:gd name="T8" fmla="*/ 2 w 136"/>
                <a:gd name="T9" fmla="*/ 0 h 34"/>
                <a:gd name="T10" fmla="*/ 0 60000 65536"/>
                <a:gd name="T11" fmla="*/ 0 60000 65536"/>
                <a:gd name="T12" fmla="*/ 0 60000 65536"/>
                <a:gd name="T13" fmla="*/ 0 60000 65536"/>
                <a:gd name="T14" fmla="*/ 0 60000 65536"/>
                <a:gd name="T15" fmla="*/ 0 w 136"/>
                <a:gd name="T16" fmla="*/ 0 h 34"/>
                <a:gd name="T17" fmla="*/ 136 w 136"/>
                <a:gd name="T18" fmla="*/ 34 h 34"/>
              </a:gdLst>
              <a:ahLst/>
              <a:cxnLst>
                <a:cxn ang="T10">
                  <a:pos x="T0" y="T1"/>
                </a:cxn>
                <a:cxn ang="T11">
                  <a:pos x="T2" y="T3"/>
                </a:cxn>
                <a:cxn ang="T12">
                  <a:pos x="T4" y="T5"/>
                </a:cxn>
                <a:cxn ang="T13">
                  <a:pos x="T6" y="T7"/>
                </a:cxn>
                <a:cxn ang="T14">
                  <a:pos x="T8" y="T9"/>
                </a:cxn>
              </a:cxnLst>
              <a:rect l="T15" t="T16" r="T17" b="T18"/>
              <a:pathLst>
                <a:path w="136" h="34">
                  <a:moveTo>
                    <a:pt x="0" y="34"/>
                  </a:moveTo>
                  <a:lnTo>
                    <a:pt x="35" y="29"/>
                  </a:lnTo>
                  <a:lnTo>
                    <a:pt x="69" y="22"/>
                  </a:lnTo>
                  <a:lnTo>
                    <a:pt x="103" y="12"/>
                  </a:lnTo>
                  <a:lnTo>
                    <a:pt x="136"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3" name="Freeform 15"/>
            <p:cNvSpPr>
              <a:spLocks/>
            </p:cNvSpPr>
            <p:nvPr/>
          </p:nvSpPr>
          <p:spPr bwMode="auto">
            <a:xfrm>
              <a:off x="2156" y="3086"/>
              <a:ext cx="43" cy="81"/>
            </a:xfrm>
            <a:custGeom>
              <a:avLst/>
              <a:gdLst>
                <a:gd name="T0" fmla="*/ 0 w 83"/>
                <a:gd name="T1" fmla="*/ 0 h 158"/>
                <a:gd name="T2" fmla="*/ 1 w 83"/>
                <a:gd name="T3" fmla="*/ 1 h 158"/>
                <a:gd name="T4" fmla="*/ 1 w 83"/>
                <a:gd name="T5" fmla="*/ 1 h 158"/>
                <a:gd name="T6" fmla="*/ 1 w 83"/>
                <a:gd name="T7" fmla="*/ 1 h 158"/>
                <a:gd name="T8" fmla="*/ 1 w 83"/>
                <a:gd name="T9" fmla="*/ 2 h 158"/>
                <a:gd name="T10" fmla="*/ 0 60000 65536"/>
                <a:gd name="T11" fmla="*/ 0 60000 65536"/>
                <a:gd name="T12" fmla="*/ 0 60000 65536"/>
                <a:gd name="T13" fmla="*/ 0 60000 65536"/>
                <a:gd name="T14" fmla="*/ 0 60000 65536"/>
                <a:gd name="T15" fmla="*/ 0 w 83"/>
                <a:gd name="T16" fmla="*/ 0 h 158"/>
                <a:gd name="T17" fmla="*/ 83 w 83"/>
                <a:gd name="T18" fmla="*/ 158 h 158"/>
              </a:gdLst>
              <a:ahLst/>
              <a:cxnLst>
                <a:cxn ang="T10">
                  <a:pos x="T0" y="T1"/>
                </a:cxn>
                <a:cxn ang="T11">
                  <a:pos x="T2" y="T3"/>
                </a:cxn>
                <a:cxn ang="T12">
                  <a:pos x="T4" y="T5"/>
                </a:cxn>
                <a:cxn ang="T13">
                  <a:pos x="T6" y="T7"/>
                </a:cxn>
                <a:cxn ang="T14">
                  <a:pos x="T8" y="T9"/>
                </a:cxn>
              </a:cxnLst>
              <a:rect l="T15" t="T16" r="T17" b="T18"/>
              <a:pathLst>
                <a:path w="83" h="158">
                  <a:moveTo>
                    <a:pt x="0" y="0"/>
                  </a:moveTo>
                  <a:lnTo>
                    <a:pt x="18" y="41"/>
                  </a:lnTo>
                  <a:lnTo>
                    <a:pt x="37" y="81"/>
                  </a:lnTo>
                  <a:lnTo>
                    <a:pt x="59" y="120"/>
                  </a:lnTo>
                  <a:lnTo>
                    <a:pt x="83" y="158"/>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4" name="Freeform 16"/>
            <p:cNvSpPr>
              <a:spLocks/>
            </p:cNvSpPr>
            <p:nvPr/>
          </p:nvSpPr>
          <p:spPr bwMode="auto">
            <a:xfrm>
              <a:off x="2954" y="2963"/>
              <a:ext cx="17" cy="90"/>
            </a:xfrm>
            <a:custGeom>
              <a:avLst/>
              <a:gdLst>
                <a:gd name="T0" fmla="*/ 0 w 33"/>
                <a:gd name="T1" fmla="*/ 2 h 174"/>
                <a:gd name="T2" fmla="*/ 0 w 33"/>
                <a:gd name="T3" fmla="*/ 2 h 174"/>
                <a:gd name="T4" fmla="*/ 0 w 33"/>
                <a:gd name="T5" fmla="*/ 1 h 174"/>
                <a:gd name="T6" fmla="*/ 0 w 33"/>
                <a:gd name="T7" fmla="*/ 1 h 174"/>
                <a:gd name="T8" fmla="*/ 0 w 33"/>
                <a:gd name="T9" fmla="*/ 0 h 174"/>
                <a:gd name="T10" fmla="*/ 0 60000 65536"/>
                <a:gd name="T11" fmla="*/ 0 60000 65536"/>
                <a:gd name="T12" fmla="*/ 0 60000 65536"/>
                <a:gd name="T13" fmla="*/ 0 60000 65536"/>
                <a:gd name="T14" fmla="*/ 0 60000 65536"/>
                <a:gd name="T15" fmla="*/ 0 w 33"/>
                <a:gd name="T16" fmla="*/ 0 h 174"/>
                <a:gd name="T17" fmla="*/ 33 w 33"/>
                <a:gd name="T18" fmla="*/ 174 h 174"/>
              </a:gdLst>
              <a:ahLst/>
              <a:cxnLst>
                <a:cxn ang="T10">
                  <a:pos x="T0" y="T1"/>
                </a:cxn>
                <a:cxn ang="T11">
                  <a:pos x="T2" y="T3"/>
                </a:cxn>
                <a:cxn ang="T12">
                  <a:pos x="T4" y="T5"/>
                </a:cxn>
                <a:cxn ang="T13">
                  <a:pos x="T6" y="T7"/>
                </a:cxn>
                <a:cxn ang="T14">
                  <a:pos x="T8" y="T9"/>
                </a:cxn>
              </a:cxnLst>
              <a:rect l="T15" t="T16" r="T17" b="T18"/>
              <a:pathLst>
                <a:path w="33" h="174">
                  <a:moveTo>
                    <a:pt x="0" y="174"/>
                  </a:moveTo>
                  <a:lnTo>
                    <a:pt x="12" y="131"/>
                  </a:lnTo>
                  <a:lnTo>
                    <a:pt x="21" y="88"/>
                  </a:lnTo>
                  <a:lnTo>
                    <a:pt x="28" y="44"/>
                  </a:lnTo>
                  <a:lnTo>
                    <a:pt x="33"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5" name="Freeform 17"/>
            <p:cNvSpPr>
              <a:spLocks/>
            </p:cNvSpPr>
            <p:nvPr/>
          </p:nvSpPr>
          <p:spPr bwMode="auto">
            <a:xfrm>
              <a:off x="3304" y="2408"/>
              <a:ext cx="204" cy="336"/>
            </a:xfrm>
            <a:custGeom>
              <a:avLst/>
              <a:gdLst>
                <a:gd name="T0" fmla="*/ 4 w 401"/>
                <a:gd name="T1" fmla="*/ 6 h 651"/>
                <a:gd name="T2" fmla="*/ 4 w 401"/>
                <a:gd name="T3" fmla="*/ 6 h 651"/>
                <a:gd name="T4" fmla="*/ 4 w 401"/>
                <a:gd name="T5" fmla="*/ 6 h 651"/>
                <a:gd name="T6" fmla="*/ 4 w 401"/>
                <a:gd name="T7" fmla="*/ 5 h 651"/>
                <a:gd name="T8" fmla="*/ 4 w 401"/>
                <a:gd name="T9" fmla="*/ 5 h 651"/>
                <a:gd name="T10" fmla="*/ 4 w 401"/>
                <a:gd name="T11" fmla="*/ 4 h 651"/>
                <a:gd name="T12" fmla="*/ 3 w 401"/>
                <a:gd name="T13" fmla="*/ 4 h 651"/>
                <a:gd name="T14" fmla="*/ 3 w 401"/>
                <a:gd name="T15" fmla="*/ 4 h 651"/>
                <a:gd name="T16" fmla="*/ 3 w 401"/>
                <a:gd name="T17" fmla="*/ 3 h 651"/>
                <a:gd name="T18" fmla="*/ 3 w 401"/>
                <a:gd name="T19" fmla="*/ 3 h 651"/>
                <a:gd name="T20" fmla="*/ 3 w 401"/>
                <a:gd name="T21" fmla="*/ 2 h 651"/>
                <a:gd name="T22" fmla="*/ 2 w 401"/>
                <a:gd name="T23" fmla="*/ 2 h 651"/>
                <a:gd name="T24" fmla="*/ 2 w 401"/>
                <a:gd name="T25" fmla="*/ 2 h 651"/>
                <a:gd name="T26" fmla="*/ 2 w 401"/>
                <a:gd name="T27" fmla="*/ 1 h 651"/>
                <a:gd name="T28" fmla="*/ 2 w 401"/>
                <a:gd name="T29" fmla="*/ 1 h 651"/>
                <a:gd name="T30" fmla="*/ 1 w 401"/>
                <a:gd name="T31" fmla="*/ 1 h 651"/>
                <a:gd name="T32" fmla="*/ 1 w 401"/>
                <a:gd name="T33" fmla="*/ 1 h 651"/>
                <a:gd name="T34" fmla="*/ 0 w 401"/>
                <a:gd name="T35" fmla="*/ 0 h 6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651"/>
                <a:gd name="T56" fmla="*/ 401 w 401"/>
                <a:gd name="T57" fmla="*/ 651 h 6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6" name="Freeform 18"/>
            <p:cNvSpPr>
              <a:spLocks/>
            </p:cNvSpPr>
            <p:nvPr/>
          </p:nvSpPr>
          <p:spPr bwMode="auto">
            <a:xfrm>
              <a:off x="3693" y="2050"/>
              <a:ext cx="91" cy="125"/>
            </a:xfrm>
            <a:custGeom>
              <a:avLst/>
              <a:gdLst>
                <a:gd name="T0" fmla="*/ 0 w 179"/>
                <a:gd name="T1" fmla="*/ 3 h 244"/>
                <a:gd name="T2" fmla="*/ 1 w 179"/>
                <a:gd name="T3" fmla="*/ 2 h 244"/>
                <a:gd name="T4" fmla="*/ 1 w 179"/>
                <a:gd name="T5" fmla="*/ 2 h 244"/>
                <a:gd name="T6" fmla="*/ 1 w 179"/>
                <a:gd name="T7" fmla="*/ 2 h 244"/>
                <a:gd name="T8" fmla="*/ 1 w 179"/>
                <a:gd name="T9" fmla="*/ 2 h 244"/>
                <a:gd name="T10" fmla="*/ 2 w 179"/>
                <a:gd name="T11" fmla="*/ 1 h 244"/>
                <a:gd name="T12" fmla="*/ 2 w 179"/>
                <a:gd name="T13" fmla="*/ 1 h 244"/>
                <a:gd name="T14" fmla="*/ 2 w 179"/>
                <a:gd name="T15" fmla="*/ 1 h 244"/>
                <a:gd name="T16" fmla="*/ 2 w 17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44"/>
                <a:gd name="T29" fmla="*/ 179 w 17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7" name="Freeform 19"/>
            <p:cNvSpPr>
              <a:spLocks/>
            </p:cNvSpPr>
            <p:nvPr/>
          </p:nvSpPr>
          <p:spPr bwMode="auto">
            <a:xfrm>
              <a:off x="3567" y="1583"/>
              <a:ext cx="4" cy="59"/>
            </a:xfrm>
            <a:custGeom>
              <a:avLst/>
              <a:gdLst>
                <a:gd name="T0" fmla="*/ 1 w 10"/>
                <a:gd name="T1" fmla="*/ 1 h 115"/>
                <a:gd name="T2" fmla="*/ 1 w 10"/>
                <a:gd name="T3" fmla="*/ 1 h 115"/>
                <a:gd name="T4" fmla="*/ 1 w 10"/>
                <a:gd name="T5" fmla="*/ 1 h 115"/>
                <a:gd name="T6" fmla="*/ 1 w 10"/>
                <a:gd name="T7" fmla="*/ 1 h 115"/>
                <a:gd name="T8" fmla="*/ 1 w 10"/>
                <a:gd name="T9" fmla="*/ 1 h 115"/>
                <a:gd name="T10" fmla="*/ 1 w 10"/>
                <a:gd name="T11" fmla="*/ 1 h 115"/>
                <a:gd name="T12" fmla="*/ 0 w 10"/>
                <a:gd name="T13" fmla="*/ 0 h 115"/>
                <a:gd name="T14" fmla="*/ 0 60000 65536"/>
                <a:gd name="T15" fmla="*/ 0 60000 65536"/>
                <a:gd name="T16" fmla="*/ 0 60000 65536"/>
                <a:gd name="T17" fmla="*/ 0 60000 65536"/>
                <a:gd name="T18" fmla="*/ 0 60000 65536"/>
                <a:gd name="T19" fmla="*/ 0 60000 65536"/>
                <a:gd name="T20" fmla="*/ 0 60000 65536"/>
                <a:gd name="T21" fmla="*/ 0 w 10"/>
                <a:gd name="T22" fmla="*/ 0 h 115"/>
                <a:gd name="T23" fmla="*/ 10 w 1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5">
                  <a:moveTo>
                    <a:pt x="10" y="115"/>
                  </a:moveTo>
                  <a:lnTo>
                    <a:pt x="10" y="111"/>
                  </a:lnTo>
                  <a:lnTo>
                    <a:pt x="10" y="107"/>
                  </a:lnTo>
                  <a:lnTo>
                    <a:pt x="9" y="80"/>
                  </a:lnTo>
                  <a:lnTo>
                    <a:pt x="8" y="53"/>
                  </a:lnTo>
                  <a:lnTo>
                    <a:pt x="5" y="26"/>
                  </a:lnTo>
                  <a:lnTo>
                    <a:pt x="0"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8" name="Freeform 20"/>
            <p:cNvSpPr>
              <a:spLocks/>
            </p:cNvSpPr>
            <p:nvPr/>
          </p:nvSpPr>
          <p:spPr bwMode="auto">
            <a:xfrm>
              <a:off x="2988" y="1438"/>
              <a:ext cx="47" cy="75"/>
            </a:xfrm>
            <a:custGeom>
              <a:avLst/>
              <a:gdLst>
                <a:gd name="T0" fmla="*/ 1 w 92"/>
                <a:gd name="T1" fmla="*/ 0 h 147"/>
                <a:gd name="T2" fmla="*/ 1 w 92"/>
                <a:gd name="T3" fmla="*/ 1 h 147"/>
                <a:gd name="T4" fmla="*/ 1 w 92"/>
                <a:gd name="T5" fmla="*/ 1 h 147"/>
                <a:gd name="T6" fmla="*/ 1 w 92"/>
                <a:gd name="T7" fmla="*/ 1 h 147"/>
                <a:gd name="T8" fmla="*/ 0 w 92"/>
                <a:gd name="T9" fmla="*/ 2 h 147"/>
                <a:gd name="T10" fmla="*/ 0 60000 65536"/>
                <a:gd name="T11" fmla="*/ 0 60000 65536"/>
                <a:gd name="T12" fmla="*/ 0 60000 65536"/>
                <a:gd name="T13" fmla="*/ 0 60000 65536"/>
                <a:gd name="T14" fmla="*/ 0 60000 65536"/>
                <a:gd name="T15" fmla="*/ 0 w 92"/>
                <a:gd name="T16" fmla="*/ 0 h 147"/>
                <a:gd name="T17" fmla="*/ 92 w 92"/>
                <a:gd name="T18" fmla="*/ 147 h 147"/>
              </a:gdLst>
              <a:ahLst/>
              <a:cxnLst>
                <a:cxn ang="T10">
                  <a:pos x="T0" y="T1"/>
                </a:cxn>
                <a:cxn ang="T11">
                  <a:pos x="T2" y="T3"/>
                </a:cxn>
                <a:cxn ang="T12">
                  <a:pos x="T4" y="T5"/>
                </a:cxn>
                <a:cxn ang="T13">
                  <a:pos x="T6" y="T7"/>
                </a:cxn>
                <a:cxn ang="T14">
                  <a:pos x="T8" y="T9"/>
                </a:cxn>
              </a:cxnLst>
              <a:rect l="T15" t="T16" r="T17" b="T18"/>
              <a:pathLst>
                <a:path w="92" h="147">
                  <a:moveTo>
                    <a:pt x="92" y="0"/>
                  </a:moveTo>
                  <a:lnTo>
                    <a:pt x="65" y="35"/>
                  </a:lnTo>
                  <a:lnTo>
                    <a:pt x="40" y="71"/>
                  </a:lnTo>
                  <a:lnTo>
                    <a:pt x="19" y="108"/>
                  </a:lnTo>
                  <a:lnTo>
                    <a:pt x="0" y="147"/>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49" name="Freeform 21"/>
            <p:cNvSpPr>
              <a:spLocks/>
            </p:cNvSpPr>
            <p:nvPr/>
          </p:nvSpPr>
          <p:spPr bwMode="auto">
            <a:xfrm>
              <a:off x="2550" y="1484"/>
              <a:ext cx="23" cy="64"/>
            </a:xfrm>
            <a:custGeom>
              <a:avLst/>
              <a:gdLst>
                <a:gd name="T0" fmla="*/ 0 w 45"/>
                <a:gd name="T1" fmla="*/ 0 h 126"/>
                <a:gd name="T2" fmla="*/ 0 w 45"/>
                <a:gd name="T3" fmla="*/ 1 h 126"/>
                <a:gd name="T4" fmla="*/ 0 w 45"/>
                <a:gd name="T5" fmla="*/ 1 h 126"/>
                <a:gd name="T6" fmla="*/ 0 w 45"/>
                <a:gd name="T7" fmla="*/ 1 h 126"/>
                <a:gd name="T8" fmla="*/ 0 w 45"/>
                <a:gd name="T9" fmla="*/ 2 h 126"/>
                <a:gd name="T10" fmla="*/ 0 60000 65536"/>
                <a:gd name="T11" fmla="*/ 0 60000 65536"/>
                <a:gd name="T12" fmla="*/ 0 60000 65536"/>
                <a:gd name="T13" fmla="*/ 0 60000 65536"/>
                <a:gd name="T14" fmla="*/ 0 60000 65536"/>
                <a:gd name="T15" fmla="*/ 0 w 45"/>
                <a:gd name="T16" fmla="*/ 0 h 126"/>
                <a:gd name="T17" fmla="*/ 45 w 45"/>
                <a:gd name="T18" fmla="*/ 126 h 126"/>
              </a:gdLst>
              <a:ahLst/>
              <a:cxnLst>
                <a:cxn ang="T10">
                  <a:pos x="T0" y="T1"/>
                </a:cxn>
                <a:cxn ang="T11">
                  <a:pos x="T2" y="T3"/>
                </a:cxn>
                <a:cxn ang="T12">
                  <a:pos x="T4" y="T5"/>
                </a:cxn>
                <a:cxn ang="T13">
                  <a:pos x="T6" y="T7"/>
                </a:cxn>
                <a:cxn ang="T14">
                  <a:pos x="T8" y="T9"/>
                </a:cxn>
              </a:cxnLst>
              <a:rect l="T15" t="T16" r="T17" b="T18"/>
              <a:pathLst>
                <a:path w="45" h="126">
                  <a:moveTo>
                    <a:pt x="45" y="0"/>
                  </a:moveTo>
                  <a:lnTo>
                    <a:pt x="31" y="30"/>
                  </a:lnTo>
                  <a:lnTo>
                    <a:pt x="19" y="62"/>
                  </a:lnTo>
                  <a:lnTo>
                    <a:pt x="8" y="93"/>
                  </a:lnTo>
                  <a:lnTo>
                    <a:pt x="0" y="126"/>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50" name="Freeform 22"/>
            <p:cNvSpPr>
              <a:spLocks/>
            </p:cNvSpPr>
            <p:nvPr/>
          </p:nvSpPr>
          <p:spPr bwMode="auto">
            <a:xfrm>
              <a:off x="2045" y="1574"/>
              <a:ext cx="80" cy="61"/>
            </a:xfrm>
            <a:custGeom>
              <a:avLst/>
              <a:gdLst>
                <a:gd name="T0" fmla="*/ 2 w 161"/>
                <a:gd name="T1" fmla="*/ 1 h 123"/>
                <a:gd name="T2" fmla="*/ 1 w 161"/>
                <a:gd name="T3" fmla="*/ 1 h 123"/>
                <a:gd name="T4" fmla="*/ 1 w 161"/>
                <a:gd name="T5" fmla="*/ 1 h 123"/>
                <a:gd name="T6" fmla="*/ 1 w 161"/>
                <a:gd name="T7" fmla="*/ 1 h 123"/>
                <a:gd name="T8" fmla="*/ 0 w 161"/>
                <a:gd name="T9" fmla="*/ 0 h 123"/>
                <a:gd name="T10" fmla="*/ 0 60000 65536"/>
                <a:gd name="T11" fmla="*/ 0 60000 65536"/>
                <a:gd name="T12" fmla="*/ 0 60000 65536"/>
                <a:gd name="T13" fmla="*/ 0 60000 65536"/>
                <a:gd name="T14" fmla="*/ 0 60000 65536"/>
                <a:gd name="T15" fmla="*/ 0 w 161"/>
                <a:gd name="T16" fmla="*/ 0 h 123"/>
                <a:gd name="T17" fmla="*/ 161 w 161"/>
                <a:gd name="T18" fmla="*/ 123 h 123"/>
              </a:gdLst>
              <a:ahLst/>
              <a:cxnLst>
                <a:cxn ang="T10">
                  <a:pos x="T0" y="T1"/>
                </a:cxn>
                <a:cxn ang="T11">
                  <a:pos x="T2" y="T3"/>
                </a:cxn>
                <a:cxn ang="T12">
                  <a:pos x="T4" y="T5"/>
                </a:cxn>
                <a:cxn ang="T13">
                  <a:pos x="T6" y="T7"/>
                </a:cxn>
                <a:cxn ang="T14">
                  <a:pos x="T8" y="T9"/>
                </a:cxn>
              </a:cxnLst>
              <a:rect l="T15" t="T16" r="T17" b="T18"/>
              <a:pathLst>
                <a:path w="161" h="123">
                  <a:moveTo>
                    <a:pt x="161" y="123"/>
                  </a:moveTo>
                  <a:lnTo>
                    <a:pt x="124" y="89"/>
                  </a:lnTo>
                  <a:lnTo>
                    <a:pt x="84" y="57"/>
                  </a:lnTo>
                  <a:lnTo>
                    <a:pt x="43" y="27"/>
                  </a:lnTo>
                  <a:lnTo>
                    <a:pt x="0"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51" name="Freeform 23"/>
            <p:cNvSpPr>
              <a:spLocks/>
            </p:cNvSpPr>
            <p:nvPr/>
          </p:nvSpPr>
          <p:spPr bwMode="auto">
            <a:xfrm>
              <a:off x="1411" y="2004"/>
              <a:ext cx="16" cy="68"/>
            </a:xfrm>
            <a:custGeom>
              <a:avLst/>
              <a:gdLst>
                <a:gd name="T0" fmla="*/ 0 w 28"/>
                <a:gd name="T1" fmla="*/ 0 h 130"/>
                <a:gd name="T2" fmla="*/ 1 w 28"/>
                <a:gd name="T3" fmla="*/ 1 h 130"/>
                <a:gd name="T4" fmla="*/ 1 w 28"/>
                <a:gd name="T5" fmla="*/ 1 h 130"/>
                <a:gd name="T6" fmla="*/ 1 w 28"/>
                <a:gd name="T7" fmla="*/ 1 h 130"/>
                <a:gd name="T8" fmla="*/ 1 w 28"/>
                <a:gd name="T9" fmla="*/ 2 h 130"/>
                <a:gd name="T10" fmla="*/ 0 60000 65536"/>
                <a:gd name="T11" fmla="*/ 0 60000 65536"/>
                <a:gd name="T12" fmla="*/ 0 60000 65536"/>
                <a:gd name="T13" fmla="*/ 0 60000 65536"/>
                <a:gd name="T14" fmla="*/ 0 60000 65536"/>
                <a:gd name="T15" fmla="*/ 0 w 28"/>
                <a:gd name="T16" fmla="*/ 0 h 130"/>
                <a:gd name="T17" fmla="*/ 28 w 28"/>
                <a:gd name="T18" fmla="*/ 130 h 130"/>
              </a:gdLst>
              <a:ahLst/>
              <a:cxnLst>
                <a:cxn ang="T10">
                  <a:pos x="T0" y="T1"/>
                </a:cxn>
                <a:cxn ang="T11">
                  <a:pos x="T2" y="T3"/>
                </a:cxn>
                <a:cxn ang="T12">
                  <a:pos x="T4" y="T5"/>
                </a:cxn>
                <a:cxn ang="T13">
                  <a:pos x="T6" y="T7"/>
                </a:cxn>
                <a:cxn ang="T14">
                  <a:pos x="T8" y="T9"/>
                </a:cxn>
              </a:cxnLst>
              <a:rect l="T15" t="T16" r="T17" b="T18"/>
              <a:pathLst>
                <a:path w="28" h="130">
                  <a:moveTo>
                    <a:pt x="0" y="0"/>
                  </a:moveTo>
                  <a:lnTo>
                    <a:pt x="5" y="33"/>
                  </a:lnTo>
                  <a:lnTo>
                    <a:pt x="11" y="65"/>
                  </a:lnTo>
                  <a:lnTo>
                    <a:pt x="19" y="98"/>
                  </a:lnTo>
                  <a:lnTo>
                    <a:pt x="28" y="13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grpSp>
      <p:sp>
        <p:nvSpPr>
          <p:cNvPr id="52" name="Freeform 24"/>
          <p:cNvSpPr>
            <a:spLocks/>
          </p:cNvSpPr>
          <p:nvPr/>
        </p:nvSpPr>
        <p:spPr bwMode="auto">
          <a:xfrm>
            <a:off x="1143000" y="2325688"/>
            <a:ext cx="2819400" cy="444500"/>
          </a:xfrm>
          <a:custGeom>
            <a:avLst/>
            <a:gdLst>
              <a:gd name="T0" fmla="*/ 0 w 1776"/>
              <a:gd name="T1" fmla="*/ 2147483647 h 280"/>
              <a:gd name="T2" fmla="*/ 2147483647 w 1776"/>
              <a:gd name="T3" fmla="*/ 2147483647 h 280"/>
              <a:gd name="T4" fmla="*/ 2147483647 w 1776"/>
              <a:gd name="T5" fmla="*/ 0 h 280"/>
              <a:gd name="T6" fmla="*/ 0 60000 65536"/>
              <a:gd name="T7" fmla="*/ 0 60000 65536"/>
              <a:gd name="T8" fmla="*/ 0 60000 65536"/>
              <a:gd name="T9" fmla="*/ 0 w 1776"/>
              <a:gd name="T10" fmla="*/ 0 h 280"/>
              <a:gd name="T11" fmla="*/ 1776 w 1776"/>
              <a:gd name="T12" fmla="*/ 280 h 280"/>
            </a:gdLst>
            <a:ahLst/>
            <a:cxnLst>
              <a:cxn ang="T6">
                <a:pos x="T0" y="T1"/>
              </a:cxn>
              <a:cxn ang="T7">
                <a:pos x="T2" y="T3"/>
              </a:cxn>
              <a:cxn ang="T8">
                <a:pos x="T4" y="T5"/>
              </a:cxn>
            </a:cxnLst>
            <a:rect l="T9" t="T10" r="T11" b="T12"/>
            <a:pathLst>
              <a:path w="1776" h="280">
                <a:moveTo>
                  <a:pt x="0" y="240"/>
                </a:moveTo>
                <a:cubicBezTo>
                  <a:pt x="524" y="260"/>
                  <a:pt x="1048" y="280"/>
                  <a:pt x="1344" y="240"/>
                </a:cubicBezTo>
                <a:cubicBezTo>
                  <a:pt x="1640" y="200"/>
                  <a:pt x="1708" y="100"/>
                  <a:pt x="1776" y="0"/>
                </a:cubicBezTo>
              </a:path>
            </a:pathLst>
          </a:custGeom>
          <a:noFill/>
          <a:ln w="12700" cap="sq">
            <a:solidFill>
              <a:sysClr val="windowText" lastClr="000000"/>
            </a:solidFill>
            <a:round/>
            <a:headEnd type="triangle" w="med" len="me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53" name="Freeform 25"/>
          <p:cNvSpPr>
            <a:spLocks/>
          </p:cNvSpPr>
          <p:nvPr/>
        </p:nvSpPr>
        <p:spPr bwMode="auto">
          <a:xfrm>
            <a:off x="4241800" y="2630488"/>
            <a:ext cx="2235200" cy="165100"/>
          </a:xfrm>
          <a:custGeom>
            <a:avLst/>
            <a:gdLst>
              <a:gd name="T0" fmla="*/ 2147483647 w 1408"/>
              <a:gd name="T1" fmla="*/ 0 h 104"/>
              <a:gd name="T2" fmla="*/ 2147483647 w 1408"/>
              <a:gd name="T3" fmla="*/ 2147483647 h 104"/>
              <a:gd name="T4" fmla="*/ 2147483647 w 1408"/>
              <a:gd name="T5" fmla="*/ 2147483647 h 104"/>
              <a:gd name="T6" fmla="*/ 0 60000 65536"/>
              <a:gd name="T7" fmla="*/ 0 60000 65536"/>
              <a:gd name="T8" fmla="*/ 0 60000 65536"/>
              <a:gd name="T9" fmla="*/ 0 w 1408"/>
              <a:gd name="T10" fmla="*/ 0 h 104"/>
              <a:gd name="T11" fmla="*/ 1408 w 1408"/>
              <a:gd name="T12" fmla="*/ 104 h 104"/>
            </a:gdLst>
            <a:ahLst/>
            <a:cxnLst>
              <a:cxn ang="T6">
                <a:pos x="T0" y="T1"/>
              </a:cxn>
              <a:cxn ang="T7">
                <a:pos x="T2" y="T3"/>
              </a:cxn>
              <a:cxn ang="T8">
                <a:pos x="T4" y="T5"/>
              </a:cxn>
            </a:cxnLst>
            <a:rect l="T9" t="T10" r="T11" b="T12"/>
            <a:pathLst>
              <a:path w="1408" h="104">
                <a:moveTo>
                  <a:pt x="160" y="0"/>
                </a:moveTo>
                <a:cubicBezTo>
                  <a:pt x="80" y="44"/>
                  <a:pt x="0" y="88"/>
                  <a:pt x="208" y="96"/>
                </a:cubicBezTo>
                <a:cubicBezTo>
                  <a:pt x="416" y="104"/>
                  <a:pt x="912" y="76"/>
                  <a:pt x="1408" y="48"/>
                </a:cubicBezTo>
              </a:path>
            </a:pathLst>
          </a:custGeom>
          <a:noFill/>
          <a:ln w="12700" cap="sq">
            <a:solidFill>
              <a:sysClr val="windowText" lastClr="000000"/>
            </a:solidFill>
            <a:round/>
            <a:headEnd type="triangle" w="med" len="me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54" name="Line 26"/>
          <p:cNvSpPr>
            <a:spLocks noChangeShapeType="1"/>
          </p:cNvSpPr>
          <p:nvPr/>
        </p:nvSpPr>
        <p:spPr bwMode="auto">
          <a:xfrm>
            <a:off x="4572000" y="2554288"/>
            <a:ext cx="0" cy="304800"/>
          </a:xfrm>
          <a:prstGeom prst="line">
            <a:avLst/>
          </a:prstGeom>
          <a:noFill/>
          <a:ln w="19050"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55" name="Line 27"/>
          <p:cNvSpPr>
            <a:spLocks noChangeShapeType="1"/>
          </p:cNvSpPr>
          <p:nvPr/>
        </p:nvSpPr>
        <p:spPr bwMode="auto">
          <a:xfrm>
            <a:off x="4572000" y="2859088"/>
            <a:ext cx="1752600" cy="0"/>
          </a:xfrm>
          <a:prstGeom prst="line">
            <a:avLst/>
          </a:prstGeom>
          <a:noFill/>
          <a:ln w="28575"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56" name="Text Box 28"/>
          <p:cNvSpPr txBox="1">
            <a:spLocks noChangeArrowheads="1"/>
          </p:cNvSpPr>
          <p:nvPr/>
        </p:nvSpPr>
        <p:spPr bwMode="auto">
          <a:xfrm>
            <a:off x="6553200" y="2492375"/>
            <a:ext cx="982663" cy="400050"/>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n-US" sz="2000">
                <a:latin typeface="+mj-lt"/>
                <a:ea typeface="ＭＳ Ｐゴシック" pitchFamily="34" charset="-128"/>
                <a:cs typeface="+mn-cs"/>
              </a:rPr>
              <a:t>Private</a:t>
            </a:r>
          </a:p>
        </p:txBody>
      </p:sp>
      <p:sp>
        <p:nvSpPr>
          <p:cNvPr id="57" name="Text Box 29"/>
          <p:cNvSpPr txBox="1">
            <a:spLocks noChangeArrowheads="1"/>
          </p:cNvSpPr>
          <p:nvPr/>
        </p:nvSpPr>
        <p:spPr bwMode="auto">
          <a:xfrm>
            <a:off x="1992313" y="1600200"/>
            <a:ext cx="2005012" cy="646113"/>
          </a:xfrm>
          <a:prstGeom prst="rect">
            <a:avLst/>
          </a:prstGeom>
          <a:noFill/>
          <a:ln w="12700" cap="sq">
            <a:noFill/>
            <a:miter lim="800000"/>
            <a:headEnd type="none" w="sm" len="sm"/>
            <a:tailEnd type="none" w="sm" len="sm"/>
          </a:ln>
        </p:spPr>
        <p:txBody>
          <a:bodyPr wrap="none">
            <a:spAutoFit/>
          </a:bodyPr>
          <a:lstStyle/>
          <a:p>
            <a:pPr algn="ctr" fontAlgn="auto">
              <a:spcBef>
                <a:spcPts val="0"/>
              </a:spcBef>
              <a:spcAft>
                <a:spcPts val="0"/>
              </a:spcAft>
              <a:defRPr/>
            </a:pPr>
            <a:r>
              <a:rPr lang="en-US" b="1" dirty="0">
                <a:solidFill>
                  <a:srgbClr val="0000FF"/>
                </a:solidFill>
                <a:latin typeface="+mj-lt"/>
                <a:ea typeface="ＭＳ Ｐゴシック" pitchFamily="34" charset="-128"/>
                <a:cs typeface="+mn-cs"/>
              </a:rPr>
              <a:t>Bastion host</a:t>
            </a:r>
          </a:p>
          <a:p>
            <a:pPr algn="ctr" fontAlgn="auto">
              <a:spcBef>
                <a:spcPts val="0"/>
              </a:spcBef>
              <a:spcAft>
                <a:spcPts val="0"/>
              </a:spcAft>
              <a:defRPr/>
            </a:pPr>
            <a:r>
              <a:rPr lang="en-US" b="1" dirty="0">
                <a:solidFill>
                  <a:srgbClr val="0000FF"/>
                </a:solidFill>
                <a:latin typeface="+mj-lt"/>
                <a:ea typeface="ＭＳ Ｐゴシック" pitchFamily="34" charset="-128"/>
                <a:cs typeface="+mn-cs"/>
              </a:rPr>
              <a:t>Or proxy firewall</a:t>
            </a:r>
          </a:p>
        </p:txBody>
      </p:sp>
      <p:sp>
        <p:nvSpPr>
          <p:cNvPr id="58" name="Text Box 30"/>
          <p:cNvSpPr txBox="1">
            <a:spLocks noChangeArrowheads="1"/>
          </p:cNvSpPr>
          <p:nvPr/>
        </p:nvSpPr>
        <p:spPr bwMode="auto">
          <a:xfrm>
            <a:off x="3294063" y="2859088"/>
            <a:ext cx="884237" cy="457200"/>
          </a:xfrm>
          <a:prstGeom prst="rect">
            <a:avLst/>
          </a:prstGeom>
          <a:noFill/>
          <a:ln w="9525">
            <a:noFill/>
            <a:miter lim="800000"/>
            <a:headEnd/>
            <a:tailEnd/>
          </a:ln>
        </p:spPr>
        <p:txBody>
          <a:bodyPr wrap="none" anchor="ctr">
            <a:spAutoFit/>
          </a:bodyPr>
          <a:lstStyle/>
          <a:p>
            <a:pPr algn="ctr" eaLnBrk="0" fontAlgn="auto" hangingPunct="0">
              <a:spcBef>
                <a:spcPts val="0"/>
              </a:spcBef>
              <a:spcAft>
                <a:spcPts val="0"/>
              </a:spcAft>
              <a:defRPr/>
            </a:pPr>
            <a:r>
              <a:rPr lang="en-US" sz="2400" b="1" dirty="0">
                <a:solidFill>
                  <a:srgbClr val="009900"/>
                </a:solidFill>
                <a:latin typeface="+mj-lt"/>
                <a:ea typeface="ＭＳ Ｐゴシック" pitchFamily="34" charset="-128"/>
                <a:cs typeface="+mn-cs"/>
              </a:rPr>
              <a:t>DMZ</a:t>
            </a:r>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Complex Example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4" name="Content Placeholder 3"/>
          <p:cNvSpPr>
            <a:spLocks noGrp="1"/>
          </p:cNvSpPr>
          <p:nvPr>
            <p:ph sz="quarter" idx="1"/>
          </p:nvPr>
        </p:nvSpPr>
        <p:spPr>
          <a:xfrm>
            <a:off x="457200" y="3505200"/>
            <a:ext cx="8229600" cy="2651760"/>
          </a:xfrm>
        </p:spPr>
        <p:txBody>
          <a:bodyPr>
            <a:normAutofit fontScale="92500" lnSpcReduction="10000"/>
          </a:bodyPr>
          <a:lstStyle/>
          <a:p>
            <a:r>
              <a:rPr lang="en-US" dirty="0"/>
              <a:t>Gateway is in the </a:t>
            </a:r>
            <a:r>
              <a:rPr lang="en-US" dirty="0" smtClean="0"/>
              <a:t>DMZ</a:t>
            </a:r>
          </a:p>
          <a:p>
            <a:pPr lvl="1"/>
            <a:r>
              <a:rPr lang="en-US" dirty="0" smtClean="0"/>
              <a:t>Outside </a:t>
            </a:r>
            <a:r>
              <a:rPr lang="en-US" dirty="0"/>
              <a:t>world can contact GW but in a limited way because of the packet filter</a:t>
            </a:r>
          </a:p>
          <a:p>
            <a:pPr lvl="1"/>
            <a:r>
              <a:rPr lang="en-US" dirty="0"/>
              <a:t>Limited connections are possible between Net1 or Net2 and GW</a:t>
            </a:r>
          </a:p>
          <a:p>
            <a:pPr lvl="1"/>
            <a:r>
              <a:rPr lang="en-US" dirty="0"/>
              <a:t>Anything can pass between Net1 and Net2</a:t>
            </a:r>
          </a:p>
          <a:p>
            <a:pPr lvl="1"/>
            <a:r>
              <a:rPr lang="en-US" dirty="0"/>
              <a:t>Outgoing calls are possible from Net1/Net2 to the outside world</a:t>
            </a:r>
          </a:p>
          <a:p>
            <a:pPr lvl="1"/>
            <a:r>
              <a:rPr lang="en-US" dirty="0"/>
              <a:t>What rules must be in place?</a:t>
            </a:r>
          </a:p>
          <a:p>
            <a:endParaRPr lang="en-US" dirty="0"/>
          </a:p>
        </p:txBody>
      </p:sp>
      <p:grpSp>
        <p:nvGrpSpPr>
          <p:cNvPr id="44" name="Group 39"/>
          <p:cNvGrpSpPr>
            <a:grpSpLocks/>
          </p:cNvGrpSpPr>
          <p:nvPr/>
        </p:nvGrpSpPr>
        <p:grpSpPr bwMode="auto">
          <a:xfrm>
            <a:off x="1066800" y="1143000"/>
            <a:ext cx="6951663" cy="2209800"/>
            <a:chOff x="1219200" y="1371600"/>
            <a:chExt cx="6568152" cy="1828800"/>
          </a:xfrm>
        </p:grpSpPr>
        <p:sp>
          <p:nvSpPr>
            <p:cNvPr id="45" name="AutoShape 4"/>
            <p:cNvSpPr>
              <a:spLocks noChangeArrowheads="1"/>
            </p:cNvSpPr>
            <p:nvPr/>
          </p:nvSpPr>
          <p:spPr bwMode="auto">
            <a:xfrm>
              <a:off x="2914650" y="1600200"/>
              <a:ext cx="533400" cy="457200"/>
            </a:xfrm>
            <a:prstGeom prst="cube">
              <a:avLst>
                <a:gd name="adj" fmla="val 25000"/>
              </a:avLst>
            </a:prstGeom>
            <a:solidFill>
              <a:srgbClr val="92D050"/>
            </a:solidFill>
            <a:ln w="9525">
              <a:solidFill>
                <a:sysClr val="windowText" lastClr="000000"/>
              </a:solidFill>
              <a:miter lim="800000"/>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Optima" pitchFamily="1" charset="0"/>
                </a:rPr>
                <a:t>GW</a:t>
              </a:r>
            </a:p>
          </p:txBody>
        </p:sp>
        <p:sp>
          <p:nvSpPr>
            <p:cNvPr id="46" name="AutoShape 5"/>
            <p:cNvSpPr>
              <a:spLocks noChangeArrowheads="1"/>
            </p:cNvSpPr>
            <p:nvPr/>
          </p:nvSpPr>
          <p:spPr bwMode="auto">
            <a:xfrm>
              <a:off x="4057650" y="1600200"/>
              <a:ext cx="1143000" cy="457200"/>
            </a:xfrm>
            <a:prstGeom prst="cube">
              <a:avLst>
                <a:gd name="adj" fmla="val 25000"/>
              </a:avLst>
            </a:prstGeom>
            <a:solidFill>
              <a:srgbClr val="D34817"/>
            </a:solidFill>
            <a:ln w="9525">
              <a:solidFill>
                <a:sysClr val="windowText" lastClr="000000"/>
              </a:solidFill>
              <a:miter lim="800000"/>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Optima" pitchFamily="1" charset="0"/>
                </a:rPr>
                <a:t>Packet Filter</a:t>
              </a:r>
            </a:p>
          </p:txBody>
        </p:sp>
        <p:sp>
          <p:nvSpPr>
            <p:cNvPr id="47" name="Line 7"/>
            <p:cNvSpPr>
              <a:spLocks noChangeShapeType="1"/>
            </p:cNvSpPr>
            <p:nvPr/>
          </p:nvSpPr>
          <p:spPr bwMode="auto">
            <a:xfrm flipV="1">
              <a:off x="4133850" y="20574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Line 8"/>
            <p:cNvSpPr>
              <a:spLocks noChangeShapeType="1"/>
            </p:cNvSpPr>
            <p:nvPr/>
          </p:nvSpPr>
          <p:spPr bwMode="auto">
            <a:xfrm>
              <a:off x="2533650" y="21336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Line 9"/>
            <p:cNvSpPr>
              <a:spLocks noChangeShapeType="1"/>
            </p:cNvSpPr>
            <p:nvPr/>
          </p:nvSpPr>
          <p:spPr bwMode="auto">
            <a:xfrm>
              <a:off x="3143250" y="20574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50" name="Group 10"/>
            <p:cNvGrpSpPr>
              <a:grpSpLocks/>
            </p:cNvGrpSpPr>
            <p:nvPr/>
          </p:nvGrpSpPr>
          <p:grpSpPr bwMode="auto">
            <a:xfrm>
              <a:off x="5886450" y="1371600"/>
              <a:ext cx="1524000" cy="762000"/>
              <a:chOff x="1168" y="1328"/>
              <a:chExt cx="2704" cy="2032"/>
            </a:xfrm>
          </p:grpSpPr>
          <p:sp>
            <p:nvSpPr>
              <p:cNvPr id="66" name="Freeform 11"/>
              <p:cNvSpPr>
                <a:spLocks/>
              </p:cNvSpPr>
              <p:nvPr/>
            </p:nvSpPr>
            <p:spPr bwMode="auto">
              <a:xfrm>
                <a:off x="1168" y="1328"/>
                <a:ext cx="2704" cy="2032"/>
              </a:xfrm>
              <a:custGeom>
                <a:avLst/>
                <a:gdLst>
                  <a:gd name="T0" fmla="*/ 1 w 5328"/>
                  <a:gd name="T1" fmla="*/ 1 h 3936"/>
                  <a:gd name="T2" fmla="*/ 1 w 5328"/>
                  <a:gd name="T3" fmla="*/ 1 h 3936"/>
                  <a:gd name="T4" fmla="*/ 1 w 5328"/>
                  <a:gd name="T5" fmla="*/ 1 h 3936"/>
                  <a:gd name="T6" fmla="*/ 1 w 5328"/>
                  <a:gd name="T7" fmla="*/ 1 h 3936"/>
                  <a:gd name="T8" fmla="*/ 1 w 5328"/>
                  <a:gd name="T9" fmla="*/ 1 h 3936"/>
                  <a:gd name="T10" fmla="*/ 1 w 5328"/>
                  <a:gd name="T11" fmla="*/ 1 h 3936"/>
                  <a:gd name="T12" fmla="*/ 1 w 5328"/>
                  <a:gd name="T13" fmla="*/ 1 h 3936"/>
                  <a:gd name="T14" fmla="*/ 1 w 5328"/>
                  <a:gd name="T15" fmla="*/ 1 h 3936"/>
                  <a:gd name="T16" fmla="*/ 1 w 5328"/>
                  <a:gd name="T17" fmla="*/ 1 h 3936"/>
                  <a:gd name="T18" fmla="*/ 1 w 5328"/>
                  <a:gd name="T19" fmla="*/ 1 h 3936"/>
                  <a:gd name="T20" fmla="*/ 1 w 5328"/>
                  <a:gd name="T21" fmla="*/ 1 h 3936"/>
                  <a:gd name="T22" fmla="*/ 1 w 5328"/>
                  <a:gd name="T23" fmla="*/ 1 h 3936"/>
                  <a:gd name="T24" fmla="*/ 1 w 5328"/>
                  <a:gd name="T25" fmla="*/ 1 h 3936"/>
                  <a:gd name="T26" fmla="*/ 1 w 5328"/>
                  <a:gd name="T27" fmla="*/ 1 h 3936"/>
                  <a:gd name="T28" fmla="*/ 1 w 5328"/>
                  <a:gd name="T29" fmla="*/ 1 h 3936"/>
                  <a:gd name="T30" fmla="*/ 1 w 5328"/>
                  <a:gd name="T31" fmla="*/ 1 h 3936"/>
                  <a:gd name="T32" fmla="*/ 1 w 5328"/>
                  <a:gd name="T33" fmla="*/ 1 h 3936"/>
                  <a:gd name="T34" fmla="*/ 1 w 5328"/>
                  <a:gd name="T35" fmla="*/ 1 h 3936"/>
                  <a:gd name="T36" fmla="*/ 1 w 5328"/>
                  <a:gd name="T37" fmla="*/ 1 h 3936"/>
                  <a:gd name="T38" fmla="*/ 1 w 5328"/>
                  <a:gd name="T39" fmla="*/ 1 h 3936"/>
                  <a:gd name="T40" fmla="*/ 1 w 5328"/>
                  <a:gd name="T41" fmla="*/ 1 h 3936"/>
                  <a:gd name="T42" fmla="*/ 1 w 5328"/>
                  <a:gd name="T43" fmla="*/ 1 h 3936"/>
                  <a:gd name="T44" fmla="*/ 1 w 5328"/>
                  <a:gd name="T45" fmla="*/ 1 h 3936"/>
                  <a:gd name="T46" fmla="*/ 1 w 5328"/>
                  <a:gd name="T47" fmla="*/ 1 h 3936"/>
                  <a:gd name="T48" fmla="*/ 1 w 5328"/>
                  <a:gd name="T49" fmla="*/ 1 h 3936"/>
                  <a:gd name="T50" fmla="*/ 1 w 5328"/>
                  <a:gd name="T51" fmla="*/ 1 h 3936"/>
                  <a:gd name="T52" fmla="*/ 1 w 5328"/>
                  <a:gd name="T53" fmla="*/ 1 h 3936"/>
                  <a:gd name="T54" fmla="*/ 1 w 5328"/>
                  <a:gd name="T55" fmla="*/ 1 h 3936"/>
                  <a:gd name="T56" fmla="*/ 1 w 5328"/>
                  <a:gd name="T57" fmla="*/ 1 h 3936"/>
                  <a:gd name="T58" fmla="*/ 1 w 5328"/>
                  <a:gd name="T59" fmla="*/ 1 h 3936"/>
                  <a:gd name="T60" fmla="*/ 1 w 5328"/>
                  <a:gd name="T61" fmla="*/ 1 h 3936"/>
                  <a:gd name="T62" fmla="*/ 1 w 5328"/>
                  <a:gd name="T63" fmla="*/ 1 h 3936"/>
                  <a:gd name="T64" fmla="*/ 1 w 5328"/>
                  <a:gd name="T65" fmla="*/ 1 h 3936"/>
                  <a:gd name="T66" fmla="*/ 1 w 5328"/>
                  <a:gd name="T67" fmla="*/ 1 h 3936"/>
                  <a:gd name="T68" fmla="*/ 1 w 5328"/>
                  <a:gd name="T69" fmla="*/ 1 h 3936"/>
                  <a:gd name="T70" fmla="*/ 1 w 5328"/>
                  <a:gd name="T71" fmla="*/ 1 h 3936"/>
                  <a:gd name="T72" fmla="*/ 1 w 5328"/>
                  <a:gd name="T73" fmla="*/ 1 h 3936"/>
                  <a:gd name="T74" fmla="*/ 1 w 5328"/>
                  <a:gd name="T75" fmla="*/ 1 h 3936"/>
                  <a:gd name="T76" fmla="*/ 1 w 5328"/>
                  <a:gd name="T77" fmla="*/ 1 h 3936"/>
                  <a:gd name="T78" fmla="*/ 1 w 5328"/>
                  <a:gd name="T79" fmla="*/ 1 h 3936"/>
                  <a:gd name="T80" fmla="*/ 1 w 5328"/>
                  <a:gd name="T81" fmla="*/ 1 h 3936"/>
                  <a:gd name="T82" fmla="*/ 1 w 5328"/>
                  <a:gd name="T83" fmla="*/ 1 h 3936"/>
                  <a:gd name="T84" fmla="*/ 1 w 5328"/>
                  <a:gd name="T85" fmla="*/ 1 h 3936"/>
                  <a:gd name="T86" fmla="*/ 1 w 5328"/>
                  <a:gd name="T87" fmla="*/ 1 h 3936"/>
                  <a:gd name="T88" fmla="*/ 1 w 5328"/>
                  <a:gd name="T89" fmla="*/ 1 h 3936"/>
                  <a:gd name="T90" fmla="*/ 1 w 5328"/>
                  <a:gd name="T91" fmla="*/ 1 h 3936"/>
                  <a:gd name="T92" fmla="*/ 1 w 5328"/>
                  <a:gd name="T93" fmla="*/ 1 h 3936"/>
                  <a:gd name="T94" fmla="*/ 1 w 5328"/>
                  <a:gd name="T95" fmla="*/ 1 h 3936"/>
                  <a:gd name="T96" fmla="*/ 1 w 5328"/>
                  <a:gd name="T97" fmla="*/ 1 h 3936"/>
                  <a:gd name="T98" fmla="*/ 1 w 5328"/>
                  <a:gd name="T99" fmla="*/ 1 h 3936"/>
                  <a:gd name="T100" fmla="*/ 1 w 5328"/>
                  <a:gd name="T101" fmla="*/ 1 h 3936"/>
                  <a:gd name="T102" fmla="*/ 1 w 5328"/>
                  <a:gd name="T103" fmla="*/ 1 h 3936"/>
                  <a:gd name="T104" fmla="*/ 1 w 5328"/>
                  <a:gd name="T105" fmla="*/ 1 h 3936"/>
                  <a:gd name="T106" fmla="*/ 1 w 5328"/>
                  <a:gd name="T107" fmla="*/ 1 h 3936"/>
                  <a:gd name="T108" fmla="*/ 1 w 5328"/>
                  <a:gd name="T109" fmla="*/ 1 h 3936"/>
                  <a:gd name="T110" fmla="*/ 1 w 5328"/>
                  <a:gd name="T111" fmla="*/ 1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Freeform 12"/>
              <p:cNvSpPr>
                <a:spLocks/>
              </p:cNvSpPr>
              <p:nvPr/>
            </p:nvSpPr>
            <p:spPr bwMode="auto">
              <a:xfrm>
                <a:off x="1168" y="1328"/>
                <a:ext cx="2704" cy="2032"/>
              </a:xfrm>
              <a:custGeom>
                <a:avLst/>
                <a:gdLst>
                  <a:gd name="T0" fmla="*/ 1 w 5328"/>
                  <a:gd name="T1" fmla="*/ 1 h 3936"/>
                  <a:gd name="T2" fmla="*/ 1 w 5328"/>
                  <a:gd name="T3" fmla="*/ 1 h 3936"/>
                  <a:gd name="T4" fmla="*/ 1 w 5328"/>
                  <a:gd name="T5" fmla="*/ 1 h 3936"/>
                  <a:gd name="T6" fmla="*/ 1 w 5328"/>
                  <a:gd name="T7" fmla="*/ 1 h 3936"/>
                  <a:gd name="T8" fmla="*/ 1 w 5328"/>
                  <a:gd name="T9" fmla="*/ 1 h 3936"/>
                  <a:gd name="T10" fmla="*/ 1 w 5328"/>
                  <a:gd name="T11" fmla="*/ 1 h 3936"/>
                  <a:gd name="T12" fmla="*/ 1 w 5328"/>
                  <a:gd name="T13" fmla="*/ 1 h 3936"/>
                  <a:gd name="T14" fmla="*/ 1 w 5328"/>
                  <a:gd name="T15" fmla="*/ 1 h 3936"/>
                  <a:gd name="T16" fmla="*/ 1 w 5328"/>
                  <a:gd name="T17" fmla="*/ 1 h 3936"/>
                  <a:gd name="T18" fmla="*/ 1 w 5328"/>
                  <a:gd name="T19" fmla="*/ 1 h 3936"/>
                  <a:gd name="T20" fmla="*/ 1 w 5328"/>
                  <a:gd name="T21" fmla="*/ 1 h 3936"/>
                  <a:gd name="T22" fmla="*/ 1 w 5328"/>
                  <a:gd name="T23" fmla="*/ 1 h 3936"/>
                  <a:gd name="T24" fmla="*/ 1 w 5328"/>
                  <a:gd name="T25" fmla="*/ 1 h 3936"/>
                  <a:gd name="T26" fmla="*/ 1 w 5328"/>
                  <a:gd name="T27" fmla="*/ 1 h 3936"/>
                  <a:gd name="T28" fmla="*/ 1 w 5328"/>
                  <a:gd name="T29" fmla="*/ 1 h 3936"/>
                  <a:gd name="T30" fmla="*/ 1 w 5328"/>
                  <a:gd name="T31" fmla="*/ 1 h 3936"/>
                  <a:gd name="T32" fmla="*/ 1 w 5328"/>
                  <a:gd name="T33" fmla="*/ 1 h 3936"/>
                  <a:gd name="T34" fmla="*/ 1 w 5328"/>
                  <a:gd name="T35" fmla="*/ 1 h 3936"/>
                  <a:gd name="T36" fmla="*/ 1 w 5328"/>
                  <a:gd name="T37" fmla="*/ 1 h 3936"/>
                  <a:gd name="T38" fmla="*/ 1 w 5328"/>
                  <a:gd name="T39" fmla="*/ 1 h 3936"/>
                  <a:gd name="T40" fmla="*/ 1 w 5328"/>
                  <a:gd name="T41" fmla="*/ 1 h 3936"/>
                  <a:gd name="T42" fmla="*/ 1 w 5328"/>
                  <a:gd name="T43" fmla="*/ 1 h 3936"/>
                  <a:gd name="T44" fmla="*/ 1 w 5328"/>
                  <a:gd name="T45" fmla="*/ 1 h 3936"/>
                  <a:gd name="T46" fmla="*/ 1 w 5328"/>
                  <a:gd name="T47" fmla="*/ 1 h 3936"/>
                  <a:gd name="T48" fmla="*/ 1 w 5328"/>
                  <a:gd name="T49" fmla="*/ 1 h 3936"/>
                  <a:gd name="T50" fmla="*/ 1 w 5328"/>
                  <a:gd name="T51" fmla="*/ 1 h 3936"/>
                  <a:gd name="T52" fmla="*/ 1 w 5328"/>
                  <a:gd name="T53" fmla="*/ 1 h 3936"/>
                  <a:gd name="T54" fmla="*/ 1 w 5328"/>
                  <a:gd name="T55" fmla="*/ 1 h 3936"/>
                  <a:gd name="T56" fmla="*/ 1 w 5328"/>
                  <a:gd name="T57" fmla="*/ 1 h 3936"/>
                  <a:gd name="T58" fmla="*/ 1 w 5328"/>
                  <a:gd name="T59" fmla="*/ 1 h 3936"/>
                  <a:gd name="T60" fmla="*/ 1 w 5328"/>
                  <a:gd name="T61" fmla="*/ 1 h 3936"/>
                  <a:gd name="T62" fmla="*/ 1 w 5328"/>
                  <a:gd name="T63" fmla="*/ 1 h 3936"/>
                  <a:gd name="T64" fmla="*/ 1 w 5328"/>
                  <a:gd name="T65" fmla="*/ 1 h 3936"/>
                  <a:gd name="T66" fmla="*/ 1 w 5328"/>
                  <a:gd name="T67" fmla="*/ 1 h 3936"/>
                  <a:gd name="T68" fmla="*/ 1 w 5328"/>
                  <a:gd name="T69" fmla="*/ 1 h 3936"/>
                  <a:gd name="T70" fmla="*/ 1 w 5328"/>
                  <a:gd name="T71" fmla="*/ 1 h 3936"/>
                  <a:gd name="T72" fmla="*/ 1 w 5328"/>
                  <a:gd name="T73" fmla="*/ 1 h 3936"/>
                  <a:gd name="T74" fmla="*/ 1 w 5328"/>
                  <a:gd name="T75" fmla="*/ 1 h 3936"/>
                  <a:gd name="T76" fmla="*/ 1 w 5328"/>
                  <a:gd name="T77" fmla="*/ 1 h 3936"/>
                  <a:gd name="T78" fmla="*/ 1 w 5328"/>
                  <a:gd name="T79" fmla="*/ 1 h 3936"/>
                  <a:gd name="T80" fmla="*/ 1 w 5328"/>
                  <a:gd name="T81" fmla="*/ 1 h 3936"/>
                  <a:gd name="T82" fmla="*/ 1 w 5328"/>
                  <a:gd name="T83" fmla="*/ 1 h 3936"/>
                  <a:gd name="T84" fmla="*/ 1 w 5328"/>
                  <a:gd name="T85" fmla="*/ 1 h 3936"/>
                  <a:gd name="T86" fmla="*/ 1 w 5328"/>
                  <a:gd name="T87" fmla="*/ 1 h 3936"/>
                  <a:gd name="T88" fmla="*/ 1 w 5328"/>
                  <a:gd name="T89" fmla="*/ 1 h 3936"/>
                  <a:gd name="T90" fmla="*/ 1 w 5328"/>
                  <a:gd name="T91" fmla="*/ 1 h 3936"/>
                  <a:gd name="T92" fmla="*/ 1 w 5328"/>
                  <a:gd name="T93" fmla="*/ 1 h 3936"/>
                  <a:gd name="T94" fmla="*/ 1 w 5328"/>
                  <a:gd name="T95" fmla="*/ 1 h 3936"/>
                  <a:gd name="T96" fmla="*/ 1 w 5328"/>
                  <a:gd name="T97" fmla="*/ 1 h 3936"/>
                  <a:gd name="T98" fmla="*/ 1 w 5328"/>
                  <a:gd name="T99" fmla="*/ 1 h 3936"/>
                  <a:gd name="T100" fmla="*/ 1 w 5328"/>
                  <a:gd name="T101" fmla="*/ 1 h 3936"/>
                  <a:gd name="T102" fmla="*/ 1 w 5328"/>
                  <a:gd name="T103" fmla="*/ 1 h 3936"/>
                  <a:gd name="T104" fmla="*/ 1 w 5328"/>
                  <a:gd name="T105" fmla="*/ 1 h 3936"/>
                  <a:gd name="T106" fmla="*/ 1 w 5328"/>
                  <a:gd name="T107" fmla="*/ 1 h 3936"/>
                  <a:gd name="T108" fmla="*/ 1 w 5328"/>
                  <a:gd name="T109" fmla="*/ 1 h 3936"/>
                  <a:gd name="T110" fmla="*/ 1 w 5328"/>
                  <a:gd name="T111" fmla="*/ 1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Freeform 13"/>
              <p:cNvSpPr>
                <a:spLocks/>
              </p:cNvSpPr>
              <p:nvPr/>
            </p:nvSpPr>
            <p:spPr bwMode="auto">
              <a:xfrm>
                <a:off x="1303" y="2524"/>
                <a:ext cx="158" cy="38"/>
              </a:xfrm>
              <a:custGeom>
                <a:avLst/>
                <a:gdLst>
                  <a:gd name="T0" fmla="*/ 0 w 312"/>
                  <a:gd name="T1" fmla="*/ 0 h 74"/>
                  <a:gd name="T2" fmla="*/ 1 w 312"/>
                  <a:gd name="T3" fmla="*/ 1 h 74"/>
                  <a:gd name="T4" fmla="*/ 1 w 312"/>
                  <a:gd name="T5" fmla="*/ 1 h 74"/>
                  <a:gd name="T6" fmla="*/ 1 w 312"/>
                  <a:gd name="T7" fmla="*/ 1 h 74"/>
                  <a:gd name="T8" fmla="*/ 1 w 312"/>
                  <a:gd name="T9" fmla="*/ 1 h 74"/>
                  <a:gd name="T10" fmla="*/ 1 w 312"/>
                  <a:gd name="T11" fmla="*/ 1 h 74"/>
                  <a:gd name="T12" fmla="*/ 1 w 312"/>
                  <a:gd name="T13" fmla="*/ 1 h 74"/>
                  <a:gd name="T14" fmla="*/ 1 w 312"/>
                  <a:gd name="T15" fmla="*/ 1 h 74"/>
                  <a:gd name="T16" fmla="*/ 1 w 312"/>
                  <a:gd name="T17" fmla="*/ 1 h 74"/>
                  <a:gd name="T18" fmla="*/ 1 w 312"/>
                  <a:gd name="T19" fmla="*/ 1 h 74"/>
                  <a:gd name="T20" fmla="*/ 1 w 31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74"/>
                  <a:gd name="T35" fmla="*/ 312 w 31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9" name="Freeform 14"/>
              <p:cNvSpPr>
                <a:spLocks/>
              </p:cNvSpPr>
              <p:nvPr/>
            </p:nvSpPr>
            <p:spPr bwMode="auto">
              <a:xfrm>
                <a:off x="1533" y="2969"/>
                <a:ext cx="69" cy="18"/>
              </a:xfrm>
              <a:custGeom>
                <a:avLst/>
                <a:gdLst>
                  <a:gd name="T0" fmla="*/ 0 w 136"/>
                  <a:gd name="T1" fmla="*/ 1 h 34"/>
                  <a:gd name="T2" fmla="*/ 1 w 136"/>
                  <a:gd name="T3" fmla="*/ 1 h 34"/>
                  <a:gd name="T4" fmla="*/ 1 w 136"/>
                  <a:gd name="T5" fmla="*/ 1 h 34"/>
                  <a:gd name="T6" fmla="*/ 1 w 136"/>
                  <a:gd name="T7" fmla="*/ 1 h 34"/>
                  <a:gd name="T8" fmla="*/ 1 w 136"/>
                  <a:gd name="T9" fmla="*/ 0 h 34"/>
                  <a:gd name="T10" fmla="*/ 0 60000 65536"/>
                  <a:gd name="T11" fmla="*/ 0 60000 65536"/>
                  <a:gd name="T12" fmla="*/ 0 60000 65536"/>
                  <a:gd name="T13" fmla="*/ 0 60000 65536"/>
                  <a:gd name="T14" fmla="*/ 0 60000 65536"/>
                  <a:gd name="T15" fmla="*/ 0 w 136"/>
                  <a:gd name="T16" fmla="*/ 0 h 34"/>
                  <a:gd name="T17" fmla="*/ 136 w 136"/>
                  <a:gd name="T18" fmla="*/ 34 h 34"/>
                </a:gdLst>
                <a:ahLst/>
                <a:cxnLst>
                  <a:cxn ang="T10">
                    <a:pos x="T0" y="T1"/>
                  </a:cxn>
                  <a:cxn ang="T11">
                    <a:pos x="T2" y="T3"/>
                  </a:cxn>
                  <a:cxn ang="T12">
                    <a:pos x="T4" y="T5"/>
                  </a:cxn>
                  <a:cxn ang="T13">
                    <a:pos x="T6" y="T7"/>
                  </a:cxn>
                  <a:cxn ang="T14">
                    <a:pos x="T8" y="T9"/>
                  </a:cxn>
                </a:cxnLst>
                <a:rect l="T15" t="T16" r="T17" b="T18"/>
                <a:pathLst>
                  <a:path w="136" h="34">
                    <a:moveTo>
                      <a:pt x="0" y="34"/>
                    </a:moveTo>
                    <a:lnTo>
                      <a:pt x="35" y="29"/>
                    </a:lnTo>
                    <a:lnTo>
                      <a:pt x="69" y="22"/>
                    </a:lnTo>
                    <a:lnTo>
                      <a:pt x="103" y="12"/>
                    </a:lnTo>
                    <a:lnTo>
                      <a:pt x="136"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0" name="Freeform 15"/>
              <p:cNvSpPr>
                <a:spLocks/>
              </p:cNvSpPr>
              <p:nvPr/>
            </p:nvSpPr>
            <p:spPr bwMode="auto">
              <a:xfrm>
                <a:off x="2156" y="3086"/>
                <a:ext cx="42" cy="81"/>
              </a:xfrm>
              <a:custGeom>
                <a:avLst/>
                <a:gdLst>
                  <a:gd name="T0" fmla="*/ 0 w 83"/>
                  <a:gd name="T1" fmla="*/ 0 h 158"/>
                  <a:gd name="T2" fmla="*/ 1 w 83"/>
                  <a:gd name="T3" fmla="*/ 1 h 158"/>
                  <a:gd name="T4" fmla="*/ 1 w 83"/>
                  <a:gd name="T5" fmla="*/ 1 h 158"/>
                  <a:gd name="T6" fmla="*/ 1 w 83"/>
                  <a:gd name="T7" fmla="*/ 1 h 158"/>
                  <a:gd name="T8" fmla="*/ 1 w 83"/>
                  <a:gd name="T9" fmla="*/ 1 h 158"/>
                  <a:gd name="T10" fmla="*/ 0 60000 65536"/>
                  <a:gd name="T11" fmla="*/ 0 60000 65536"/>
                  <a:gd name="T12" fmla="*/ 0 60000 65536"/>
                  <a:gd name="T13" fmla="*/ 0 60000 65536"/>
                  <a:gd name="T14" fmla="*/ 0 60000 65536"/>
                  <a:gd name="T15" fmla="*/ 0 w 83"/>
                  <a:gd name="T16" fmla="*/ 0 h 158"/>
                  <a:gd name="T17" fmla="*/ 83 w 83"/>
                  <a:gd name="T18" fmla="*/ 158 h 158"/>
                </a:gdLst>
                <a:ahLst/>
                <a:cxnLst>
                  <a:cxn ang="T10">
                    <a:pos x="T0" y="T1"/>
                  </a:cxn>
                  <a:cxn ang="T11">
                    <a:pos x="T2" y="T3"/>
                  </a:cxn>
                  <a:cxn ang="T12">
                    <a:pos x="T4" y="T5"/>
                  </a:cxn>
                  <a:cxn ang="T13">
                    <a:pos x="T6" y="T7"/>
                  </a:cxn>
                  <a:cxn ang="T14">
                    <a:pos x="T8" y="T9"/>
                  </a:cxn>
                </a:cxnLst>
                <a:rect l="T15" t="T16" r="T17" b="T18"/>
                <a:pathLst>
                  <a:path w="83" h="158">
                    <a:moveTo>
                      <a:pt x="0" y="0"/>
                    </a:moveTo>
                    <a:lnTo>
                      <a:pt x="18" y="41"/>
                    </a:lnTo>
                    <a:lnTo>
                      <a:pt x="37" y="81"/>
                    </a:lnTo>
                    <a:lnTo>
                      <a:pt x="59" y="120"/>
                    </a:lnTo>
                    <a:lnTo>
                      <a:pt x="83" y="158"/>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1" name="Freeform 16"/>
              <p:cNvSpPr>
                <a:spLocks/>
              </p:cNvSpPr>
              <p:nvPr/>
            </p:nvSpPr>
            <p:spPr bwMode="auto">
              <a:xfrm>
                <a:off x="2955" y="2962"/>
                <a:ext cx="16" cy="90"/>
              </a:xfrm>
              <a:custGeom>
                <a:avLst/>
                <a:gdLst>
                  <a:gd name="T0" fmla="*/ 0 w 33"/>
                  <a:gd name="T1" fmla="*/ 1 h 174"/>
                  <a:gd name="T2" fmla="*/ 0 w 33"/>
                  <a:gd name="T3" fmla="*/ 1 h 174"/>
                  <a:gd name="T4" fmla="*/ 0 w 33"/>
                  <a:gd name="T5" fmla="*/ 1 h 174"/>
                  <a:gd name="T6" fmla="*/ 0 w 33"/>
                  <a:gd name="T7" fmla="*/ 1 h 174"/>
                  <a:gd name="T8" fmla="*/ 0 w 33"/>
                  <a:gd name="T9" fmla="*/ 0 h 174"/>
                  <a:gd name="T10" fmla="*/ 0 60000 65536"/>
                  <a:gd name="T11" fmla="*/ 0 60000 65536"/>
                  <a:gd name="T12" fmla="*/ 0 60000 65536"/>
                  <a:gd name="T13" fmla="*/ 0 60000 65536"/>
                  <a:gd name="T14" fmla="*/ 0 60000 65536"/>
                  <a:gd name="T15" fmla="*/ 0 w 33"/>
                  <a:gd name="T16" fmla="*/ 0 h 174"/>
                  <a:gd name="T17" fmla="*/ 33 w 33"/>
                  <a:gd name="T18" fmla="*/ 174 h 174"/>
                </a:gdLst>
                <a:ahLst/>
                <a:cxnLst>
                  <a:cxn ang="T10">
                    <a:pos x="T0" y="T1"/>
                  </a:cxn>
                  <a:cxn ang="T11">
                    <a:pos x="T2" y="T3"/>
                  </a:cxn>
                  <a:cxn ang="T12">
                    <a:pos x="T4" y="T5"/>
                  </a:cxn>
                  <a:cxn ang="T13">
                    <a:pos x="T6" y="T7"/>
                  </a:cxn>
                  <a:cxn ang="T14">
                    <a:pos x="T8" y="T9"/>
                  </a:cxn>
                </a:cxnLst>
                <a:rect l="T15" t="T16" r="T17" b="T18"/>
                <a:pathLst>
                  <a:path w="33" h="174">
                    <a:moveTo>
                      <a:pt x="0" y="174"/>
                    </a:moveTo>
                    <a:lnTo>
                      <a:pt x="12" y="131"/>
                    </a:lnTo>
                    <a:lnTo>
                      <a:pt x="21" y="88"/>
                    </a:lnTo>
                    <a:lnTo>
                      <a:pt x="28" y="44"/>
                    </a:lnTo>
                    <a:lnTo>
                      <a:pt x="33"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2" name="Freeform 17"/>
              <p:cNvSpPr>
                <a:spLocks/>
              </p:cNvSpPr>
              <p:nvPr/>
            </p:nvSpPr>
            <p:spPr bwMode="auto">
              <a:xfrm>
                <a:off x="3305" y="2408"/>
                <a:ext cx="204" cy="336"/>
              </a:xfrm>
              <a:custGeom>
                <a:avLst/>
                <a:gdLst>
                  <a:gd name="T0" fmla="*/ 1 w 401"/>
                  <a:gd name="T1" fmla="*/ 1 h 651"/>
                  <a:gd name="T2" fmla="*/ 1 w 401"/>
                  <a:gd name="T3" fmla="*/ 1 h 651"/>
                  <a:gd name="T4" fmla="*/ 1 w 401"/>
                  <a:gd name="T5" fmla="*/ 1 h 651"/>
                  <a:gd name="T6" fmla="*/ 1 w 401"/>
                  <a:gd name="T7" fmla="*/ 1 h 651"/>
                  <a:gd name="T8" fmla="*/ 1 w 401"/>
                  <a:gd name="T9" fmla="*/ 1 h 651"/>
                  <a:gd name="T10" fmla="*/ 1 w 401"/>
                  <a:gd name="T11" fmla="*/ 1 h 651"/>
                  <a:gd name="T12" fmla="*/ 1 w 401"/>
                  <a:gd name="T13" fmla="*/ 1 h 651"/>
                  <a:gd name="T14" fmla="*/ 1 w 401"/>
                  <a:gd name="T15" fmla="*/ 1 h 651"/>
                  <a:gd name="T16" fmla="*/ 1 w 401"/>
                  <a:gd name="T17" fmla="*/ 1 h 651"/>
                  <a:gd name="T18" fmla="*/ 1 w 401"/>
                  <a:gd name="T19" fmla="*/ 1 h 651"/>
                  <a:gd name="T20" fmla="*/ 1 w 401"/>
                  <a:gd name="T21" fmla="*/ 1 h 651"/>
                  <a:gd name="T22" fmla="*/ 1 w 401"/>
                  <a:gd name="T23" fmla="*/ 1 h 651"/>
                  <a:gd name="T24" fmla="*/ 1 w 401"/>
                  <a:gd name="T25" fmla="*/ 1 h 651"/>
                  <a:gd name="T26" fmla="*/ 1 w 401"/>
                  <a:gd name="T27" fmla="*/ 1 h 651"/>
                  <a:gd name="T28" fmla="*/ 1 w 401"/>
                  <a:gd name="T29" fmla="*/ 1 h 651"/>
                  <a:gd name="T30" fmla="*/ 1 w 401"/>
                  <a:gd name="T31" fmla="*/ 1 h 651"/>
                  <a:gd name="T32" fmla="*/ 1 w 401"/>
                  <a:gd name="T33" fmla="*/ 1 h 651"/>
                  <a:gd name="T34" fmla="*/ 0 w 401"/>
                  <a:gd name="T35" fmla="*/ 0 h 6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651"/>
                  <a:gd name="T56" fmla="*/ 401 w 401"/>
                  <a:gd name="T57" fmla="*/ 651 h 6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3" name="Freeform 18"/>
              <p:cNvSpPr>
                <a:spLocks/>
              </p:cNvSpPr>
              <p:nvPr/>
            </p:nvSpPr>
            <p:spPr bwMode="auto">
              <a:xfrm>
                <a:off x="3693" y="2049"/>
                <a:ext cx="91" cy="126"/>
              </a:xfrm>
              <a:custGeom>
                <a:avLst/>
                <a:gdLst>
                  <a:gd name="T0" fmla="*/ 0 w 179"/>
                  <a:gd name="T1" fmla="*/ 1 h 244"/>
                  <a:gd name="T2" fmla="*/ 1 w 179"/>
                  <a:gd name="T3" fmla="*/ 1 h 244"/>
                  <a:gd name="T4" fmla="*/ 1 w 179"/>
                  <a:gd name="T5" fmla="*/ 1 h 244"/>
                  <a:gd name="T6" fmla="*/ 1 w 179"/>
                  <a:gd name="T7" fmla="*/ 1 h 244"/>
                  <a:gd name="T8" fmla="*/ 1 w 179"/>
                  <a:gd name="T9" fmla="*/ 1 h 244"/>
                  <a:gd name="T10" fmla="*/ 1 w 179"/>
                  <a:gd name="T11" fmla="*/ 1 h 244"/>
                  <a:gd name="T12" fmla="*/ 1 w 179"/>
                  <a:gd name="T13" fmla="*/ 1 h 244"/>
                  <a:gd name="T14" fmla="*/ 1 w 179"/>
                  <a:gd name="T15" fmla="*/ 1 h 244"/>
                  <a:gd name="T16" fmla="*/ 1 w 17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44"/>
                  <a:gd name="T29" fmla="*/ 179 w 17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Freeform 19"/>
              <p:cNvSpPr>
                <a:spLocks/>
              </p:cNvSpPr>
              <p:nvPr/>
            </p:nvSpPr>
            <p:spPr bwMode="auto">
              <a:xfrm>
                <a:off x="3566" y="1583"/>
                <a:ext cx="5" cy="59"/>
              </a:xfrm>
              <a:custGeom>
                <a:avLst/>
                <a:gdLst>
                  <a:gd name="T0" fmla="*/ 1 w 10"/>
                  <a:gd name="T1" fmla="*/ 1 h 115"/>
                  <a:gd name="T2" fmla="*/ 1 w 10"/>
                  <a:gd name="T3" fmla="*/ 1 h 115"/>
                  <a:gd name="T4" fmla="*/ 1 w 10"/>
                  <a:gd name="T5" fmla="*/ 1 h 115"/>
                  <a:gd name="T6" fmla="*/ 1 w 10"/>
                  <a:gd name="T7" fmla="*/ 1 h 115"/>
                  <a:gd name="T8" fmla="*/ 1 w 10"/>
                  <a:gd name="T9" fmla="*/ 1 h 115"/>
                  <a:gd name="T10" fmla="*/ 1 w 10"/>
                  <a:gd name="T11" fmla="*/ 1 h 115"/>
                  <a:gd name="T12" fmla="*/ 0 w 10"/>
                  <a:gd name="T13" fmla="*/ 0 h 115"/>
                  <a:gd name="T14" fmla="*/ 0 60000 65536"/>
                  <a:gd name="T15" fmla="*/ 0 60000 65536"/>
                  <a:gd name="T16" fmla="*/ 0 60000 65536"/>
                  <a:gd name="T17" fmla="*/ 0 60000 65536"/>
                  <a:gd name="T18" fmla="*/ 0 60000 65536"/>
                  <a:gd name="T19" fmla="*/ 0 60000 65536"/>
                  <a:gd name="T20" fmla="*/ 0 60000 65536"/>
                  <a:gd name="T21" fmla="*/ 0 w 10"/>
                  <a:gd name="T22" fmla="*/ 0 h 115"/>
                  <a:gd name="T23" fmla="*/ 10 w 1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5">
                    <a:moveTo>
                      <a:pt x="10" y="115"/>
                    </a:moveTo>
                    <a:lnTo>
                      <a:pt x="10" y="111"/>
                    </a:lnTo>
                    <a:lnTo>
                      <a:pt x="10" y="107"/>
                    </a:lnTo>
                    <a:lnTo>
                      <a:pt x="9" y="80"/>
                    </a:lnTo>
                    <a:lnTo>
                      <a:pt x="8" y="53"/>
                    </a:lnTo>
                    <a:lnTo>
                      <a:pt x="5" y="26"/>
                    </a:lnTo>
                    <a:lnTo>
                      <a:pt x="0"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Freeform 20"/>
              <p:cNvSpPr>
                <a:spLocks/>
              </p:cNvSpPr>
              <p:nvPr/>
            </p:nvSpPr>
            <p:spPr bwMode="auto">
              <a:xfrm>
                <a:off x="2988" y="1437"/>
                <a:ext cx="47" cy="76"/>
              </a:xfrm>
              <a:custGeom>
                <a:avLst/>
                <a:gdLst>
                  <a:gd name="T0" fmla="*/ 1 w 92"/>
                  <a:gd name="T1" fmla="*/ 0 h 147"/>
                  <a:gd name="T2" fmla="*/ 1 w 92"/>
                  <a:gd name="T3" fmla="*/ 1 h 147"/>
                  <a:gd name="T4" fmla="*/ 1 w 92"/>
                  <a:gd name="T5" fmla="*/ 1 h 147"/>
                  <a:gd name="T6" fmla="*/ 1 w 92"/>
                  <a:gd name="T7" fmla="*/ 1 h 147"/>
                  <a:gd name="T8" fmla="*/ 0 w 92"/>
                  <a:gd name="T9" fmla="*/ 1 h 147"/>
                  <a:gd name="T10" fmla="*/ 0 60000 65536"/>
                  <a:gd name="T11" fmla="*/ 0 60000 65536"/>
                  <a:gd name="T12" fmla="*/ 0 60000 65536"/>
                  <a:gd name="T13" fmla="*/ 0 60000 65536"/>
                  <a:gd name="T14" fmla="*/ 0 60000 65536"/>
                  <a:gd name="T15" fmla="*/ 0 w 92"/>
                  <a:gd name="T16" fmla="*/ 0 h 147"/>
                  <a:gd name="T17" fmla="*/ 92 w 92"/>
                  <a:gd name="T18" fmla="*/ 147 h 147"/>
                </a:gdLst>
                <a:ahLst/>
                <a:cxnLst>
                  <a:cxn ang="T10">
                    <a:pos x="T0" y="T1"/>
                  </a:cxn>
                  <a:cxn ang="T11">
                    <a:pos x="T2" y="T3"/>
                  </a:cxn>
                  <a:cxn ang="T12">
                    <a:pos x="T4" y="T5"/>
                  </a:cxn>
                  <a:cxn ang="T13">
                    <a:pos x="T6" y="T7"/>
                  </a:cxn>
                  <a:cxn ang="T14">
                    <a:pos x="T8" y="T9"/>
                  </a:cxn>
                </a:cxnLst>
                <a:rect l="T15" t="T16" r="T17" b="T18"/>
                <a:pathLst>
                  <a:path w="92" h="147">
                    <a:moveTo>
                      <a:pt x="92" y="0"/>
                    </a:moveTo>
                    <a:lnTo>
                      <a:pt x="65" y="35"/>
                    </a:lnTo>
                    <a:lnTo>
                      <a:pt x="40" y="71"/>
                    </a:lnTo>
                    <a:lnTo>
                      <a:pt x="19" y="108"/>
                    </a:lnTo>
                    <a:lnTo>
                      <a:pt x="0" y="147"/>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Freeform 21"/>
              <p:cNvSpPr>
                <a:spLocks/>
              </p:cNvSpPr>
              <p:nvPr/>
            </p:nvSpPr>
            <p:spPr bwMode="auto">
              <a:xfrm>
                <a:off x="2551" y="1483"/>
                <a:ext cx="22" cy="65"/>
              </a:xfrm>
              <a:custGeom>
                <a:avLst/>
                <a:gdLst>
                  <a:gd name="T0" fmla="*/ 0 w 45"/>
                  <a:gd name="T1" fmla="*/ 0 h 126"/>
                  <a:gd name="T2" fmla="*/ 0 w 45"/>
                  <a:gd name="T3" fmla="*/ 1 h 126"/>
                  <a:gd name="T4" fmla="*/ 0 w 45"/>
                  <a:gd name="T5" fmla="*/ 1 h 126"/>
                  <a:gd name="T6" fmla="*/ 0 w 45"/>
                  <a:gd name="T7" fmla="*/ 1 h 126"/>
                  <a:gd name="T8" fmla="*/ 0 w 45"/>
                  <a:gd name="T9" fmla="*/ 1 h 126"/>
                  <a:gd name="T10" fmla="*/ 0 60000 65536"/>
                  <a:gd name="T11" fmla="*/ 0 60000 65536"/>
                  <a:gd name="T12" fmla="*/ 0 60000 65536"/>
                  <a:gd name="T13" fmla="*/ 0 60000 65536"/>
                  <a:gd name="T14" fmla="*/ 0 60000 65536"/>
                  <a:gd name="T15" fmla="*/ 0 w 45"/>
                  <a:gd name="T16" fmla="*/ 0 h 126"/>
                  <a:gd name="T17" fmla="*/ 45 w 45"/>
                  <a:gd name="T18" fmla="*/ 126 h 126"/>
                </a:gdLst>
                <a:ahLst/>
                <a:cxnLst>
                  <a:cxn ang="T10">
                    <a:pos x="T0" y="T1"/>
                  </a:cxn>
                  <a:cxn ang="T11">
                    <a:pos x="T2" y="T3"/>
                  </a:cxn>
                  <a:cxn ang="T12">
                    <a:pos x="T4" y="T5"/>
                  </a:cxn>
                  <a:cxn ang="T13">
                    <a:pos x="T6" y="T7"/>
                  </a:cxn>
                  <a:cxn ang="T14">
                    <a:pos x="T8" y="T9"/>
                  </a:cxn>
                </a:cxnLst>
                <a:rect l="T15" t="T16" r="T17" b="T18"/>
                <a:pathLst>
                  <a:path w="45" h="126">
                    <a:moveTo>
                      <a:pt x="45" y="0"/>
                    </a:moveTo>
                    <a:lnTo>
                      <a:pt x="31" y="30"/>
                    </a:lnTo>
                    <a:lnTo>
                      <a:pt x="19" y="62"/>
                    </a:lnTo>
                    <a:lnTo>
                      <a:pt x="8" y="93"/>
                    </a:lnTo>
                    <a:lnTo>
                      <a:pt x="0" y="126"/>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7" name="Freeform 22"/>
              <p:cNvSpPr>
                <a:spLocks/>
              </p:cNvSpPr>
              <p:nvPr/>
            </p:nvSpPr>
            <p:spPr bwMode="auto">
              <a:xfrm>
                <a:off x="2044" y="1573"/>
                <a:ext cx="81" cy="63"/>
              </a:xfrm>
              <a:custGeom>
                <a:avLst/>
                <a:gdLst>
                  <a:gd name="T0" fmla="*/ 1 w 161"/>
                  <a:gd name="T1" fmla="*/ 1 h 123"/>
                  <a:gd name="T2" fmla="*/ 1 w 161"/>
                  <a:gd name="T3" fmla="*/ 1 h 123"/>
                  <a:gd name="T4" fmla="*/ 1 w 161"/>
                  <a:gd name="T5" fmla="*/ 1 h 123"/>
                  <a:gd name="T6" fmla="*/ 1 w 161"/>
                  <a:gd name="T7" fmla="*/ 1 h 123"/>
                  <a:gd name="T8" fmla="*/ 0 w 161"/>
                  <a:gd name="T9" fmla="*/ 0 h 123"/>
                  <a:gd name="T10" fmla="*/ 0 60000 65536"/>
                  <a:gd name="T11" fmla="*/ 0 60000 65536"/>
                  <a:gd name="T12" fmla="*/ 0 60000 65536"/>
                  <a:gd name="T13" fmla="*/ 0 60000 65536"/>
                  <a:gd name="T14" fmla="*/ 0 60000 65536"/>
                  <a:gd name="T15" fmla="*/ 0 w 161"/>
                  <a:gd name="T16" fmla="*/ 0 h 123"/>
                  <a:gd name="T17" fmla="*/ 161 w 161"/>
                  <a:gd name="T18" fmla="*/ 123 h 123"/>
                </a:gdLst>
                <a:ahLst/>
                <a:cxnLst>
                  <a:cxn ang="T10">
                    <a:pos x="T0" y="T1"/>
                  </a:cxn>
                  <a:cxn ang="T11">
                    <a:pos x="T2" y="T3"/>
                  </a:cxn>
                  <a:cxn ang="T12">
                    <a:pos x="T4" y="T5"/>
                  </a:cxn>
                  <a:cxn ang="T13">
                    <a:pos x="T6" y="T7"/>
                  </a:cxn>
                  <a:cxn ang="T14">
                    <a:pos x="T8" y="T9"/>
                  </a:cxn>
                </a:cxnLst>
                <a:rect l="T15" t="T16" r="T17" b="T18"/>
                <a:pathLst>
                  <a:path w="161" h="123">
                    <a:moveTo>
                      <a:pt x="161" y="123"/>
                    </a:moveTo>
                    <a:lnTo>
                      <a:pt x="124" y="89"/>
                    </a:lnTo>
                    <a:lnTo>
                      <a:pt x="84" y="57"/>
                    </a:lnTo>
                    <a:lnTo>
                      <a:pt x="43" y="27"/>
                    </a:lnTo>
                    <a:lnTo>
                      <a:pt x="0" y="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8" name="Freeform 23"/>
              <p:cNvSpPr>
                <a:spLocks/>
              </p:cNvSpPr>
              <p:nvPr/>
            </p:nvSpPr>
            <p:spPr bwMode="auto">
              <a:xfrm>
                <a:off x="1411" y="2004"/>
                <a:ext cx="15" cy="67"/>
              </a:xfrm>
              <a:custGeom>
                <a:avLst/>
                <a:gdLst>
                  <a:gd name="T0" fmla="*/ 0 w 28"/>
                  <a:gd name="T1" fmla="*/ 0 h 130"/>
                  <a:gd name="T2" fmla="*/ 1 w 28"/>
                  <a:gd name="T3" fmla="*/ 1 h 130"/>
                  <a:gd name="T4" fmla="*/ 1 w 28"/>
                  <a:gd name="T5" fmla="*/ 1 h 130"/>
                  <a:gd name="T6" fmla="*/ 1 w 28"/>
                  <a:gd name="T7" fmla="*/ 1 h 130"/>
                  <a:gd name="T8" fmla="*/ 1 w 28"/>
                  <a:gd name="T9" fmla="*/ 1 h 130"/>
                  <a:gd name="T10" fmla="*/ 0 60000 65536"/>
                  <a:gd name="T11" fmla="*/ 0 60000 65536"/>
                  <a:gd name="T12" fmla="*/ 0 60000 65536"/>
                  <a:gd name="T13" fmla="*/ 0 60000 65536"/>
                  <a:gd name="T14" fmla="*/ 0 60000 65536"/>
                  <a:gd name="T15" fmla="*/ 0 w 28"/>
                  <a:gd name="T16" fmla="*/ 0 h 130"/>
                  <a:gd name="T17" fmla="*/ 28 w 28"/>
                  <a:gd name="T18" fmla="*/ 130 h 130"/>
                </a:gdLst>
                <a:ahLst/>
                <a:cxnLst>
                  <a:cxn ang="T10">
                    <a:pos x="T0" y="T1"/>
                  </a:cxn>
                  <a:cxn ang="T11">
                    <a:pos x="T2" y="T3"/>
                  </a:cxn>
                  <a:cxn ang="T12">
                    <a:pos x="T4" y="T5"/>
                  </a:cxn>
                  <a:cxn ang="T13">
                    <a:pos x="T6" y="T7"/>
                  </a:cxn>
                  <a:cxn ang="T14">
                    <a:pos x="T8" y="T9"/>
                  </a:cxn>
                </a:cxnLst>
                <a:rect l="T15" t="T16" r="T17" b="T18"/>
                <a:pathLst>
                  <a:path w="28" h="130">
                    <a:moveTo>
                      <a:pt x="0" y="0"/>
                    </a:moveTo>
                    <a:lnTo>
                      <a:pt x="5" y="33"/>
                    </a:lnTo>
                    <a:lnTo>
                      <a:pt x="11" y="65"/>
                    </a:lnTo>
                    <a:lnTo>
                      <a:pt x="19" y="98"/>
                    </a:lnTo>
                    <a:lnTo>
                      <a:pt x="28" y="130"/>
                    </a:lnTo>
                  </a:path>
                </a:pathLst>
              </a:custGeom>
              <a:solidFill>
                <a:srgbClr val="FF6600">
                  <a:alpha val="50195"/>
                </a:srgbClr>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51" name="Line 24"/>
            <p:cNvSpPr>
              <a:spLocks noChangeShapeType="1"/>
            </p:cNvSpPr>
            <p:nvPr/>
          </p:nvSpPr>
          <p:spPr bwMode="auto">
            <a:xfrm>
              <a:off x="5124450" y="1828800"/>
              <a:ext cx="9144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25"/>
            <p:cNvSpPr txBox="1">
              <a:spLocks noChangeArrowheads="1"/>
            </p:cNvSpPr>
            <p:nvPr/>
          </p:nvSpPr>
          <p:spPr bwMode="auto">
            <a:xfrm>
              <a:off x="6108700" y="1600200"/>
              <a:ext cx="1039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Optima" pitchFamily="1" charset="0"/>
                  <a:cs typeface="Arial" charset="0"/>
                </a:rPr>
                <a:t>Outside</a:t>
              </a:r>
            </a:p>
          </p:txBody>
        </p:sp>
        <p:sp>
          <p:nvSpPr>
            <p:cNvPr id="53" name="Line 26"/>
            <p:cNvSpPr>
              <a:spLocks noChangeShapeType="1"/>
            </p:cNvSpPr>
            <p:nvPr/>
          </p:nvSpPr>
          <p:spPr bwMode="auto">
            <a:xfrm>
              <a:off x="2686050" y="2590800"/>
              <a:ext cx="16002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27"/>
            <p:cNvSpPr>
              <a:spLocks noChangeShapeType="1"/>
            </p:cNvSpPr>
            <p:nvPr/>
          </p:nvSpPr>
          <p:spPr bwMode="auto">
            <a:xfrm flipV="1">
              <a:off x="4286250" y="2057400"/>
              <a:ext cx="0" cy="533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Line 28"/>
            <p:cNvSpPr>
              <a:spLocks noChangeShapeType="1"/>
            </p:cNvSpPr>
            <p:nvPr/>
          </p:nvSpPr>
          <p:spPr bwMode="auto">
            <a:xfrm>
              <a:off x="2686050" y="25146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Line 29"/>
            <p:cNvSpPr>
              <a:spLocks noChangeShapeType="1"/>
            </p:cNvSpPr>
            <p:nvPr/>
          </p:nvSpPr>
          <p:spPr bwMode="auto">
            <a:xfrm>
              <a:off x="3295650" y="25908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Line 30"/>
            <p:cNvSpPr>
              <a:spLocks noChangeShapeType="1"/>
            </p:cNvSpPr>
            <p:nvPr/>
          </p:nvSpPr>
          <p:spPr bwMode="auto">
            <a:xfrm>
              <a:off x="4667250" y="2590800"/>
              <a:ext cx="16002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Line 31"/>
            <p:cNvSpPr>
              <a:spLocks noChangeShapeType="1"/>
            </p:cNvSpPr>
            <p:nvPr/>
          </p:nvSpPr>
          <p:spPr bwMode="auto">
            <a:xfrm flipV="1">
              <a:off x="4667250" y="2057400"/>
              <a:ext cx="0" cy="533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Line 32"/>
            <p:cNvSpPr>
              <a:spLocks noChangeShapeType="1"/>
            </p:cNvSpPr>
            <p:nvPr/>
          </p:nvSpPr>
          <p:spPr bwMode="auto">
            <a:xfrm>
              <a:off x="6267450" y="25146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Line 33"/>
            <p:cNvSpPr>
              <a:spLocks noChangeShapeType="1"/>
            </p:cNvSpPr>
            <p:nvPr/>
          </p:nvSpPr>
          <p:spPr bwMode="auto">
            <a:xfrm>
              <a:off x="5276850" y="2590800"/>
              <a:ext cx="0" cy="15240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 name="AutoShape 34"/>
            <p:cNvSpPr>
              <a:spLocks noChangeArrowheads="1"/>
            </p:cNvSpPr>
            <p:nvPr/>
          </p:nvSpPr>
          <p:spPr bwMode="auto">
            <a:xfrm>
              <a:off x="2990850" y="2743200"/>
              <a:ext cx="533400" cy="457200"/>
            </a:xfrm>
            <a:prstGeom prst="can">
              <a:avLst>
                <a:gd name="adj" fmla="val 25000"/>
              </a:avLst>
            </a:prstGeom>
            <a:solidFill>
              <a:srgbClr val="CC9900"/>
            </a:solidFill>
            <a:ln w="9525">
              <a:solidFill>
                <a:sysClr val="windowText" lastClr="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Optima" pitchFamily="1" charset="0"/>
                </a:rPr>
                <a:t>BH1</a:t>
              </a:r>
            </a:p>
          </p:txBody>
        </p:sp>
        <p:sp>
          <p:nvSpPr>
            <p:cNvPr id="62" name="AutoShape 35"/>
            <p:cNvSpPr>
              <a:spLocks noChangeArrowheads="1"/>
            </p:cNvSpPr>
            <p:nvPr/>
          </p:nvSpPr>
          <p:spPr bwMode="auto">
            <a:xfrm>
              <a:off x="4972050" y="2743200"/>
              <a:ext cx="533400" cy="457200"/>
            </a:xfrm>
            <a:prstGeom prst="can">
              <a:avLst>
                <a:gd name="adj" fmla="val 25000"/>
              </a:avLst>
            </a:prstGeom>
            <a:solidFill>
              <a:srgbClr val="CC9900"/>
            </a:solidFill>
            <a:ln w="9525">
              <a:solidFill>
                <a:sysClr val="windowText" lastClr="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Optima" pitchFamily="1" charset="0"/>
                </a:rPr>
                <a:t>BH2</a:t>
              </a:r>
            </a:p>
          </p:txBody>
        </p:sp>
        <p:sp>
          <p:nvSpPr>
            <p:cNvPr id="63" name="Text Box 36"/>
            <p:cNvSpPr txBox="1">
              <a:spLocks noChangeArrowheads="1"/>
            </p:cNvSpPr>
            <p:nvPr/>
          </p:nvSpPr>
          <p:spPr bwMode="auto">
            <a:xfrm>
              <a:off x="1219200" y="2057400"/>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Optima" pitchFamily="1" charset="0"/>
                  <a:cs typeface="Arial" charset="0"/>
                </a:rPr>
                <a:t>Inside Net0</a:t>
              </a:r>
            </a:p>
          </p:txBody>
        </p:sp>
        <p:sp>
          <p:nvSpPr>
            <p:cNvPr id="64" name="Text Box 37"/>
            <p:cNvSpPr txBox="1">
              <a:spLocks noChangeArrowheads="1"/>
            </p:cNvSpPr>
            <p:nvPr/>
          </p:nvSpPr>
          <p:spPr bwMode="auto">
            <a:xfrm>
              <a:off x="1400777" y="2483786"/>
              <a:ext cx="152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Optima" pitchFamily="1" charset="0"/>
                  <a:cs typeface="Arial" charset="0"/>
                </a:rPr>
                <a:t>Inside Net1</a:t>
              </a:r>
            </a:p>
          </p:txBody>
        </p:sp>
        <p:sp>
          <p:nvSpPr>
            <p:cNvPr id="65" name="Text Box 38"/>
            <p:cNvSpPr txBox="1">
              <a:spLocks noChangeArrowheads="1"/>
            </p:cNvSpPr>
            <p:nvPr/>
          </p:nvSpPr>
          <p:spPr bwMode="auto">
            <a:xfrm>
              <a:off x="6258590" y="2443655"/>
              <a:ext cx="152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Optima" pitchFamily="1" charset="0"/>
                  <a:cs typeface="Arial" charset="0"/>
                </a:rPr>
                <a:t>Inside Net2</a:t>
              </a:r>
            </a:p>
          </p:txBody>
        </p:sp>
      </p:grpSp>
      <p:sp>
        <p:nvSpPr>
          <p:cNvPr id="79" name="Rectangle 40"/>
          <p:cNvSpPr>
            <a:spLocks noChangeArrowheads="1"/>
          </p:cNvSpPr>
          <p:nvPr/>
        </p:nvSpPr>
        <p:spPr bwMode="auto">
          <a:xfrm>
            <a:off x="2133600" y="137160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0000"/>
                </a:solidFill>
                <a:effectLst/>
                <a:uLnTx/>
                <a:uFillTx/>
              </a:rPr>
              <a:t>DMZ</a:t>
            </a:r>
          </a:p>
        </p:txBody>
      </p:sp>
      <p:sp>
        <p:nvSpPr>
          <p:cNvPr id="80" name="Line 6"/>
          <p:cNvSpPr>
            <a:spLocks noChangeShapeType="1"/>
          </p:cNvSpPr>
          <p:nvPr/>
        </p:nvSpPr>
        <p:spPr bwMode="auto">
          <a:xfrm>
            <a:off x="2457450" y="2155825"/>
            <a:ext cx="64135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Line 6"/>
          <p:cNvSpPr>
            <a:spLocks noChangeShapeType="1"/>
          </p:cNvSpPr>
          <p:nvPr/>
        </p:nvSpPr>
        <p:spPr bwMode="auto">
          <a:xfrm>
            <a:off x="3200400" y="2160588"/>
            <a:ext cx="950913"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2" name="Line 9"/>
          <p:cNvSpPr>
            <a:spLocks noChangeShapeType="1"/>
          </p:cNvSpPr>
          <p:nvPr/>
        </p:nvSpPr>
        <p:spPr bwMode="auto">
          <a:xfrm>
            <a:off x="3200400" y="1981200"/>
            <a:ext cx="0" cy="1841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4075753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Configurations </a:t>
            </a:r>
            <a:r>
              <a:rPr lang="en-US" dirty="0" smtClean="0"/>
              <a:t>(3)</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
        <p:nvSpPr>
          <p:cNvPr id="4" name="Content Placeholder 3"/>
          <p:cNvSpPr>
            <a:spLocks noGrp="1"/>
          </p:cNvSpPr>
          <p:nvPr>
            <p:ph sz="quarter" idx="1"/>
          </p:nvPr>
        </p:nvSpPr>
        <p:spPr>
          <a:xfrm>
            <a:off x="457200" y="3505200"/>
            <a:ext cx="8229600" cy="2651760"/>
          </a:xfrm>
        </p:spPr>
        <p:txBody>
          <a:bodyPr>
            <a:normAutofit lnSpcReduction="10000"/>
          </a:bodyPr>
          <a:lstStyle/>
          <a:p>
            <a:r>
              <a:rPr lang="en-US" dirty="0"/>
              <a:t>Screened subnet firewall</a:t>
            </a:r>
          </a:p>
          <a:p>
            <a:pPr lvl="1"/>
            <a:r>
              <a:rPr lang="en-US" dirty="0"/>
              <a:t>Two packet filters are used</a:t>
            </a:r>
          </a:p>
          <a:p>
            <a:pPr lvl="1"/>
            <a:r>
              <a:rPr lang="en-US" dirty="0"/>
              <a:t>An isolated </a:t>
            </a:r>
            <a:r>
              <a:rPr lang="en-US" dirty="0" err="1"/>
              <a:t>subnetwork</a:t>
            </a:r>
            <a:r>
              <a:rPr lang="en-US" dirty="0"/>
              <a:t> containing the bastion host and other insecure connections is created</a:t>
            </a:r>
          </a:p>
          <a:p>
            <a:pPr lvl="1"/>
            <a:r>
              <a:rPr lang="en-US" dirty="0"/>
              <a:t>There are three levels of defense and the private network is invisible to the rest of the world</a:t>
            </a:r>
          </a:p>
          <a:p>
            <a:pPr lvl="1"/>
            <a:r>
              <a:rPr lang="en-US" dirty="0"/>
              <a:t>The rest of the world is invisible to the private network</a:t>
            </a:r>
          </a:p>
          <a:p>
            <a:endParaRPr lang="en-US" dirty="0"/>
          </a:p>
        </p:txBody>
      </p:sp>
      <p:sp>
        <p:nvSpPr>
          <p:cNvPr id="65" name="Line 2"/>
          <p:cNvSpPr>
            <a:spLocks noChangeShapeType="1"/>
          </p:cNvSpPr>
          <p:nvPr/>
        </p:nvSpPr>
        <p:spPr bwMode="auto">
          <a:xfrm>
            <a:off x="5410200" y="2478088"/>
            <a:ext cx="1600200" cy="0"/>
          </a:xfrm>
          <a:prstGeom prst="line">
            <a:avLst/>
          </a:prstGeom>
          <a:noFill/>
          <a:ln w="28575"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pic>
        <p:nvPicPr>
          <p:cNvPr id="66" name="Picture 5" descr="j02857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258888"/>
            <a:ext cx="11430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6"/>
          <p:cNvSpPr>
            <a:spLocks noChangeArrowheads="1"/>
          </p:cNvSpPr>
          <p:nvPr/>
        </p:nvSpPr>
        <p:spPr bwMode="auto">
          <a:xfrm>
            <a:off x="1752600" y="2173288"/>
            <a:ext cx="533400" cy="457200"/>
          </a:xfrm>
          <a:prstGeom prst="cube">
            <a:avLst>
              <a:gd name="adj" fmla="val 25000"/>
            </a:avLst>
          </a:prstGeom>
          <a:solidFill>
            <a:srgbClr val="D34817"/>
          </a:solidFill>
          <a:ln w="12700" cap="sq">
            <a:solidFill>
              <a:sysClr val="windowText" lastClr="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68" name="Text Box 7"/>
          <p:cNvSpPr txBox="1">
            <a:spLocks noChangeArrowheads="1"/>
          </p:cNvSpPr>
          <p:nvPr/>
        </p:nvSpPr>
        <p:spPr bwMode="auto">
          <a:xfrm>
            <a:off x="457200" y="2667000"/>
            <a:ext cx="1851025" cy="646113"/>
          </a:xfrm>
          <a:prstGeom prst="rect">
            <a:avLst/>
          </a:prstGeom>
          <a:noFill/>
          <a:ln w="12700" cap="sq">
            <a:noFill/>
            <a:miter lim="800000"/>
            <a:headEnd type="none" w="sm" len="sm"/>
            <a:tailEnd type="none" w="sm" len="sm"/>
          </a:ln>
        </p:spPr>
        <p:txBody>
          <a:bodyPr wrap="none">
            <a:spAutoFit/>
          </a:bodyPr>
          <a:lstStyle/>
          <a:p>
            <a:pPr algn="ctr" fontAlgn="auto">
              <a:spcBef>
                <a:spcPts val="0"/>
              </a:spcBef>
              <a:spcAft>
                <a:spcPts val="0"/>
              </a:spcAft>
              <a:defRPr/>
            </a:pPr>
            <a:r>
              <a:rPr lang="en-US" b="1" dirty="0">
                <a:solidFill>
                  <a:srgbClr val="C00000"/>
                </a:solidFill>
                <a:latin typeface="+mj-lt"/>
                <a:ea typeface="ＭＳ Ｐゴシック" pitchFamily="34" charset="-128"/>
                <a:cs typeface="+mn-cs"/>
              </a:rPr>
              <a:t>Outside Packet</a:t>
            </a:r>
          </a:p>
          <a:p>
            <a:pPr algn="ctr" fontAlgn="auto">
              <a:spcBef>
                <a:spcPts val="0"/>
              </a:spcBef>
              <a:spcAft>
                <a:spcPts val="0"/>
              </a:spcAft>
              <a:defRPr/>
            </a:pPr>
            <a:r>
              <a:rPr lang="en-US" b="1" dirty="0">
                <a:solidFill>
                  <a:srgbClr val="C00000"/>
                </a:solidFill>
                <a:latin typeface="+mj-lt"/>
                <a:ea typeface="ＭＳ Ｐゴシック" pitchFamily="34" charset="-128"/>
                <a:cs typeface="+mn-cs"/>
              </a:rPr>
              <a:t>Filter</a:t>
            </a:r>
          </a:p>
        </p:txBody>
      </p:sp>
      <p:sp>
        <p:nvSpPr>
          <p:cNvPr id="69" name="Line 8"/>
          <p:cNvSpPr>
            <a:spLocks noChangeShapeType="1"/>
          </p:cNvSpPr>
          <p:nvPr/>
        </p:nvSpPr>
        <p:spPr bwMode="auto">
          <a:xfrm>
            <a:off x="838200" y="2457450"/>
            <a:ext cx="914400" cy="0"/>
          </a:xfrm>
          <a:prstGeom prst="line">
            <a:avLst/>
          </a:prstGeom>
          <a:noFill/>
          <a:ln w="38100"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70" name="Line 9"/>
          <p:cNvSpPr>
            <a:spLocks noChangeShapeType="1"/>
          </p:cNvSpPr>
          <p:nvPr/>
        </p:nvSpPr>
        <p:spPr bwMode="auto">
          <a:xfrm>
            <a:off x="2286000" y="2478088"/>
            <a:ext cx="3048000" cy="36512"/>
          </a:xfrm>
          <a:prstGeom prst="line">
            <a:avLst/>
          </a:prstGeom>
          <a:noFill/>
          <a:ln w="28575"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71" name="Line 10"/>
          <p:cNvSpPr>
            <a:spLocks noChangeShapeType="1"/>
          </p:cNvSpPr>
          <p:nvPr/>
        </p:nvSpPr>
        <p:spPr bwMode="auto">
          <a:xfrm>
            <a:off x="4038600" y="2173288"/>
            <a:ext cx="0" cy="304800"/>
          </a:xfrm>
          <a:prstGeom prst="line">
            <a:avLst/>
          </a:prstGeom>
          <a:noFill/>
          <a:ln w="19050"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grpSp>
        <p:nvGrpSpPr>
          <p:cNvPr id="72" name="Group 11"/>
          <p:cNvGrpSpPr>
            <a:grpSpLocks/>
          </p:cNvGrpSpPr>
          <p:nvPr/>
        </p:nvGrpSpPr>
        <p:grpSpPr bwMode="auto">
          <a:xfrm>
            <a:off x="6400800" y="1600200"/>
            <a:ext cx="2208213" cy="1470025"/>
            <a:chOff x="1168" y="1328"/>
            <a:chExt cx="2704" cy="2032"/>
          </a:xfrm>
        </p:grpSpPr>
        <p:sp>
          <p:nvSpPr>
            <p:cNvPr id="73" name="Freeform 12"/>
            <p:cNvSpPr>
              <a:spLocks/>
            </p:cNvSpPr>
            <p:nvPr/>
          </p:nvSpPr>
          <p:spPr bwMode="auto">
            <a:xfrm>
              <a:off x="1168" y="1328"/>
              <a:ext cx="2704" cy="2032"/>
            </a:xfrm>
            <a:custGeom>
              <a:avLst/>
              <a:gdLst>
                <a:gd name="T0" fmla="*/ 3 w 5328"/>
                <a:gd name="T1" fmla="*/ 13 h 3936"/>
                <a:gd name="T2" fmla="*/ 1 w 5328"/>
                <a:gd name="T3" fmla="*/ 15 h 3936"/>
                <a:gd name="T4" fmla="*/ 1 w 5328"/>
                <a:gd name="T5" fmla="*/ 18 h 3936"/>
                <a:gd name="T6" fmla="*/ 1 w 5328"/>
                <a:gd name="T7" fmla="*/ 20 h 3936"/>
                <a:gd name="T8" fmla="*/ 2 w 5328"/>
                <a:gd name="T9" fmla="*/ 22 h 3936"/>
                <a:gd name="T10" fmla="*/ 2 w 5328"/>
                <a:gd name="T11" fmla="*/ 24 h 3936"/>
                <a:gd name="T12" fmla="*/ 1 w 5328"/>
                <a:gd name="T13" fmla="*/ 26 h 3936"/>
                <a:gd name="T14" fmla="*/ 2 w 5328"/>
                <a:gd name="T15" fmla="*/ 28 h 3936"/>
                <a:gd name="T16" fmla="*/ 2 w 5328"/>
                <a:gd name="T17" fmla="*/ 29 h 3936"/>
                <a:gd name="T18" fmla="*/ 4 w 5328"/>
                <a:gd name="T19" fmla="*/ 31 h 3936"/>
                <a:gd name="T20" fmla="*/ 6 w 5328"/>
                <a:gd name="T21" fmla="*/ 31 h 3936"/>
                <a:gd name="T22" fmla="*/ 8 w 5328"/>
                <a:gd name="T23" fmla="*/ 34 h 3936"/>
                <a:gd name="T24" fmla="*/ 12 w 5328"/>
                <a:gd name="T25" fmla="*/ 36 h 3936"/>
                <a:gd name="T26" fmla="*/ 14 w 5328"/>
                <a:gd name="T27" fmla="*/ 36 h 3936"/>
                <a:gd name="T28" fmla="*/ 16 w 5328"/>
                <a:gd name="T29" fmla="*/ 36 h 3936"/>
                <a:gd name="T30" fmla="*/ 18 w 5328"/>
                <a:gd name="T31" fmla="*/ 35 h 3936"/>
                <a:gd name="T32" fmla="*/ 20 w 5328"/>
                <a:gd name="T33" fmla="*/ 38 h 3936"/>
                <a:gd name="T34" fmla="*/ 24 w 5328"/>
                <a:gd name="T35" fmla="*/ 39 h 3936"/>
                <a:gd name="T36" fmla="*/ 26 w 5328"/>
                <a:gd name="T37" fmla="*/ 38 h 3936"/>
                <a:gd name="T38" fmla="*/ 28 w 5328"/>
                <a:gd name="T39" fmla="*/ 37 h 3936"/>
                <a:gd name="T40" fmla="*/ 30 w 5328"/>
                <a:gd name="T41" fmla="*/ 35 h 3936"/>
                <a:gd name="T42" fmla="*/ 31 w 5328"/>
                <a:gd name="T43" fmla="*/ 33 h 3936"/>
                <a:gd name="T44" fmla="*/ 34 w 5328"/>
                <a:gd name="T45" fmla="*/ 34 h 3936"/>
                <a:gd name="T46" fmla="*/ 37 w 5328"/>
                <a:gd name="T47" fmla="*/ 33 h 3936"/>
                <a:gd name="T48" fmla="*/ 39 w 5328"/>
                <a:gd name="T49" fmla="*/ 31 h 3936"/>
                <a:gd name="T50" fmla="*/ 40 w 5328"/>
                <a:gd name="T51" fmla="*/ 29 h 3936"/>
                <a:gd name="T52" fmla="*/ 40 w 5328"/>
                <a:gd name="T53" fmla="*/ 27 h 3936"/>
                <a:gd name="T54" fmla="*/ 43 w 5328"/>
                <a:gd name="T55" fmla="*/ 26 h 3936"/>
                <a:gd name="T56" fmla="*/ 45 w 5328"/>
                <a:gd name="T57" fmla="*/ 24 h 3936"/>
                <a:gd name="T58" fmla="*/ 46 w 5328"/>
                <a:gd name="T59" fmla="*/ 22 h 3936"/>
                <a:gd name="T60" fmla="*/ 46 w 5328"/>
                <a:gd name="T61" fmla="*/ 19 h 3936"/>
                <a:gd name="T62" fmla="*/ 46 w 5328"/>
                <a:gd name="T63" fmla="*/ 16 h 3936"/>
                <a:gd name="T64" fmla="*/ 45 w 5328"/>
                <a:gd name="T65" fmla="*/ 13 h 3936"/>
                <a:gd name="T66" fmla="*/ 45 w 5328"/>
                <a:gd name="T67" fmla="*/ 11 h 3936"/>
                <a:gd name="T68" fmla="*/ 45 w 5328"/>
                <a:gd name="T69" fmla="*/ 9 h 3936"/>
                <a:gd name="T70" fmla="*/ 43 w 5328"/>
                <a:gd name="T71" fmla="*/ 6 h 3936"/>
                <a:gd name="T72" fmla="*/ 41 w 5328"/>
                <a:gd name="T73" fmla="*/ 5 h 3936"/>
                <a:gd name="T74" fmla="*/ 41 w 5328"/>
                <a:gd name="T75" fmla="*/ 3 h 3936"/>
                <a:gd name="T76" fmla="*/ 38 w 5328"/>
                <a:gd name="T77" fmla="*/ 1 h 3936"/>
                <a:gd name="T78" fmla="*/ 36 w 5328"/>
                <a:gd name="T79" fmla="*/ 1 h 3936"/>
                <a:gd name="T80" fmla="*/ 34 w 5328"/>
                <a:gd name="T81" fmla="*/ 1 h 3936"/>
                <a:gd name="T82" fmla="*/ 32 w 5328"/>
                <a:gd name="T83" fmla="*/ 2 h 3936"/>
                <a:gd name="T84" fmla="*/ 30 w 5328"/>
                <a:gd name="T85" fmla="*/ 1 h 3936"/>
                <a:gd name="T86" fmla="*/ 29 w 5328"/>
                <a:gd name="T87" fmla="*/ 1 h 3936"/>
                <a:gd name="T88" fmla="*/ 26 w 5328"/>
                <a:gd name="T89" fmla="*/ 1 h 3936"/>
                <a:gd name="T90" fmla="*/ 24 w 5328"/>
                <a:gd name="T91" fmla="*/ 3 h 3936"/>
                <a:gd name="T92" fmla="*/ 23 w 5328"/>
                <a:gd name="T93" fmla="*/ 2 h 3936"/>
                <a:gd name="T94" fmla="*/ 21 w 5328"/>
                <a:gd name="T95" fmla="*/ 2 h 3936"/>
                <a:gd name="T96" fmla="*/ 18 w 5328"/>
                <a:gd name="T97" fmla="*/ 2 h 3936"/>
                <a:gd name="T98" fmla="*/ 15 w 5328"/>
                <a:gd name="T99" fmla="*/ 4 h 3936"/>
                <a:gd name="T100" fmla="*/ 13 w 5328"/>
                <a:gd name="T101" fmla="*/ 4 h 3936"/>
                <a:gd name="T102" fmla="*/ 10 w 5328"/>
                <a:gd name="T103" fmla="*/ 4 h 3936"/>
                <a:gd name="T104" fmla="*/ 7 w 5328"/>
                <a:gd name="T105" fmla="*/ 5 h 3936"/>
                <a:gd name="T106" fmla="*/ 6 w 5328"/>
                <a:gd name="T107" fmla="*/ 7 h 3936"/>
                <a:gd name="T108" fmla="*/ 4 w 5328"/>
                <a:gd name="T109" fmla="*/ 10 h 3936"/>
                <a:gd name="T110" fmla="*/ 4 w 5328"/>
                <a:gd name="T111" fmla="*/ 13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74" name="Freeform 13"/>
            <p:cNvSpPr>
              <a:spLocks/>
            </p:cNvSpPr>
            <p:nvPr/>
          </p:nvSpPr>
          <p:spPr bwMode="auto">
            <a:xfrm>
              <a:off x="1168" y="1328"/>
              <a:ext cx="2704" cy="2032"/>
            </a:xfrm>
            <a:custGeom>
              <a:avLst/>
              <a:gdLst>
                <a:gd name="T0" fmla="*/ 3 w 5328"/>
                <a:gd name="T1" fmla="*/ 13 h 3936"/>
                <a:gd name="T2" fmla="*/ 1 w 5328"/>
                <a:gd name="T3" fmla="*/ 15 h 3936"/>
                <a:gd name="T4" fmla="*/ 1 w 5328"/>
                <a:gd name="T5" fmla="*/ 18 h 3936"/>
                <a:gd name="T6" fmla="*/ 1 w 5328"/>
                <a:gd name="T7" fmla="*/ 20 h 3936"/>
                <a:gd name="T8" fmla="*/ 2 w 5328"/>
                <a:gd name="T9" fmla="*/ 22 h 3936"/>
                <a:gd name="T10" fmla="*/ 2 w 5328"/>
                <a:gd name="T11" fmla="*/ 24 h 3936"/>
                <a:gd name="T12" fmla="*/ 1 w 5328"/>
                <a:gd name="T13" fmla="*/ 26 h 3936"/>
                <a:gd name="T14" fmla="*/ 2 w 5328"/>
                <a:gd name="T15" fmla="*/ 28 h 3936"/>
                <a:gd name="T16" fmla="*/ 2 w 5328"/>
                <a:gd name="T17" fmla="*/ 29 h 3936"/>
                <a:gd name="T18" fmla="*/ 4 w 5328"/>
                <a:gd name="T19" fmla="*/ 31 h 3936"/>
                <a:gd name="T20" fmla="*/ 6 w 5328"/>
                <a:gd name="T21" fmla="*/ 31 h 3936"/>
                <a:gd name="T22" fmla="*/ 8 w 5328"/>
                <a:gd name="T23" fmla="*/ 34 h 3936"/>
                <a:gd name="T24" fmla="*/ 12 w 5328"/>
                <a:gd name="T25" fmla="*/ 36 h 3936"/>
                <a:gd name="T26" fmla="*/ 14 w 5328"/>
                <a:gd name="T27" fmla="*/ 36 h 3936"/>
                <a:gd name="T28" fmla="*/ 16 w 5328"/>
                <a:gd name="T29" fmla="*/ 36 h 3936"/>
                <a:gd name="T30" fmla="*/ 18 w 5328"/>
                <a:gd name="T31" fmla="*/ 35 h 3936"/>
                <a:gd name="T32" fmla="*/ 20 w 5328"/>
                <a:gd name="T33" fmla="*/ 38 h 3936"/>
                <a:gd name="T34" fmla="*/ 24 w 5328"/>
                <a:gd name="T35" fmla="*/ 39 h 3936"/>
                <a:gd name="T36" fmla="*/ 26 w 5328"/>
                <a:gd name="T37" fmla="*/ 38 h 3936"/>
                <a:gd name="T38" fmla="*/ 28 w 5328"/>
                <a:gd name="T39" fmla="*/ 37 h 3936"/>
                <a:gd name="T40" fmla="*/ 30 w 5328"/>
                <a:gd name="T41" fmla="*/ 35 h 3936"/>
                <a:gd name="T42" fmla="*/ 31 w 5328"/>
                <a:gd name="T43" fmla="*/ 33 h 3936"/>
                <a:gd name="T44" fmla="*/ 34 w 5328"/>
                <a:gd name="T45" fmla="*/ 34 h 3936"/>
                <a:gd name="T46" fmla="*/ 37 w 5328"/>
                <a:gd name="T47" fmla="*/ 33 h 3936"/>
                <a:gd name="T48" fmla="*/ 39 w 5328"/>
                <a:gd name="T49" fmla="*/ 31 h 3936"/>
                <a:gd name="T50" fmla="*/ 40 w 5328"/>
                <a:gd name="T51" fmla="*/ 29 h 3936"/>
                <a:gd name="T52" fmla="*/ 40 w 5328"/>
                <a:gd name="T53" fmla="*/ 27 h 3936"/>
                <a:gd name="T54" fmla="*/ 43 w 5328"/>
                <a:gd name="T55" fmla="*/ 26 h 3936"/>
                <a:gd name="T56" fmla="*/ 45 w 5328"/>
                <a:gd name="T57" fmla="*/ 24 h 3936"/>
                <a:gd name="T58" fmla="*/ 46 w 5328"/>
                <a:gd name="T59" fmla="*/ 22 h 3936"/>
                <a:gd name="T60" fmla="*/ 46 w 5328"/>
                <a:gd name="T61" fmla="*/ 19 h 3936"/>
                <a:gd name="T62" fmla="*/ 46 w 5328"/>
                <a:gd name="T63" fmla="*/ 16 h 3936"/>
                <a:gd name="T64" fmla="*/ 45 w 5328"/>
                <a:gd name="T65" fmla="*/ 13 h 3936"/>
                <a:gd name="T66" fmla="*/ 45 w 5328"/>
                <a:gd name="T67" fmla="*/ 11 h 3936"/>
                <a:gd name="T68" fmla="*/ 45 w 5328"/>
                <a:gd name="T69" fmla="*/ 9 h 3936"/>
                <a:gd name="T70" fmla="*/ 43 w 5328"/>
                <a:gd name="T71" fmla="*/ 6 h 3936"/>
                <a:gd name="T72" fmla="*/ 41 w 5328"/>
                <a:gd name="T73" fmla="*/ 5 h 3936"/>
                <a:gd name="T74" fmla="*/ 41 w 5328"/>
                <a:gd name="T75" fmla="*/ 3 h 3936"/>
                <a:gd name="T76" fmla="*/ 38 w 5328"/>
                <a:gd name="T77" fmla="*/ 1 h 3936"/>
                <a:gd name="T78" fmla="*/ 36 w 5328"/>
                <a:gd name="T79" fmla="*/ 1 h 3936"/>
                <a:gd name="T80" fmla="*/ 34 w 5328"/>
                <a:gd name="T81" fmla="*/ 1 h 3936"/>
                <a:gd name="T82" fmla="*/ 32 w 5328"/>
                <a:gd name="T83" fmla="*/ 2 h 3936"/>
                <a:gd name="T84" fmla="*/ 30 w 5328"/>
                <a:gd name="T85" fmla="*/ 1 h 3936"/>
                <a:gd name="T86" fmla="*/ 29 w 5328"/>
                <a:gd name="T87" fmla="*/ 1 h 3936"/>
                <a:gd name="T88" fmla="*/ 26 w 5328"/>
                <a:gd name="T89" fmla="*/ 1 h 3936"/>
                <a:gd name="T90" fmla="*/ 24 w 5328"/>
                <a:gd name="T91" fmla="*/ 3 h 3936"/>
                <a:gd name="T92" fmla="*/ 23 w 5328"/>
                <a:gd name="T93" fmla="*/ 2 h 3936"/>
                <a:gd name="T94" fmla="*/ 21 w 5328"/>
                <a:gd name="T95" fmla="*/ 2 h 3936"/>
                <a:gd name="T96" fmla="*/ 18 w 5328"/>
                <a:gd name="T97" fmla="*/ 2 h 3936"/>
                <a:gd name="T98" fmla="*/ 15 w 5328"/>
                <a:gd name="T99" fmla="*/ 4 h 3936"/>
                <a:gd name="T100" fmla="*/ 13 w 5328"/>
                <a:gd name="T101" fmla="*/ 4 h 3936"/>
                <a:gd name="T102" fmla="*/ 10 w 5328"/>
                <a:gd name="T103" fmla="*/ 4 h 3936"/>
                <a:gd name="T104" fmla="*/ 7 w 5328"/>
                <a:gd name="T105" fmla="*/ 5 h 3936"/>
                <a:gd name="T106" fmla="*/ 6 w 5328"/>
                <a:gd name="T107" fmla="*/ 7 h 3936"/>
                <a:gd name="T108" fmla="*/ 4 w 5328"/>
                <a:gd name="T109" fmla="*/ 10 h 3936"/>
                <a:gd name="T110" fmla="*/ 4 w 5328"/>
                <a:gd name="T111" fmla="*/ 13 h 39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8"/>
                <a:gd name="T169" fmla="*/ 0 h 3936"/>
                <a:gd name="T170" fmla="*/ 5328 w 5328"/>
                <a:gd name="T171" fmla="*/ 3936 h 39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75" name="Freeform 14"/>
            <p:cNvSpPr>
              <a:spLocks/>
            </p:cNvSpPr>
            <p:nvPr/>
          </p:nvSpPr>
          <p:spPr bwMode="auto">
            <a:xfrm>
              <a:off x="1302" y="2524"/>
              <a:ext cx="159" cy="37"/>
            </a:xfrm>
            <a:custGeom>
              <a:avLst/>
              <a:gdLst>
                <a:gd name="T0" fmla="*/ 0 w 312"/>
                <a:gd name="T1" fmla="*/ 0 h 74"/>
                <a:gd name="T2" fmla="*/ 1 w 312"/>
                <a:gd name="T3" fmla="*/ 1 h 74"/>
                <a:gd name="T4" fmla="*/ 1 w 312"/>
                <a:gd name="T5" fmla="*/ 1 h 74"/>
                <a:gd name="T6" fmla="*/ 1 w 312"/>
                <a:gd name="T7" fmla="*/ 1 h 74"/>
                <a:gd name="T8" fmla="*/ 2 w 312"/>
                <a:gd name="T9" fmla="*/ 1 h 74"/>
                <a:gd name="T10" fmla="*/ 2 w 312"/>
                <a:gd name="T11" fmla="*/ 1 h 74"/>
                <a:gd name="T12" fmla="*/ 2 w 312"/>
                <a:gd name="T13" fmla="*/ 1 h 74"/>
                <a:gd name="T14" fmla="*/ 2 w 312"/>
                <a:gd name="T15" fmla="*/ 1 h 74"/>
                <a:gd name="T16" fmla="*/ 3 w 312"/>
                <a:gd name="T17" fmla="*/ 1 h 74"/>
                <a:gd name="T18" fmla="*/ 3 w 312"/>
                <a:gd name="T19" fmla="*/ 1 h 74"/>
                <a:gd name="T20" fmla="*/ 3 w 31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74"/>
                <a:gd name="T35" fmla="*/ 312 w 31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76" name="Freeform 15"/>
            <p:cNvSpPr>
              <a:spLocks/>
            </p:cNvSpPr>
            <p:nvPr/>
          </p:nvSpPr>
          <p:spPr bwMode="auto">
            <a:xfrm>
              <a:off x="1533" y="2969"/>
              <a:ext cx="68" cy="18"/>
            </a:xfrm>
            <a:custGeom>
              <a:avLst/>
              <a:gdLst>
                <a:gd name="T0" fmla="*/ 0 w 136"/>
                <a:gd name="T1" fmla="*/ 1 h 34"/>
                <a:gd name="T2" fmla="*/ 1 w 136"/>
                <a:gd name="T3" fmla="*/ 1 h 34"/>
                <a:gd name="T4" fmla="*/ 1 w 136"/>
                <a:gd name="T5" fmla="*/ 1 h 34"/>
                <a:gd name="T6" fmla="*/ 1 w 136"/>
                <a:gd name="T7" fmla="*/ 1 h 34"/>
                <a:gd name="T8" fmla="*/ 2 w 136"/>
                <a:gd name="T9" fmla="*/ 0 h 34"/>
                <a:gd name="T10" fmla="*/ 0 60000 65536"/>
                <a:gd name="T11" fmla="*/ 0 60000 65536"/>
                <a:gd name="T12" fmla="*/ 0 60000 65536"/>
                <a:gd name="T13" fmla="*/ 0 60000 65536"/>
                <a:gd name="T14" fmla="*/ 0 60000 65536"/>
                <a:gd name="T15" fmla="*/ 0 w 136"/>
                <a:gd name="T16" fmla="*/ 0 h 34"/>
                <a:gd name="T17" fmla="*/ 136 w 136"/>
                <a:gd name="T18" fmla="*/ 34 h 34"/>
              </a:gdLst>
              <a:ahLst/>
              <a:cxnLst>
                <a:cxn ang="T10">
                  <a:pos x="T0" y="T1"/>
                </a:cxn>
                <a:cxn ang="T11">
                  <a:pos x="T2" y="T3"/>
                </a:cxn>
                <a:cxn ang="T12">
                  <a:pos x="T4" y="T5"/>
                </a:cxn>
                <a:cxn ang="T13">
                  <a:pos x="T6" y="T7"/>
                </a:cxn>
                <a:cxn ang="T14">
                  <a:pos x="T8" y="T9"/>
                </a:cxn>
              </a:cxnLst>
              <a:rect l="T15" t="T16" r="T17" b="T18"/>
              <a:pathLst>
                <a:path w="136" h="34">
                  <a:moveTo>
                    <a:pt x="0" y="34"/>
                  </a:moveTo>
                  <a:lnTo>
                    <a:pt x="35" y="29"/>
                  </a:lnTo>
                  <a:lnTo>
                    <a:pt x="69" y="22"/>
                  </a:lnTo>
                  <a:lnTo>
                    <a:pt x="103" y="12"/>
                  </a:lnTo>
                  <a:lnTo>
                    <a:pt x="136"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77" name="Freeform 16"/>
            <p:cNvSpPr>
              <a:spLocks/>
            </p:cNvSpPr>
            <p:nvPr/>
          </p:nvSpPr>
          <p:spPr bwMode="auto">
            <a:xfrm>
              <a:off x="2156" y="3086"/>
              <a:ext cx="43" cy="81"/>
            </a:xfrm>
            <a:custGeom>
              <a:avLst/>
              <a:gdLst>
                <a:gd name="T0" fmla="*/ 0 w 83"/>
                <a:gd name="T1" fmla="*/ 0 h 158"/>
                <a:gd name="T2" fmla="*/ 1 w 83"/>
                <a:gd name="T3" fmla="*/ 1 h 158"/>
                <a:gd name="T4" fmla="*/ 1 w 83"/>
                <a:gd name="T5" fmla="*/ 1 h 158"/>
                <a:gd name="T6" fmla="*/ 1 w 83"/>
                <a:gd name="T7" fmla="*/ 1 h 158"/>
                <a:gd name="T8" fmla="*/ 1 w 83"/>
                <a:gd name="T9" fmla="*/ 2 h 158"/>
                <a:gd name="T10" fmla="*/ 0 60000 65536"/>
                <a:gd name="T11" fmla="*/ 0 60000 65536"/>
                <a:gd name="T12" fmla="*/ 0 60000 65536"/>
                <a:gd name="T13" fmla="*/ 0 60000 65536"/>
                <a:gd name="T14" fmla="*/ 0 60000 65536"/>
                <a:gd name="T15" fmla="*/ 0 w 83"/>
                <a:gd name="T16" fmla="*/ 0 h 158"/>
                <a:gd name="T17" fmla="*/ 83 w 83"/>
                <a:gd name="T18" fmla="*/ 158 h 158"/>
              </a:gdLst>
              <a:ahLst/>
              <a:cxnLst>
                <a:cxn ang="T10">
                  <a:pos x="T0" y="T1"/>
                </a:cxn>
                <a:cxn ang="T11">
                  <a:pos x="T2" y="T3"/>
                </a:cxn>
                <a:cxn ang="T12">
                  <a:pos x="T4" y="T5"/>
                </a:cxn>
                <a:cxn ang="T13">
                  <a:pos x="T6" y="T7"/>
                </a:cxn>
                <a:cxn ang="T14">
                  <a:pos x="T8" y="T9"/>
                </a:cxn>
              </a:cxnLst>
              <a:rect l="T15" t="T16" r="T17" b="T18"/>
              <a:pathLst>
                <a:path w="83" h="158">
                  <a:moveTo>
                    <a:pt x="0" y="0"/>
                  </a:moveTo>
                  <a:lnTo>
                    <a:pt x="18" y="41"/>
                  </a:lnTo>
                  <a:lnTo>
                    <a:pt x="37" y="81"/>
                  </a:lnTo>
                  <a:lnTo>
                    <a:pt x="59" y="120"/>
                  </a:lnTo>
                  <a:lnTo>
                    <a:pt x="83" y="158"/>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78" name="Freeform 17"/>
            <p:cNvSpPr>
              <a:spLocks/>
            </p:cNvSpPr>
            <p:nvPr/>
          </p:nvSpPr>
          <p:spPr bwMode="auto">
            <a:xfrm>
              <a:off x="2954" y="2963"/>
              <a:ext cx="17" cy="90"/>
            </a:xfrm>
            <a:custGeom>
              <a:avLst/>
              <a:gdLst>
                <a:gd name="T0" fmla="*/ 0 w 33"/>
                <a:gd name="T1" fmla="*/ 2 h 174"/>
                <a:gd name="T2" fmla="*/ 0 w 33"/>
                <a:gd name="T3" fmla="*/ 2 h 174"/>
                <a:gd name="T4" fmla="*/ 0 w 33"/>
                <a:gd name="T5" fmla="*/ 1 h 174"/>
                <a:gd name="T6" fmla="*/ 0 w 33"/>
                <a:gd name="T7" fmla="*/ 1 h 174"/>
                <a:gd name="T8" fmla="*/ 0 w 33"/>
                <a:gd name="T9" fmla="*/ 0 h 174"/>
                <a:gd name="T10" fmla="*/ 0 60000 65536"/>
                <a:gd name="T11" fmla="*/ 0 60000 65536"/>
                <a:gd name="T12" fmla="*/ 0 60000 65536"/>
                <a:gd name="T13" fmla="*/ 0 60000 65536"/>
                <a:gd name="T14" fmla="*/ 0 60000 65536"/>
                <a:gd name="T15" fmla="*/ 0 w 33"/>
                <a:gd name="T16" fmla="*/ 0 h 174"/>
                <a:gd name="T17" fmla="*/ 33 w 33"/>
                <a:gd name="T18" fmla="*/ 174 h 174"/>
              </a:gdLst>
              <a:ahLst/>
              <a:cxnLst>
                <a:cxn ang="T10">
                  <a:pos x="T0" y="T1"/>
                </a:cxn>
                <a:cxn ang="T11">
                  <a:pos x="T2" y="T3"/>
                </a:cxn>
                <a:cxn ang="T12">
                  <a:pos x="T4" y="T5"/>
                </a:cxn>
                <a:cxn ang="T13">
                  <a:pos x="T6" y="T7"/>
                </a:cxn>
                <a:cxn ang="T14">
                  <a:pos x="T8" y="T9"/>
                </a:cxn>
              </a:cxnLst>
              <a:rect l="T15" t="T16" r="T17" b="T18"/>
              <a:pathLst>
                <a:path w="33" h="174">
                  <a:moveTo>
                    <a:pt x="0" y="174"/>
                  </a:moveTo>
                  <a:lnTo>
                    <a:pt x="12" y="131"/>
                  </a:lnTo>
                  <a:lnTo>
                    <a:pt x="21" y="88"/>
                  </a:lnTo>
                  <a:lnTo>
                    <a:pt x="28" y="44"/>
                  </a:lnTo>
                  <a:lnTo>
                    <a:pt x="33"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79" name="Freeform 18"/>
            <p:cNvSpPr>
              <a:spLocks/>
            </p:cNvSpPr>
            <p:nvPr/>
          </p:nvSpPr>
          <p:spPr bwMode="auto">
            <a:xfrm>
              <a:off x="3304" y="2408"/>
              <a:ext cx="204" cy="336"/>
            </a:xfrm>
            <a:custGeom>
              <a:avLst/>
              <a:gdLst>
                <a:gd name="T0" fmla="*/ 4 w 401"/>
                <a:gd name="T1" fmla="*/ 6 h 651"/>
                <a:gd name="T2" fmla="*/ 4 w 401"/>
                <a:gd name="T3" fmla="*/ 6 h 651"/>
                <a:gd name="T4" fmla="*/ 4 w 401"/>
                <a:gd name="T5" fmla="*/ 6 h 651"/>
                <a:gd name="T6" fmla="*/ 4 w 401"/>
                <a:gd name="T7" fmla="*/ 5 h 651"/>
                <a:gd name="T8" fmla="*/ 4 w 401"/>
                <a:gd name="T9" fmla="*/ 5 h 651"/>
                <a:gd name="T10" fmla="*/ 4 w 401"/>
                <a:gd name="T11" fmla="*/ 4 h 651"/>
                <a:gd name="T12" fmla="*/ 3 w 401"/>
                <a:gd name="T13" fmla="*/ 4 h 651"/>
                <a:gd name="T14" fmla="*/ 3 w 401"/>
                <a:gd name="T15" fmla="*/ 4 h 651"/>
                <a:gd name="T16" fmla="*/ 3 w 401"/>
                <a:gd name="T17" fmla="*/ 3 h 651"/>
                <a:gd name="T18" fmla="*/ 3 w 401"/>
                <a:gd name="T19" fmla="*/ 3 h 651"/>
                <a:gd name="T20" fmla="*/ 3 w 401"/>
                <a:gd name="T21" fmla="*/ 2 h 651"/>
                <a:gd name="T22" fmla="*/ 2 w 401"/>
                <a:gd name="T23" fmla="*/ 2 h 651"/>
                <a:gd name="T24" fmla="*/ 2 w 401"/>
                <a:gd name="T25" fmla="*/ 2 h 651"/>
                <a:gd name="T26" fmla="*/ 2 w 401"/>
                <a:gd name="T27" fmla="*/ 1 h 651"/>
                <a:gd name="T28" fmla="*/ 2 w 401"/>
                <a:gd name="T29" fmla="*/ 1 h 651"/>
                <a:gd name="T30" fmla="*/ 1 w 401"/>
                <a:gd name="T31" fmla="*/ 1 h 651"/>
                <a:gd name="T32" fmla="*/ 1 w 401"/>
                <a:gd name="T33" fmla="*/ 1 h 651"/>
                <a:gd name="T34" fmla="*/ 0 w 401"/>
                <a:gd name="T35" fmla="*/ 0 h 6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651"/>
                <a:gd name="T56" fmla="*/ 401 w 401"/>
                <a:gd name="T57" fmla="*/ 651 h 6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80" name="Freeform 19"/>
            <p:cNvSpPr>
              <a:spLocks/>
            </p:cNvSpPr>
            <p:nvPr/>
          </p:nvSpPr>
          <p:spPr bwMode="auto">
            <a:xfrm>
              <a:off x="3693" y="2050"/>
              <a:ext cx="91" cy="125"/>
            </a:xfrm>
            <a:custGeom>
              <a:avLst/>
              <a:gdLst>
                <a:gd name="T0" fmla="*/ 0 w 179"/>
                <a:gd name="T1" fmla="*/ 3 h 244"/>
                <a:gd name="T2" fmla="*/ 1 w 179"/>
                <a:gd name="T3" fmla="*/ 2 h 244"/>
                <a:gd name="T4" fmla="*/ 1 w 179"/>
                <a:gd name="T5" fmla="*/ 2 h 244"/>
                <a:gd name="T6" fmla="*/ 1 w 179"/>
                <a:gd name="T7" fmla="*/ 2 h 244"/>
                <a:gd name="T8" fmla="*/ 1 w 179"/>
                <a:gd name="T9" fmla="*/ 2 h 244"/>
                <a:gd name="T10" fmla="*/ 2 w 179"/>
                <a:gd name="T11" fmla="*/ 1 h 244"/>
                <a:gd name="T12" fmla="*/ 2 w 179"/>
                <a:gd name="T13" fmla="*/ 1 h 244"/>
                <a:gd name="T14" fmla="*/ 2 w 179"/>
                <a:gd name="T15" fmla="*/ 1 h 244"/>
                <a:gd name="T16" fmla="*/ 2 w 17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44"/>
                <a:gd name="T29" fmla="*/ 179 w 17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81" name="Freeform 20"/>
            <p:cNvSpPr>
              <a:spLocks/>
            </p:cNvSpPr>
            <p:nvPr/>
          </p:nvSpPr>
          <p:spPr bwMode="auto">
            <a:xfrm>
              <a:off x="3567" y="1583"/>
              <a:ext cx="4" cy="59"/>
            </a:xfrm>
            <a:custGeom>
              <a:avLst/>
              <a:gdLst>
                <a:gd name="T0" fmla="*/ 1 w 10"/>
                <a:gd name="T1" fmla="*/ 1 h 115"/>
                <a:gd name="T2" fmla="*/ 1 w 10"/>
                <a:gd name="T3" fmla="*/ 1 h 115"/>
                <a:gd name="T4" fmla="*/ 1 w 10"/>
                <a:gd name="T5" fmla="*/ 1 h 115"/>
                <a:gd name="T6" fmla="*/ 1 w 10"/>
                <a:gd name="T7" fmla="*/ 1 h 115"/>
                <a:gd name="T8" fmla="*/ 1 w 10"/>
                <a:gd name="T9" fmla="*/ 1 h 115"/>
                <a:gd name="T10" fmla="*/ 1 w 10"/>
                <a:gd name="T11" fmla="*/ 1 h 115"/>
                <a:gd name="T12" fmla="*/ 0 w 10"/>
                <a:gd name="T13" fmla="*/ 0 h 115"/>
                <a:gd name="T14" fmla="*/ 0 60000 65536"/>
                <a:gd name="T15" fmla="*/ 0 60000 65536"/>
                <a:gd name="T16" fmla="*/ 0 60000 65536"/>
                <a:gd name="T17" fmla="*/ 0 60000 65536"/>
                <a:gd name="T18" fmla="*/ 0 60000 65536"/>
                <a:gd name="T19" fmla="*/ 0 60000 65536"/>
                <a:gd name="T20" fmla="*/ 0 60000 65536"/>
                <a:gd name="T21" fmla="*/ 0 w 10"/>
                <a:gd name="T22" fmla="*/ 0 h 115"/>
                <a:gd name="T23" fmla="*/ 10 w 1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5">
                  <a:moveTo>
                    <a:pt x="10" y="115"/>
                  </a:moveTo>
                  <a:lnTo>
                    <a:pt x="10" y="111"/>
                  </a:lnTo>
                  <a:lnTo>
                    <a:pt x="10" y="107"/>
                  </a:lnTo>
                  <a:lnTo>
                    <a:pt x="9" y="80"/>
                  </a:lnTo>
                  <a:lnTo>
                    <a:pt x="8" y="53"/>
                  </a:lnTo>
                  <a:lnTo>
                    <a:pt x="5" y="26"/>
                  </a:lnTo>
                  <a:lnTo>
                    <a:pt x="0"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82" name="Freeform 21"/>
            <p:cNvSpPr>
              <a:spLocks/>
            </p:cNvSpPr>
            <p:nvPr/>
          </p:nvSpPr>
          <p:spPr bwMode="auto">
            <a:xfrm>
              <a:off x="2988" y="1438"/>
              <a:ext cx="47" cy="75"/>
            </a:xfrm>
            <a:custGeom>
              <a:avLst/>
              <a:gdLst>
                <a:gd name="T0" fmla="*/ 1 w 92"/>
                <a:gd name="T1" fmla="*/ 0 h 147"/>
                <a:gd name="T2" fmla="*/ 1 w 92"/>
                <a:gd name="T3" fmla="*/ 1 h 147"/>
                <a:gd name="T4" fmla="*/ 1 w 92"/>
                <a:gd name="T5" fmla="*/ 1 h 147"/>
                <a:gd name="T6" fmla="*/ 1 w 92"/>
                <a:gd name="T7" fmla="*/ 1 h 147"/>
                <a:gd name="T8" fmla="*/ 0 w 92"/>
                <a:gd name="T9" fmla="*/ 2 h 147"/>
                <a:gd name="T10" fmla="*/ 0 60000 65536"/>
                <a:gd name="T11" fmla="*/ 0 60000 65536"/>
                <a:gd name="T12" fmla="*/ 0 60000 65536"/>
                <a:gd name="T13" fmla="*/ 0 60000 65536"/>
                <a:gd name="T14" fmla="*/ 0 60000 65536"/>
                <a:gd name="T15" fmla="*/ 0 w 92"/>
                <a:gd name="T16" fmla="*/ 0 h 147"/>
                <a:gd name="T17" fmla="*/ 92 w 92"/>
                <a:gd name="T18" fmla="*/ 147 h 147"/>
              </a:gdLst>
              <a:ahLst/>
              <a:cxnLst>
                <a:cxn ang="T10">
                  <a:pos x="T0" y="T1"/>
                </a:cxn>
                <a:cxn ang="T11">
                  <a:pos x="T2" y="T3"/>
                </a:cxn>
                <a:cxn ang="T12">
                  <a:pos x="T4" y="T5"/>
                </a:cxn>
                <a:cxn ang="T13">
                  <a:pos x="T6" y="T7"/>
                </a:cxn>
                <a:cxn ang="T14">
                  <a:pos x="T8" y="T9"/>
                </a:cxn>
              </a:cxnLst>
              <a:rect l="T15" t="T16" r="T17" b="T18"/>
              <a:pathLst>
                <a:path w="92" h="147">
                  <a:moveTo>
                    <a:pt x="92" y="0"/>
                  </a:moveTo>
                  <a:lnTo>
                    <a:pt x="65" y="35"/>
                  </a:lnTo>
                  <a:lnTo>
                    <a:pt x="40" y="71"/>
                  </a:lnTo>
                  <a:lnTo>
                    <a:pt x="19" y="108"/>
                  </a:lnTo>
                  <a:lnTo>
                    <a:pt x="0" y="147"/>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83" name="Freeform 22"/>
            <p:cNvSpPr>
              <a:spLocks/>
            </p:cNvSpPr>
            <p:nvPr/>
          </p:nvSpPr>
          <p:spPr bwMode="auto">
            <a:xfrm>
              <a:off x="2550" y="1484"/>
              <a:ext cx="23" cy="64"/>
            </a:xfrm>
            <a:custGeom>
              <a:avLst/>
              <a:gdLst>
                <a:gd name="T0" fmla="*/ 0 w 45"/>
                <a:gd name="T1" fmla="*/ 0 h 126"/>
                <a:gd name="T2" fmla="*/ 0 w 45"/>
                <a:gd name="T3" fmla="*/ 1 h 126"/>
                <a:gd name="T4" fmla="*/ 0 w 45"/>
                <a:gd name="T5" fmla="*/ 1 h 126"/>
                <a:gd name="T6" fmla="*/ 0 w 45"/>
                <a:gd name="T7" fmla="*/ 1 h 126"/>
                <a:gd name="T8" fmla="*/ 0 w 45"/>
                <a:gd name="T9" fmla="*/ 2 h 126"/>
                <a:gd name="T10" fmla="*/ 0 60000 65536"/>
                <a:gd name="T11" fmla="*/ 0 60000 65536"/>
                <a:gd name="T12" fmla="*/ 0 60000 65536"/>
                <a:gd name="T13" fmla="*/ 0 60000 65536"/>
                <a:gd name="T14" fmla="*/ 0 60000 65536"/>
                <a:gd name="T15" fmla="*/ 0 w 45"/>
                <a:gd name="T16" fmla="*/ 0 h 126"/>
                <a:gd name="T17" fmla="*/ 45 w 45"/>
                <a:gd name="T18" fmla="*/ 126 h 126"/>
              </a:gdLst>
              <a:ahLst/>
              <a:cxnLst>
                <a:cxn ang="T10">
                  <a:pos x="T0" y="T1"/>
                </a:cxn>
                <a:cxn ang="T11">
                  <a:pos x="T2" y="T3"/>
                </a:cxn>
                <a:cxn ang="T12">
                  <a:pos x="T4" y="T5"/>
                </a:cxn>
                <a:cxn ang="T13">
                  <a:pos x="T6" y="T7"/>
                </a:cxn>
                <a:cxn ang="T14">
                  <a:pos x="T8" y="T9"/>
                </a:cxn>
              </a:cxnLst>
              <a:rect l="T15" t="T16" r="T17" b="T18"/>
              <a:pathLst>
                <a:path w="45" h="126">
                  <a:moveTo>
                    <a:pt x="45" y="0"/>
                  </a:moveTo>
                  <a:lnTo>
                    <a:pt x="31" y="30"/>
                  </a:lnTo>
                  <a:lnTo>
                    <a:pt x="19" y="62"/>
                  </a:lnTo>
                  <a:lnTo>
                    <a:pt x="8" y="93"/>
                  </a:lnTo>
                  <a:lnTo>
                    <a:pt x="0" y="126"/>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84" name="Freeform 23"/>
            <p:cNvSpPr>
              <a:spLocks/>
            </p:cNvSpPr>
            <p:nvPr/>
          </p:nvSpPr>
          <p:spPr bwMode="auto">
            <a:xfrm>
              <a:off x="2045" y="1574"/>
              <a:ext cx="80" cy="61"/>
            </a:xfrm>
            <a:custGeom>
              <a:avLst/>
              <a:gdLst>
                <a:gd name="T0" fmla="*/ 2 w 161"/>
                <a:gd name="T1" fmla="*/ 1 h 123"/>
                <a:gd name="T2" fmla="*/ 1 w 161"/>
                <a:gd name="T3" fmla="*/ 1 h 123"/>
                <a:gd name="T4" fmla="*/ 1 w 161"/>
                <a:gd name="T5" fmla="*/ 1 h 123"/>
                <a:gd name="T6" fmla="*/ 1 w 161"/>
                <a:gd name="T7" fmla="*/ 1 h 123"/>
                <a:gd name="T8" fmla="*/ 0 w 161"/>
                <a:gd name="T9" fmla="*/ 0 h 123"/>
                <a:gd name="T10" fmla="*/ 0 60000 65536"/>
                <a:gd name="T11" fmla="*/ 0 60000 65536"/>
                <a:gd name="T12" fmla="*/ 0 60000 65536"/>
                <a:gd name="T13" fmla="*/ 0 60000 65536"/>
                <a:gd name="T14" fmla="*/ 0 60000 65536"/>
                <a:gd name="T15" fmla="*/ 0 w 161"/>
                <a:gd name="T16" fmla="*/ 0 h 123"/>
                <a:gd name="T17" fmla="*/ 161 w 161"/>
                <a:gd name="T18" fmla="*/ 123 h 123"/>
              </a:gdLst>
              <a:ahLst/>
              <a:cxnLst>
                <a:cxn ang="T10">
                  <a:pos x="T0" y="T1"/>
                </a:cxn>
                <a:cxn ang="T11">
                  <a:pos x="T2" y="T3"/>
                </a:cxn>
                <a:cxn ang="T12">
                  <a:pos x="T4" y="T5"/>
                </a:cxn>
                <a:cxn ang="T13">
                  <a:pos x="T6" y="T7"/>
                </a:cxn>
                <a:cxn ang="T14">
                  <a:pos x="T8" y="T9"/>
                </a:cxn>
              </a:cxnLst>
              <a:rect l="T15" t="T16" r="T17" b="T18"/>
              <a:pathLst>
                <a:path w="161" h="123">
                  <a:moveTo>
                    <a:pt x="161" y="123"/>
                  </a:moveTo>
                  <a:lnTo>
                    <a:pt x="124" y="89"/>
                  </a:lnTo>
                  <a:lnTo>
                    <a:pt x="84" y="57"/>
                  </a:lnTo>
                  <a:lnTo>
                    <a:pt x="43" y="27"/>
                  </a:lnTo>
                  <a:lnTo>
                    <a:pt x="0" y="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sp>
          <p:nvSpPr>
            <p:cNvPr id="85" name="Freeform 24"/>
            <p:cNvSpPr>
              <a:spLocks/>
            </p:cNvSpPr>
            <p:nvPr/>
          </p:nvSpPr>
          <p:spPr bwMode="auto">
            <a:xfrm>
              <a:off x="1411" y="2004"/>
              <a:ext cx="16" cy="68"/>
            </a:xfrm>
            <a:custGeom>
              <a:avLst/>
              <a:gdLst>
                <a:gd name="T0" fmla="*/ 0 w 28"/>
                <a:gd name="T1" fmla="*/ 0 h 130"/>
                <a:gd name="T2" fmla="*/ 1 w 28"/>
                <a:gd name="T3" fmla="*/ 1 h 130"/>
                <a:gd name="T4" fmla="*/ 1 w 28"/>
                <a:gd name="T5" fmla="*/ 1 h 130"/>
                <a:gd name="T6" fmla="*/ 1 w 28"/>
                <a:gd name="T7" fmla="*/ 1 h 130"/>
                <a:gd name="T8" fmla="*/ 1 w 28"/>
                <a:gd name="T9" fmla="*/ 2 h 130"/>
                <a:gd name="T10" fmla="*/ 0 60000 65536"/>
                <a:gd name="T11" fmla="*/ 0 60000 65536"/>
                <a:gd name="T12" fmla="*/ 0 60000 65536"/>
                <a:gd name="T13" fmla="*/ 0 60000 65536"/>
                <a:gd name="T14" fmla="*/ 0 60000 65536"/>
                <a:gd name="T15" fmla="*/ 0 w 28"/>
                <a:gd name="T16" fmla="*/ 0 h 130"/>
                <a:gd name="T17" fmla="*/ 28 w 28"/>
                <a:gd name="T18" fmla="*/ 130 h 130"/>
              </a:gdLst>
              <a:ahLst/>
              <a:cxnLst>
                <a:cxn ang="T10">
                  <a:pos x="T0" y="T1"/>
                </a:cxn>
                <a:cxn ang="T11">
                  <a:pos x="T2" y="T3"/>
                </a:cxn>
                <a:cxn ang="T12">
                  <a:pos x="T4" y="T5"/>
                </a:cxn>
                <a:cxn ang="T13">
                  <a:pos x="T6" y="T7"/>
                </a:cxn>
                <a:cxn ang="T14">
                  <a:pos x="T8" y="T9"/>
                </a:cxn>
              </a:cxnLst>
              <a:rect l="T15" t="T16" r="T17" b="T18"/>
              <a:pathLst>
                <a:path w="28" h="130">
                  <a:moveTo>
                    <a:pt x="0" y="0"/>
                  </a:moveTo>
                  <a:lnTo>
                    <a:pt x="5" y="33"/>
                  </a:lnTo>
                  <a:lnTo>
                    <a:pt x="11" y="65"/>
                  </a:lnTo>
                  <a:lnTo>
                    <a:pt x="19" y="98"/>
                  </a:lnTo>
                  <a:lnTo>
                    <a:pt x="28" y="130"/>
                  </a:lnTo>
                </a:path>
              </a:pathLst>
            </a:custGeom>
            <a:solidFill>
              <a:srgbClr val="CCFF33">
                <a:alpha val="50195"/>
              </a:srgbClr>
            </a:solidFill>
            <a:ln w="9525">
              <a:noFill/>
              <a:round/>
              <a:headEnd/>
              <a:tailEnd/>
            </a:ln>
            <a:effectLst>
              <a:prstShdw prst="shdw17" dist="17961" dir="2700000">
                <a:srgbClr val="7A991F"/>
              </a:prstShdw>
            </a:effectLst>
          </p:spPr>
          <p:txBody>
            <a:bodyPr/>
            <a:lstStyle/>
            <a:p>
              <a:pPr fontAlgn="auto">
                <a:spcBef>
                  <a:spcPts val="0"/>
                </a:spcBef>
                <a:spcAft>
                  <a:spcPts val="0"/>
                </a:spcAft>
                <a:defRPr/>
              </a:pPr>
              <a:endParaRPr lang="en-US">
                <a:latin typeface="+mj-lt"/>
                <a:ea typeface="ＭＳ Ｐゴシック" pitchFamily="34" charset="-128"/>
                <a:cs typeface="+mn-cs"/>
              </a:endParaRPr>
            </a:p>
          </p:txBody>
        </p:sp>
      </p:grpSp>
      <p:sp>
        <p:nvSpPr>
          <p:cNvPr id="86" name="Text Box 25"/>
          <p:cNvSpPr txBox="1">
            <a:spLocks noChangeArrowheads="1"/>
          </p:cNvSpPr>
          <p:nvPr/>
        </p:nvSpPr>
        <p:spPr bwMode="auto">
          <a:xfrm>
            <a:off x="7010400" y="2174875"/>
            <a:ext cx="938213" cy="366713"/>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n-US" dirty="0">
                <a:latin typeface="+mj-lt"/>
                <a:ea typeface="ＭＳ Ｐゴシック" pitchFamily="34" charset="-128"/>
                <a:cs typeface="+mn-cs"/>
              </a:rPr>
              <a:t>Private</a:t>
            </a:r>
          </a:p>
        </p:txBody>
      </p:sp>
      <p:sp>
        <p:nvSpPr>
          <p:cNvPr id="87" name="Freeform 26"/>
          <p:cNvSpPr>
            <a:spLocks/>
          </p:cNvSpPr>
          <p:nvPr/>
        </p:nvSpPr>
        <p:spPr bwMode="auto">
          <a:xfrm>
            <a:off x="914400" y="1944688"/>
            <a:ext cx="2819400" cy="444500"/>
          </a:xfrm>
          <a:custGeom>
            <a:avLst/>
            <a:gdLst>
              <a:gd name="T0" fmla="*/ 0 w 1776"/>
              <a:gd name="T1" fmla="*/ 2147483647 h 280"/>
              <a:gd name="T2" fmla="*/ 2147483647 w 1776"/>
              <a:gd name="T3" fmla="*/ 2147483647 h 280"/>
              <a:gd name="T4" fmla="*/ 2147483647 w 1776"/>
              <a:gd name="T5" fmla="*/ 0 h 280"/>
              <a:gd name="T6" fmla="*/ 0 60000 65536"/>
              <a:gd name="T7" fmla="*/ 0 60000 65536"/>
              <a:gd name="T8" fmla="*/ 0 60000 65536"/>
              <a:gd name="T9" fmla="*/ 0 w 1776"/>
              <a:gd name="T10" fmla="*/ 0 h 280"/>
              <a:gd name="T11" fmla="*/ 1776 w 1776"/>
              <a:gd name="T12" fmla="*/ 280 h 280"/>
            </a:gdLst>
            <a:ahLst/>
            <a:cxnLst>
              <a:cxn ang="T6">
                <a:pos x="T0" y="T1"/>
              </a:cxn>
              <a:cxn ang="T7">
                <a:pos x="T2" y="T3"/>
              </a:cxn>
              <a:cxn ang="T8">
                <a:pos x="T4" y="T5"/>
              </a:cxn>
            </a:cxnLst>
            <a:rect l="T9" t="T10" r="T11" b="T12"/>
            <a:pathLst>
              <a:path w="1776" h="280">
                <a:moveTo>
                  <a:pt x="0" y="240"/>
                </a:moveTo>
                <a:cubicBezTo>
                  <a:pt x="524" y="260"/>
                  <a:pt x="1048" y="280"/>
                  <a:pt x="1344" y="240"/>
                </a:cubicBezTo>
                <a:cubicBezTo>
                  <a:pt x="1640" y="200"/>
                  <a:pt x="1708" y="100"/>
                  <a:pt x="1776" y="0"/>
                </a:cubicBezTo>
              </a:path>
            </a:pathLst>
          </a:custGeom>
          <a:noFill/>
          <a:ln w="12700" cap="sq">
            <a:solidFill>
              <a:sysClr val="windowText" lastClr="000000"/>
            </a:solidFill>
            <a:round/>
            <a:headEnd type="triangle" w="med" len="me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88" name="AutoShape 27"/>
          <p:cNvSpPr>
            <a:spLocks noChangeArrowheads="1"/>
          </p:cNvSpPr>
          <p:nvPr/>
        </p:nvSpPr>
        <p:spPr bwMode="auto">
          <a:xfrm>
            <a:off x="5334000" y="2209800"/>
            <a:ext cx="533400" cy="457200"/>
          </a:xfrm>
          <a:prstGeom prst="cube">
            <a:avLst>
              <a:gd name="adj" fmla="val 25000"/>
            </a:avLst>
          </a:prstGeom>
          <a:solidFill>
            <a:srgbClr val="D34817"/>
          </a:solidFill>
          <a:ln w="12700" cap="sq">
            <a:solidFill>
              <a:sysClr val="windowText" lastClr="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pic>
        <p:nvPicPr>
          <p:cNvPr id="89" name="Picture 28" descr="Harddi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859088"/>
            <a:ext cx="5175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Line 29"/>
          <p:cNvSpPr>
            <a:spLocks noChangeShapeType="1"/>
          </p:cNvSpPr>
          <p:nvPr/>
        </p:nvSpPr>
        <p:spPr bwMode="auto">
          <a:xfrm flipH="1" flipV="1">
            <a:off x="4267200" y="2097088"/>
            <a:ext cx="228600" cy="762000"/>
          </a:xfrm>
          <a:prstGeom prst="line">
            <a:avLst/>
          </a:prstGeom>
          <a:noFill/>
          <a:ln w="12700" cap="sq">
            <a:solidFill>
              <a:sysClr val="windowText" lastClr="000000"/>
            </a:solidFill>
            <a:round/>
            <a:headEnd type="none" w="sm" len="sm"/>
            <a:tailEnd type="none" w="sm" len="sm"/>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ＭＳ Ｐゴシック" pitchFamily="34" charset="-128"/>
              <a:cs typeface="+mn-cs"/>
            </a:endParaRPr>
          </a:p>
        </p:txBody>
      </p:sp>
      <p:sp>
        <p:nvSpPr>
          <p:cNvPr id="91" name="Text Box 30"/>
          <p:cNvSpPr txBox="1">
            <a:spLocks noChangeArrowheads="1"/>
          </p:cNvSpPr>
          <p:nvPr/>
        </p:nvSpPr>
        <p:spPr bwMode="auto">
          <a:xfrm>
            <a:off x="4175125" y="2979738"/>
            <a:ext cx="928688" cy="366712"/>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n-US">
                <a:latin typeface="+mj-lt"/>
                <a:ea typeface="ＭＳ Ｐゴシック" pitchFamily="34" charset="-128"/>
                <a:cs typeface="+mn-cs"/>
              </a:rPr>
              <a:t>Dial-up</a:t>
            </a:r>
          </a:p>
        </p:txBody>
      </p:sp>
      <p:sp>
        <p:nvSpPr>
          <p:cNvPr id="92" name="Text Box 31"/>
          <p:cNvSpPr txBox="1">
            <a:spLocks noChangeArrowheads="1"/>
          </p:cNvSpPr>
          <p:nvPr/>
        </p:nvSpPr>
        <p:spPr bwMode="auto">
          <a:xfrm>
            <a:off x="4876800" y="1600200"/>
            <a:ext cx="1557338" cy="646113"/>
          </a:xfrm>
          <a:prstGeom prst="rect">
            <a:avLst/>
          </a:prstGeom>
          <a:noFill/>
          <a:ln w="12700" cap="sq">
            <a:noFill/>
            <a:miter lim="800000"/>
            <a:headEnd type="none" w="sm" len="sm"/>
            <a:tailEnd type="none" w="sm" len="sm"/>
          </a:ln>
        </p:spPr>
        <p:txBody>
          <a:bodyPr wrap="none">
            <a:spAutoFit/>
          </a:bodyPr>
          <a:lstStyle/>
          <a:p>
            <a:pPr algn="ctr" fontAlgn="auto">
              <a:spcBef>
                <a:spcPts val="0"/>
              </a:spcBef>
              <a:spcAft>
                <a:spcPts val="0"/>
              </a:spcAft>
              <a:defRPr/>
            </a:pPr>
            <a:r>
              <a:rPr lang="en-US" b="1" dirty="0">
                <a:solidFill>
                  <a:srgbClr val="FF0000"/>
                </a:solidFill>
                <a:latin typeface="+mj-lt"/>
                <a:ea typeface="ＭＳ Ｐゴシック" pitchFamily="34" charset="-128"/>
                <a:cs typeface="+mn-cs"/>
              </a:rPr>
              <a:t>Inside </a:t>
            </a:r>
          </a:p>
          <a:p>
            <a:pPr algn="ctr" fontAlgn="auto">
              <a:spcBef>
                <a:spcPts val="0"/>
              </a:spcBef>
              <a:spcAft>
                <a:spcPts val="0"/>
              </a:spcAft>
              <a:defRPr/>
            </a:pPr>
            <a:r>
              <a:rPr lang="en-US" b="1" dirty="0">
                <a:solidFill>
                  <a:srgbClr val="FF0000"/>
                </a:solidFill>
                <a:latin typeface="+mj-lt"/>
                <a:ea typeface="ＭＳ Ｐゴシック" pitchFamily="34" charset="-128"/>
                <a:cs typeface="+mn-cs"/>
              </a:rPr>
              <a:t>Packet Filter</a:t>
            </a:r>
          </a:p>
        </p:txBody>
      </p:sp>
      <p:sp>
        <p:nvSpPr>
          <p:cNvPr id="93" name="Text Box 32"/>
          <p:cNvSpPr txBox="1">
            <a:spLocks noChangeArrowheads="1"/>
          </p:cNvSpPr>
          <p:nvPr/>
        </p:nvSpPr>
        <p:spPr bwMode="auto">
          <a:xfrm>
            <a:off x="1524000" y="1219200"/>
            <a:ext cx="2005012" cy="646113"/>
          </a:xfrm>
          <a:prstGeom prst="rect">
            <a:avLst/>
          </a:prstGeom>
          <a:noFill/>
          <a:ln w="12700" cap="sq">
            <a:noFill/>
            <a:miter lim="800000"/>
            <a:headEnd type="none" w="sm" len="sm"/>
            <a:tailEnd type="none" w="sm" len="sm"/>
          </a:ln>
        </p:spPr>
        <p:txBody>
          <a:bodyPr wrap="none">
            <a:spAutoFit/>
          </a:bodyPr>
          <a:lstStyle/>
          <a:p>
            <a:pPr algn="ctr" fontAlgn="auto">
              <a:spcBef>
                <a:spcPts val="0"/>
              </a:spcBef>
              <a:spcAft>
                <a:spcPts val="0"/>
              </a:spcAft>
              <a:defRPr/>
            </a:pPr>
            <a:r>
              <a:rPr lang="en-US" b="1" dirty="0">
                <a:solidFill>
                  <a:srgbClr val="0000FF"/>
                </a:solidFill>
                <a:latin typeface="+mj-lt"/>
                <a:ea typeface="ＭＳ Ｐゴシック" pitchFamily="34" charset="-128"/>
                <a:cs typeface="+mn-cs"/>
              </a:rPr>
              <a:t>Bastion host</a:t>
            </a:r>
          </a:p>
          <a:p>
            <a:pPr algn="ctr" fontAlgn="auto">
              <a:spcBef>
                <a:spcPts val="0"/>
              </a:spcBef>
              <a:spcAft>
                <a:spcPts val="0"/>
              </a:spcAft>
              <a:defRPr/>
            </a:pPr>
            <a:r>
              <a:rPr lang="en-US" b="1" dirty="0">
                <a:solidFill>
                  <a:srgbClr val="0000FF"/>
                </a:solidFill>
                <a:latin typeface="+mj-lt"/>
                <a:ea typeface="ＭＳ Ｐゴシック" pitchFamily="34" charset="-128"/>
                <a:cs typeface="+mn-cs"/>
              </a:rPr>
              <a:t>Or proxy firewall</a:t>
            </a:r>
          </a:p>
        </p:txBody>
      </p:sp>
      <p:sp>
        <p:nvSpPr>
          <p:cNvPr id="94" name="Text Box 33"/>
          <p:cNvSpPr txBox="1">
            <a:spLocks noChangeArrowheads="1"/>
          </p:cNvSpPr>
          <p:nvPr/>
        </p:nvSpPr>
        <p:spPr bwMode="auto">
          <a:xfrm>
            <a:off x="3065463" y="2478088"/>
            <a:ext cx="884237" cy="457200"/>
          </a:xfrm>
          <a:prstGeom prst="rect">
            <a:avLst/>
          </a:prstGeom>
          <a:noFill/>
          <a:ln w="9525">
            <a:noFill/>
            <a:miter lim="800000"/>
            <a:headEnd/>
            <a:tailEnd/>
          </a:ln>
        </p:spPr>
        <p:txBody>
          <a:bodyPr wrap="none" anchor="ctr">
            <a:spAutoFit/>
          </a:bodyPr>
          <a:lstStyle/>
          <a:p>
            <a:pPr algn="ctr" eaLnBrk="0" fontAlgn="auto" hangingPunct="0">
              <a:spcBef>
                <a:spcPts val="0"/>
              </a:spcBef>
              <a:spcAft>
                <a:spcPts val="0"/>
              </a:spcAft>
              <a:defRPr/>
            </a:pPr>
            <a:r>
              <a:rPr lang="en-US" sz="2400" b="1" dirty="0">
                <a:solidFill>
                  <a:srgbClr val="009900"/>
                </a:solidFill>
                <a:latin typeface="+mj-lt"/>
                <a:ea typeface="ＭＳ Ｐゴシック" pitchFamily="34" charset="-128"/>
                <a:cs typeface="+mn-cs"/>
              </a:rPr>
              <a:t>DMZ</a:t>
            </a:r>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FTP: PORT option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4" name="Content Placeholder 3"/>
          <p:cNvSpPr>
            <a:spLocks noGrp="1"/>
          </p:cNvSpPr>
          <p:nvPr>
            <p:ph sz="quarter" idx="1"/>
          </p:nvPr>
        </p:nvSpPr>
        <p:spPr>
          <a:xfrm>
            <a:off x="457200" y="1219200"/>
            <a:ext cx="4374067" cy="4937760"/>
          </a:xfrm>
        </p:spPr>
        <p:txBody>
          <a:bodyPr>
            <a:normAutofit fontScale="92500"/>
          </a:bodyPr>
          <a:lstStyle/>
          <a:p>
            <a:r>
              <a:rPr lang="en-US" dirty="0"/>
              <a:t>Operation</a:t>
            </a:r>
          </a:p>
          <a:p>
            <a:pPr lvl="1"/>
            <a:r>
              <a:rPr lang="en-US" dirty="0"/>
              <a:t>The client (user) first opens a “control” channel to the server</a:t>
            </a:r>
          </a:p>
          <a:p>
            <a:pPr lvl="1"/>
            <a:r>
              <a:rPr lang="en-US" dirty="0"/>
              <a:t>To set up the data connection, there are two options</a:t>
            </a:r>
          </a:p>
          <a:p>
            <a:r>
              <a:rPr lang="en-US" dirty="0"/>
              <a:t>PORT</a:t>
            </a:r>
          </a:p>
          <a:p>
            <a:pPr lvl="1"/>
            <a:r>
              <a:rPr lang="en-US" dirty="0"/>
              <a:t>Client sends a PORT command in the control channel</a:t>
            </a:r>
          </a:p>
          <a:p>
            <a:pPr lvl="1"/>
            <a:r>
              <a:rPr lang="en-US" dirty="0"/>
              <a:t>Contains IP address (perhaps different) and random port number of client</a:t>
            </a:r>
          </a:p>
          <a:p>
            <a:pPr lvl="1"/>
            <a:r>
              <a:rPr lang="en-US" dirty="0"/>
              <a:t>FTP server connects from port 20 to the random port at client</a:t>
            </a: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7" y="3886200"/>
            <a:ext cx="3954463"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7" y="1524000"/>
            <a:ext cx="3954463"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17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Firewall?</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Content Placeholder 3"/>
          <p:cNvSpPr>
            <a:spLocks noGrp="1"/>
          </p:cNvSpPr>
          <p:nvPr>
            <p:ph sz="quarter" idx="1"/>
          </p:nvPr>
        </p:nvSpPr>
        <p:spPr/>
        <p:txBody>
          <a:bodyPr>
            <a:normAutofit fontScale="77500" lnSpcReduction="20000"/>
          </a:bodyPr>
          <a:lstStyle/>
          <a:p>
            <a:r>
              <a:rPr lang="en-US" dirty="0"/>
              <a:t>A network level access control mechanism</a:t>
            </a:r>
          </a:p>
          <a:p>
            <a:pPr lvl="1"/>
            <a:r>
              <a:rPr lang="en-US" dirty="0"/>
              <a:t>In broad terms a firewall is all of the following</a:t>
            </a:r>
          </a:p>
          <a:p>
            <a:pPr lvl="1"/>
            <a:r>
              <a:rPr lang="en-US" dirty="0"/>
              <a:t>A collection of hardware and software PLUS a security policy</a:t>
            </a:r>
          </a:p>
          <a:p>
            <a:pPr lvl="1"/>
            <a:r>
              <a:rPr lang="en-US" dirty="0"/>
              <a:t>Something placed between a corporate intranet and the Internet</a:t>
            </a:r>
          </a:p>
          <a:p>
            <a:pPr lvl="2"/>
            <a:r>
              <a:rPr lang="en-US" dirty="0"/>
              <a:t>Seeks to prevent unauthorized and unwanted communications into or out of the corporate intranet</a:t>
            </a:r>
          </a:p>
          <a:p>
            <a:pPr lvl="1"/>
            <a:r>
              <a:rPr lang="en-US" dirty="0"/>
              <a:t>Allows the organization to implement and enforce its own traffic flow policy between the Internet and the Intranet</a:t>
            </a:r>
          </a:p>
          <a:p>
            <a:r>
              <a:rPr lang="en-US" dirty="0"/>
              <a:t>Today it means many things</a:t>
            </a:r>
          </a:p>
          <a:p>
            <a:pPr lvl="1"/>
            <a:r>
              <a:rPr lang="en-US" dirty="0"/>
              <a:t>Ranges from a simple packet filter to a complex intrusion prevention system</a:t>
            </a:r>
          </a:p>
          <a:p>
            <a:pPr lvl="1"/>
            <a:r>
              <a:rPr lang="en-US" dirty="0"/>
              <a:t>These days you have “host firewalls” that prevent a host machine from picking up some types of </a:t>
            </a:r>
            <a:r>
              <a:rPr lang="en-US" dirty="0" smtClean="0"/>
              <a:t>packets</a:t>
            </a:r>
          </a:p>
          <a:p>
            <a:pPr marL="0" indent="0">
              <a:buNone/>
            </a:pPr>
            <a:r>
              <a:rPr lang="en-US" dirty="0"/>
              <a:t> </a:t>
            </a:r>
            <a:endParaRPr lang="en-US" dirty="0" smtClean="0"/>
          </a:p>
          <a:p>
            <a:pPr marL="0" indent="0">
              <a:buNone/>
            </a:pPr>
            <a:endParaRPr lang="en-US" dirty="0" smtClean="0"/>
          </a:p>
          <a:p>
            <a:pPr marL="0" indent="0">
              <a:buNone/>
            </a:pPr>
            <a:endParaRPr lang="en-US" dirty="0"/>
          </a:p>
          <a:p>
            <a:pPr marL="0" indent="0">
              <a:buNone/>
            </a:pPr>
            <a:r>
              <a:rPr lang="en-US" dirty="0" smtClean="0"/>
              <a:t> </a:t>
            </a:r>
          </a:p>
          <a:p>
            <a:endParaRPr lang="en-US" dirty="0"/>
          </a:p>
          <a:p>
            <a:endParaRPr lang="en-US" dirty="0"/>
          </a:p>
        </p:txBody>
      </p:sp>
      <p:grpSp>
        <p:nvGrpSpPr>
          <p:cNvPr id="5" name="Group 3"/>
          <p:cNvGrpSpPr>
            <a:grpSpLocks/>
          </p:cNvGrpSpPr>
          <p:nvPr/>
        </p:nvGrpSpPr>
        <p:grpSpPr bwMode="auto">
          <a:xfrm>
            <a:off x="1371600" y="5083175"/>
            <a:ext cx="1676400" cy="1165225"/>
            <a:chOff x="960" y="1441"/>
            <a:chExt cx="1390" cy="925"/>
          </a:xfrm>
        </p:grpSpPr>
        <p:sp>
          <p:nvSpPr>
            <p:cNvPr id="6" name="Freeform 4"/>
            <p:cNvSpPr>
              <a:spLocks noChangeArrowheads="1"/>
            </p:cNvSpPr>
            <p:nvPr/>
          </p:nvSpPr>
          <p:spPr bwMode="auto">
            <a:xfrm>
              <a:off x="960" y="1441"/>
              <a:ext cx="1390" cy="925"/>
            </a:xfrm>
            <a:custGeom>
              <a:avLst/>
              <a:gdLst/>
              <a:ahLst/>
              <a:cxnLst>
                <a:cxn ang="0">
                  <a:pos x="312" y="1355"/>
                </a:cxn>
                <a:cxn ang="0">
                  <a:pos x="56" y="1605"/>
                </a:cxn>
                <a:cxn ang="0">
                  <a:pos x="2" y="1795"/>
                </a:cxn>
                <a:cxn ang="0">
                  <a:pos x="41" y="2055"/>
                </a:cxn>
                <a:cxn ang="0">
                  <a:pos x="207" y="2276"/>
                </a:cxn>
                <a:cxn ang="0">
                  <a:pos x="175" y="2434"/>
                </a:cxn>
                <a:cxn ang="0">
                  <a:pos x="119" y="2627"/>
                </a:cxn>
                <a:cxn ang="0">
                  <a:pos x="141" y="2838"/>
                </a:cxn>
                <a:cxn ang="0">
                  <a:pos x="240" y="3021"/>
                </a:cxn>
                <a:cxn ang="0">
                  <a:pos x="446" y="3175"/>
                </a:cxn>
                <a:cxn ang="0">
                  <a:pos x="655" y="3217"/>
                </a:cxn>
                <a:cxn ang="0">
                  <a:pos x="913" y="3462"/>
                </a:cxn>
                <a:cxn ang="0">
                  <a:pos x="1322" y="3674"/>
                </a:cxn>
                <a:cxn ang="0">
                  <a:pos x="1573" y="3699"/>
                </a:cxn>
                <a:cxn ang="0">
                  <a:pos x="1826" y="3656"/>
                </a:cxn>
                <a:cxn ang="0">
                  <a:pos x="2030" y="3563"/>
                </a:cxn>
                <a:cxn ang="0">
                  <a:pos x="2330" y="3837"/>
                </a:cxn>
                <a:cxn ang="0">
                  <a:pos x="2723" y="3936"/>
                </a:cxn>
                <a:cxn ang="0">
                  <a:pos x="2987" y="3893"/>
                </a:cxn>
                <a:cxn ang="0">
                  <a:pos x="3219" y="3771"/>
                </a:cxn>
                <a:cxn ang="0">
                  <a:pos x="3439" y="3526"/>
                </a:cxn>
                <a:cxn ang="0">
                  <a:pos x="3564" y="3370"/>
                </a:cxn>
                <a:cxn ang="0">
                  <a:pos x="3936" y="3452"/>
                </a:cxn>
                <a:cxn ang="0">
                  <a:pos x="4207" y="3383"/>
                </a:cxn>
                <a:cxn ang="0">
                  <a:pos x="4425" y="3221"/>
                </a:cxn>
                <a:cxn ang="0">
                  <a:pos x="4567" y="2988"/>
                </a:cxn>
                <a:cxn ang="0">
                  <a:pos x="4611" y="2741"/>
                </a:cxn>
                <a:cxn ang="0">
                  <a:pos x="4896" y="2645"/>
                </a:cxn>
                <a:cxn ang="0">
                  <a:pos x="5124" y="2459"/>
                </a:cxn>
                <a:cxn ang="0">
                  <a:pos x="5274" y="2207"/>
                </a:cxn>
                <a:cxn ang="0">
                  <a:pos x="5328" y="1908"/>
                </a:cxn>
                <a:cxn ang="0">
                  <a:pos x="5284" y="1638"/>
                </a:cxn>
                <a:cxn ang="0">
                  <a:pos x="5155" y="1396"/>
                </a:cxn>
                <a:cxn ang="0">
                  <a:pos x="5206" y="1169"/>
                </a:cxn>
                <a:cxn ang="0">
                  <a:pos x="5180" y="946"/>
                </a:cxn>
                <a:cxn ang="0">
                  <a:pos x="5001" y="653"/>
                </a:cxn>
                <a:cxn ang="0">
                  <a:pos x="4722" y="495"/>
                </a:cxn>
                <a:cxn ang="0">
                  <a:pos x="4651" y="296"/>
                </a:cxn>
                <a:cxn ang="0">
                  <a:pos x="4366" y="46"/>
                </a:cxn>
                <a:cxn ang="0">
                  <a:pos x="4162" y="1"/>
                </a:cxn>
                <a:cxn ang="0">
                  <a:pos x="3913" y="43"/>
                </a:cxn>
                <a:cxn ang="0">
                  <a:pos x="3700" y="188"/>
                </a:cxn>
                <a:cxn ang="0">
                  <a:pos x="3543" y="87"/>
                </a:cxn>
                <a:cxn ang="0">
                  <a:pos x="3313" y="4"/>
                </a:cxn>
                <a:cxn ang="0">
                  <a:pos x="3033" y="46"/>
                </a:cxn>
                <a:cxn ang="0">
                  <a:pos x="2808" y="234"/>
                </a:cxn>
                <a:cxn ang="0">
                  <a:pos x="2643" y="211"/>
                </a:cxn>
                <a:cxn ang="0">
                  <a:pos x="2404" y="125"/>
                </a:cxn>
                <a:cxn ang="0">
                  <a:pos x="2089" y="156"/>
                </a:cxn>
                <a:cxn ang="0">
                  <a:pos x="1803" y="357"/>
                </a:cxn>
                <a:cxn ang="0">
                  <a:pos x="1522" y="388"/>
                </a:cxn>
                <a:cxn ang="0">
                  <a:pos x="1136" y="376"/>
                </a:cxn>
                <a:cxn ang="0">
                  <a:pos x="839" y="502"/>
                </a:cxn>
                <a:cxn ang="0">
                  <a:pos x="614" y="728"/>
                </a:cxn>
                <a:cxn ang="0">
                  <a:pos x="489" y="1028"/>
                </a:cxn>
                <a:cxn ang="0">
                  <a:pos x="479" y="1309"/>
                </a:cxn>
              </a:cxnLst>
              <a:rect l="0" t="0" r="r" b="b"/>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7" name="Freeform 5"/>
            <p:cNvSpPr>
              <a:spLocks noChangeArrowheads="1"/>
            </p:cNvSpPr>
            <p:nvPr/>
          </p:nvSpPr>
          <p:spPr bwMode="auto">
            <a:xfrm>
              <a:off x="960" y="1441"/>
              <a:ext cx="1390" cy="925"/>
            </a:xfrm>
            <a:custGeom>
              <a:avLst/>
              <a:gdLst/>
              <a:ahLst/>
              <a:cxnLst>
                <a:cxn ang="0">
                  <a:pos x="312" y="1355"/>
                </a:cxn>
                <a:cxn ang="0">
                  <a:pos x="56" y="1605"/>
                </a:cxn>
                <a:cxn ang="0">
                  <a:pos x="2" y="1795"/>
                </a:cxn>
                <a:cxn ang="0">
                  <a:pos x="41" y="2055"/>
                </a:cxn>
                <a:cxn ang="0">
                  <a:pos x="207" y="2276"/>
                </a:cxn>
                <a:cxn ang="0">
                  <a:pos x="175" y="2434"/>
                </a:cxn>
                <a:cxn ang="0">
                  <a:pos x="119" y="2627"/>
                </a:cxn>
                <a:cxn ang="0">
                  <a:pos x="141" y="2838"/>
                </a:cxn>
                <a:cxn ang="0">
                  <a:pos x="240" y="3021"/>
                </a:cxn>
                <a:cxn ang="0">
                  <a:pos x="446" y="3175"/>
                </a:cxn>
                <a:cxn ang="0">
                  <a:pos x="655" y="3217"/>
                </a:cxn>
                <a:cxn ang="0">
                  <a:pos x="913" y="3462"/>
                </a:cxn>
                <a:cxn ang="0">
                  <a:pos x="1322" y="3674"/>
                </a:cxn>
                <a:cxn ang="0">
                  <a:pos x="1573" y="3699"/>
                </a:cxn>
                <a:cxn ang="0">
                  <a:pos x="1826" y="3656"/>
                </a:cxn>
                <a:cxn ang="0">
                  <a:pos x="2030" y="3563"/>
                </a:cxn>
                <a:cxn ang="0">
                  <a:pos x="2330" y="3837"/>
                </a:cxn>
                <a:cxn ang="0">
                  <a:pos x="2723" y="3936"/>
                </a:cxn>
                <a:cxn ang="0">
                  <a:pos x="2987" y="3893"/>
                </a:cxn>
                <a:cxn ang="0">
                  <a:pos x="3219" y="3771"/>
                </a:cxn>
                <a:cxn ang="0">
                  <a:pos x="3439" y="3526"/>
                </a:cxn>
                <a:cxn ang="0">
                  <a:pos x="3564" y="3370"/>
                </a:cxn>
                <a:cxn ang="0">
                  <a:pos x="3936" y="3452"/>
                </a:cxn>
                <a:cxn ang="0">
                  <a:pos x="4207" y="3383"/>
                </a:cxn>
                <a:cxn ang="0">
                  <a:pos x="4425" y="3221"/>
                </a:cxn>
                <a:cxn ang="0">
                  <a:pos x="4567" y="2988"/>
                </a:cxn>
                <a:cxn ang="0">
                  <a:pos x="4611" y="2741"/>
                </a:cxn>
                <a:cxn ang="0">
                  <a:pos x="4896" y="2645"/>
                </a:cxn>
                <a:cxn ang="0">
                  <a:pos x="5124" y="2459"/>
                </a:cxn>
                <a:cxn ang="0">
                  <a:pos x="5274" y="2207"/>
                </a:cxn>
                <a:cxn ang="0">
                  <a:pos x="5328" y="1908"/>
                </a:cxn>
                <a:cxn ang="0">
                  <a:pos x="5284" y="1638"/>
                </a:cxn>
                <a:cxn ang="0">
                  <a:pos x="5155" y="1396"/>
                </a:cxn>
                <a:cxn ang="0">
                  <a:pos x="5206" y="1169"/>
                </a:cxn>
                <a:cxn ang="0">
                  <a:pos x="5180" y="946"/>
                </a:cxn>
                <a:cxn ang="0">
                  <a:pos x="5001" y="653"/>
                </a:cxn>
                <a:cxn ang="0">
                  <a:pos x="4722" y="495"/>
                </a:cxn>
                <a:cxn ang="0">
                  <a:pos x="4651" y="296"/>
                </a:cxn>
                <a:cxn ang="0">
                  <a:pos x="4366" y="46"/>
                </a:cxn>
                <a:cxn ang="0">
                  <a:pos x="4162" y="1"/>
                </a:cxn>
                <a:cxn ang="0">
                  <a:pos x="3913" y="43"/>
                </a:cxn>
                <a:cxn ang="0">
                  <a:pos x="3700" y="188"/>
                </a:cxn>
                <a:cxn ang="0">
                  <a:pos x="3543" y="87"/>
                </a:cxn>
                <a:cxn ang="0">
                  <a:pos x="3313" y="4"/>
                </a:cxn>
                <a:cxn ang="0">
                  <a:pos x="3033" y="46"/>
                </a:cxn>
                <a:cxn ang="0">
                  <a:pos x="2808" y="234"/>
                </a:cxn>
                <a:cxn ang="0">
                  <a:pos x="2643" y="211"/>
                </a:cxn>
                <a:cxn ang="0">
                  <a:pos x="2404" y="125"/>
                </a:cxn>
                <a:cxn ang="0">
                  <a:pos x="2089" y="156"/>
                </a:cxn>
                <a:cxn ang="0">
                  <a:pos x="1803" y="357"/>
                </a:cxn>
                <a:cxn ang="0">
                  <a:pos x="1522" y="388"/>
                </a:cxn>
                <a:cxn ang="0">
                  <a:pos x="1136" y="376"/>
                </a:cxn>
                <a:cxn ang="0">
                  <a:pos x="839" y="502"/>
                </a:cxn>
                <a:cxn ang="0">
                  <a:pos x="614" y="728"/>
                </a:cxn>
                <a:cxn ang="0">
                  <a:pos x="489" y="1028"/>
                </a:cxn>
                <a:cxn ang="0">
                  <a:pos x="479" y="1309"/>
                </a:cxn>
              </a:cxnLst>
              <a:rect l="0" t="0" r="r" b="b"/>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8" name="Freeform 6"/>
            <p:cNvSpPr>
              <a:spLocks noChangeArrowheads="1"/>
            </p:cNvSpPr>
            <p:nvPr/>
          </p:nvSpPr>
          <p:spPr bwMode="auto">
            <a:xfrm>
              <a:off x="1028" y="1985"/>
              <a:ext cx="79" cy="15"/>
            </a:xfrm>
            <a:custGeom>
              <a:avLst/>
              <a:gdLst/>
              <a:ahLst/>
              <a:cxnLst>
                <a:cxn ang="0">
                  <a:pos x="0" y="0"/>
                </a:cxn>
                <a:cxn ang="0">
                  <a:pos x="31" y="17"/>
                </a:cxn>
                <a:cxn ang="0">
                  <a:pos x="64" y="32"/>
                </a:cxn>
                <a:cxn ang="0">
                  <a:pos x="97" y="45"/>
                </a:cxn>
                <a:cxn ang="0">
                  <a:pos x="131" y="55"/>
                </a:cxn>
                <a:cxn ang="0">
                  <a:pos x="165" y="63"/>
                </a:cxn>
                <a:cxn ang="0">
                  <a:pos x="200" y="69"/>
                </a:cxn>
                <a:cxn ang="0">
                  <a:pos x="235" y="73"/>
                </a:cxn>
                <a:cxn ang="0">
                  <a:pos x="271" y="74"/>
                </a:cxn>
                <a:cxn ang="0">
                  <a:pos x="292" y="73"/>
                </a:cxn>
                <a:cxn ang="0">
                  <a:pos x="312" y="72"/>
                </a:cxn>
              </a:cxnLst>
              <a:rect l="0" t="0" r="r" b="b"/>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9" name="Freeform 7"/>
            <p:cNvSpPr>
              <a:spLocks noChangeArrowheads="1"/>
            </p:cNvSpPr>
            <p:nvPr/>
          </p:nvSpPr>
          <p:spPr bwMode="auto">
            <a:xfrm>
              <a:off x="1147" y="2190"/>
              <a:ext cx="34" cy="6"/>
            </a:xfrm>
            <a:custGeom>
              <a:avLst/>
              <a:gdLst/>
              <a:ahLst/>
              <a:cxnLst>
                <a:cxn ang="0">
                  <a:pos x="0" y="34"/>
                </a:cxn>
                <a:cxn ang="0">
                  <a:pos x="35" y="29"/>
                </a:cxn>
                <a:cxn ang="0">
                  <a:pos x="69" y="22"/>
                </a:cxn>
                <a:cxn ang="0">
                  <a:pos x="103" y="12"/>
                </a:cxn>
                <a:cxn ang="0">
                  <a:pos x="136" y="0"/>
                </a:cxn>
              </a:cxnLst>
              <a:rect l="0" t="0" r="r" b="b"/>
              <a:pathLst>
                <a:path w="136" h="34">
                  <a:moveTo>
                    <a:pt x="0" y="34"/>
                  </a:moveTo>
                  <a:lnTo>
                    <a:pt x="35" y="29"/>
                  </a:lnTo>
                  <a:lnTo>
                    <a:pt x="69" y="22"/>
                  </a:lnTo>
                  <a:lnTo>
                    <a:pt x="103" y="12"/>
                  </a:lnTo>
                  <a:lnTo>
                    <a:pt x="136" y="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0" name="Freeform 8"/>
            <p:cNvSpPr>
              <a:spLocks noChangeArrowheads="1"/>
            </p:cNvSpPr>
            <p:nvPr/>
          </p:nvSpPr>
          <p:spPr bwMode="auto">
            <a:xfrm>
              <a:off x="1468" y="2242"/>
              <a:ext cx="21" cy="34"/>
            </a:xfrm>
            <a:custGeom>
              <a:avLst/>
              <a:gdLst/>
              <a:ahLst/>
              <a:cxnLst>
                <a:cxn ang="0">
                  <a:pos x="0" y="0"/>
                </a:cxn>
                <a:cxn ang="0">
                  <a:pos x="18" y="41"/>
                </a:cxn>
                <a:cxn ang="0">
                  <a:pos x="37" y="81"/>
                </a:cxn>
                <a:cxn ang="0">
                  <a:pos x="59" y="120"/>
                </a:cxn>
                <a:cxn ang="0">
                  <a:pos x="83" y="158"/>
                </a:cxn>
              </a:cxnLst>
              <a:rect l="0" t="0" r="r" b="b"/>
              <a:pathLst>
                <a:path w="83" h="158">
                  <a:moveTo>
                    <a:pt x="0" y="0"/>
                  </a:moveTo>
                  <a:lnTo>
                    <a:pt x="18" y="41"/>
                  </a:lnTo>
                  <a:lnTo>
                    <a:pt x="37" y="81"/>
                  </a:lnTo>
                  <a:lnTo>
                    <a:pt x="59" y="120"/>
                  </a:lnTo>
                  <a:lnTo>
                    <a:pt x="83" y="158"/>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1" name="Freeform 9"/>
            <p:cNvSpPr>
              <a:spLocks noChangeArrowheads="1"/>
            </p:cNvSpPr>
            <p:nvPr/>
          </p:nvSpPr>
          <p:spPr bwMode="auto">
            <a:xfrm>
              <a:off x="1879" y="2186"/>
              <a:ext cx="7" cy="40"/>
            </a:xfrm>
            <a:custGeom>
              <a:avLst/>
              <a:gdLst/>
              <a:ahLst/>
              <a:cxnLst>
                <a:cxn ang="0">
                  <a:pos x="0" y="174"/>
                </a:cxn>
                <a:cxn ang="0">
                  <a:pos x="12" y="131"/>
                </a:cxn>
                <a:cxn ang="0">
                  <a:pos x="21" y="88"/>
                </a:cxn>
                <a:cxn ang="0">
                  <a:pos x="28" y="44"/>
                </a:cxn>
                <a:cxn ang="0">
                  <a:pos x="33" y="0"/>
                </a:cxn>
              </a:cxnLst>
              <a:rect l="0" t="0" r="r" b="b"/>
              <a:pathLst>
                <a:path w="33" h="174">
                  <a:moveTo>
                    <a:pt x="0" y="174"/>
                  </a:moveTo>
                  <a:lnTo>
                    <a:pt x="12" y="131"/>
                  </a:lnTo>
                  <a:lnTo>
                    <a:pt x="21" y="88"/>
                  </a:lnTo>
                  <a:lnTo>
                    <a:pt x="28" y="44"/>
                  </a:lnTo>
                  <a:lnTo>
                    <a:pt x="33" y="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2" name="Freeform 10"/>
            <p:cNvSpPr>
              <a:spLocks noChangeArrowheads="1"/>
            </p:cNvSpPr>
            <p:nvPr/>
          </p:nvSpPr>
          <p:spPr bwMode="auto">
            <a:xfrm>
              <a:off x="2059" y="1932"/>
              <a:ext cx="104" cy="150"/>
            </a:xfrm>
            <a:custGeom>
              <a:avLst/>
              <a:gdLst/>
              <a:ahLst/>
              <a:cxnLst>
                <a:cxn ang="0">
                  <a:pos x="401" y="651"/>
                </a:cxn>
                <a:cxn ang="0">
                  <a:pos x="401" y="645"/>
                </a:cxn>
                <a:cxn ang="0">
                  <a:pos x="399" y="594"/>
                </a:cxn>
                <a:cxn ang="0">
                  <a:pos x="394" y="543"/>
                </a:cxn>
                <a:cxn ang="0">
                  <a:pos x="385" y="494"/>
                </a:cxn>
                <a:cxn ang="0">
                  <a:pos x="373" y="445"/>
                </a:cxn>
                <a:cxn ang="0">
                  <a:pos x="358" y="398"/>
                </a:cxn>
                <a:cxn ang="0">
                  <a:pos x="339" y="352"/>
                </a:cxn>
                <a:cxn ang="0">
                  <a:pos x="317" y="307"/>
                </a:cxn>
                <a:cxn ang="0">
                  <a:pos x="293" y="264"/>
                </a:cxn>
                <a:cxn ang="0">
                  <a:pos x="265" y="223"/>
                </a:cxn>
                <a:cxn ang="0">
                  <a:pos x="235" y="184"/>
                </a:cxn>
                <a:cxn ang="0">
                  <a:pos x="202" y="147"/>
                </a:cxn>
                <a:cxn ang="0">
                  <a:pos x="166" y="113"/>
                </a:cxn>
                <a:cxn ang="0">
                  <a:pos x="128" y="81"/>
                </a:cxn>
                <a:cxn ang="0">
                  <a:pos x="88" y="51"/>
                </a:cxn>
                <a:cxn ang="0">
                  <a:pos x="45" y="24"/>
                </a:cxn>
                <a:cxn ang="0">
                  <a:pos x="0" y="0"/>
                </a:cxn>
              </a:cxnLst>
              <a:rect l="0" t="0" r="r" b="b"/>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3" name="Freeform 11"/>
            <p:cNvSpPr>
              <a:spLocks noChangeArrowheads="1"/>
            </p:cNvSpPr>
            <p:nvPr/>
          </p:nvSpPr>
          <p:spPr bwMode="auto">
            <a:xfrm>
              <a:off x="2259" y="1769"/>
              <a:ext cx="46" cy="58"/>
            </a:xfrm>
            <a:custGeom>
              <a:avLst/>
              <a:gdLst/>
              <a:ahLst/>
              <a:cxnLst>
                <a:cxn ang="0">
                  <a:pos x="0" y="244"/>
                </a:cxn>
                <a:cxn ang="0">
                  <a:pos x="28" y="218"/>
                </a:cxn>
                <a:cxn ang="0">
                  <a:pos x="55" y="191"/>
                </a:cxn>
                <a:cxn ang="0">
                  <a:pos x="80" y="162"/>
                </a:cxn>
                <a:cxn ang="0">
                  <a:pos x="103" y="132"/>
                </a:cxn>
                <a:cxn ang="0">
                  <a:pos x="125" y="101"/>
                </a:cxn>
                <a:cxn ang="0">
                  <a:pos x="145" y="68"/>
                </a:cxn>
                <a:cxn ang="0">
                  <a:pos x="163" y="35"/>
                </a:cxn>
                <a:cxn ang="0">
                  <a:pos x="179" y="0"/>
                </a:cxn>
              </a:cxnLst>
              <a:rect l="0" t="0" r="r" b="b"/>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4" name="Freeform 12"/>
            <p:cNvSpPr>
              <a:spLocks noChangeArrowheads="1"/>
            </p:cNvSpPr>
            <p:nvPr/>
          </p:nvSpPr>
          <p:spPr bwMode="auto">
            <a:xfrm>
              <a:off x="2193" y="1557"/>
              <a:ext cx="0" cy="26"/>
            </a:xfrm>
            <a:custGeom>
              <a:avLst/>
              <a:gdLst/>
              <a:ahLst/>
              <a:cxnLst>
                <a:cxn ang="0">
                  <a:pos x="10" y="115"/>
                </a:cxn>
                <a:cxn ang="0">
                  <a:pos x="10" y="111"/>
                </a:cxn>
                <a:cxn ang="0">
                  <a:pos x="10" y="107"/>
                </a:cxn>
                <a:cxn ang="0">
                  <a:pos x="9" y="80"/>
                </a:cxn>
                <a:cxn ang="0">
                  <a:pos x="8" y="53"/>
                </a:cxn>
                <a:cxn ang="0">
                  <a:pos x="5" y="26"/>
                </a:cxn>
                <a:cxn ang="0">
                  <a:pos x="0" y="0"/>
                </a:cxn>
              </a:cxnLst>
              <a:rect l="0" t="0" r="r" b="b"/>
              <a:pathLst>
                <a:path w="10" h="115">
                  <a:moveTo>
                    <a:pt x="10" y="115"/>
                  </a:moveTo>
                  <a:lnTo>
                    <a:pt x="10" y="111"/>
                  </a:lnTo>
                  <a:lnTo>
                    <a:pt x="10" y="107"/>
                  </a:lnTo>
                  <a:lnTo>
                    <a:pt x="9" y="80"/>
                  </a:lnTo>
                  <a:lnTo>
                    <a:pt x="8" y="53"/>
                  </a:lnTo>
                  <a:lnTo>
                    <a:pt x="5" y="26"/>
                  </a:lnTo>
                  <a:lnTo>
                    <a:pt x="0" y="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5" name="Freeform 13"/>
            <p:cNvSpPr>
              <a:spLocks noChangeArrowheads="1"/>
            </p:cNvSpPr>
            <p:nvPr/>
          </p:nvSpPr>
          <p:spPr bwMode="auto">
            <a:xfrm>
              <a:off x="1896" y="1491"/>
              <a:ext cx="24" cy="33"/>
            </a:xfrm>
            <a:custGeom>
              <a:avLst/>
              <a:gdLst/>
              <a:ahLst/>
              <a:cxnLst>
                <a:cxn ang="0">
                  <a:pos x="92" y="0"/>
                </a:cxn>
                <a:cxn ang="0">
                  <a:pos x="65" y="35"/>
                </a:cxn>
                <a:cxn ang="0">
                  <a:pos x="40" y="71"/>
                </a:cxn>
                <a:cxn ang="0">
                  <a:pos x="19" y="108"/>
                </a:cxn>
                <a:cxn ang="0">
                  <a:pos x="0" y="147"/>
                </a:cxn>
              </a:cxnLst>
              <a:rect l="0" t="0" r="r" b="b"/>
              <a:pathLst>
                <a:path w="92" h="147">
                  <a:moveTo>
                    <a:pt x="92" y="0"/>
                  </a:moveTo>
                  <a:lnTo>
                    <a:pt x="65" y="35"/>
                  </a:lnTo>
                  <a:lnTo>
                    <a:pt x="40" y="71"/>
                  </a:lnTo>
                  <a:lnTo>
                    <a:pt x="19" y="108"/>
                  </a:lnTo>
                  <a:lnTo>
                    <a:pt x="0" y="147"/>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6" name="Freeform 14"/>
            <p:cNvSpPr>
              <a:spLocks noChangeArrowheads="1"/>
            </p:cNvSpPr>
            <p:nvPr/>
          </p:nvSpPr>
          <p:spPr bwMode="auto">
            <a:xfrm>
              <a:off x="1671" y="1512"/>
              <a:ext cx="12" cy="29"/>
            </a:xfrm>
            <a:custGeom>
              <a:avLst/>
              <a:gdLst/>
              <a:ahLst/>
              <a:cxnLst>
                <a:cxn ang="0">
                  <a:pos x="45" y="0"/>
                </a:cxn>
                <a:cxn ang="0">
                  <a:pos x="31" y="30"/>
                </a:cxn>
                <a:cxn ang="0">
                  <a:pos x="19" y="62"/>
                </a:cxn>
                <a:cxn ang="0">
                  <a:pos x="8" y="93"/>
                </a:cxn>
                <a:cxn ang="0">
                  <a:pos x="0" y="126"/>
                </a:cxn>
              </a:cxnLst>
              <a:rect l="0" t="0" r="r" b="b"/>
              <a:pathLst>
                <a:path w="45" h="126">
                  <a:moveTo>
                    <a:pt x="45" y="0"/>
                  </a:moveTo>
                  <a:lnTo>
                    <a:pt x="31" y="30"/>
                  </a:lnTo>
                  <a:lnTo>
                    <a:pt x="19" y="62"/>
                  </a:lnTo>
                  <a:lnTo>
                    <a:pt x="8" y="93"/>
                  </a:lnTo>
                  <a:lnTo>
                    <a:pt x="0" y="126"/>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7" name="Freeform 15"/>
            <p:cNvSpPr>
              <a:spLocks noChangeArrowheads="1"/>
            </p:cNvSpPr>
            <p:nvPr/>
          </p:nvSpPr>
          <p:spPr bwMode="auto">
            <a:xfrm>
              <a:off x="1411" y="1552"/>
              <a:ext cx="41" cy="28"/>
            </a:xfrm>
            <a:custGeom>
              <a:avLst/>
              <a:gdLst/>
              <a:ahLst/>
              <a:cxnLst>
                <a:cxn ang="0">
                  <a:pos x="161" y="123"/>
                </a:cxn>
                <a:cxn ang="0">
                  <a:pos x="124" y="89"/>
                </a:cxn>
                <a:cxn ang="0">
                  <a:pos x="84" y="57"/>
                </a:cxn>
                <a:cxn ang="0">
                  <a:pos x="43" y="27"/>
                </a:cxn>
                <a:cxn ang="0">
                  <a:pos x="0" y="0"/>
                </a:cxn>
              </a:cxnLst>
              <a:rect l="0" t="0" r="r" b="b"/>
              <a:pathLst>
                <a:path w="161" h="123">
                  <a:moveTo>
                    <a:pt x="161" y="123"/>
                  </a:moveTo>
                  <a:lnTo>
                    <a:pt x="124" y="89"/>
                  </a:lnTo>
                  <a:lnTo>
                    <a:pt x="84" y="57"/>
                  </a:lnTo>
                  <a:lnTo>
                    <a:pt x="43" y="27"/>
                  </a:lnTo>
                  <a:lnTo>
                    <a:pt x="0" y="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sp>
          <p:nvSpPr>
            <p:cNvPr id="18" name="Freeform 16"/>
            <p:cNvSpPr>
              <a:spLocks noChangeArrowheads="1"/>
            </p:cNvSpPr>
            <p:nvPr/>
          </p:nvSpPr>
          <p:spPr bwMode="auto">
            <a:xfrm>
              <a:off x="1085" y="1748"/>
              <a:ext cx="7" cy="29"/>
            </a:xfrm>
            <a:custGeom>
              <a:avLst/>
              <a:gdLst/>
              <a:ahLst/>
              <a:cxnLst>
                <a:cxn ang="0">
                  <a:pos x="0" y="0"/>
                </a:cxn>
                <a:cxn ang="0">
                  <a:pos x="5" y="33"/>
                </a:cxn>
                <a:cxn ang="0">
                  <a:pos x="11" y="65"/>
                </a:cxn>
                <a:cxn ang="0">
                  <a:pos x="19" y="98"/>
                </a:cxn>
                <a:cxn ang="0">
                  <a:pos x="28" y="130"/>
                </a:cxn>
              </a:cxnLst>
              <a:rect l="0" t="0" r="r" b="b"/>
              <a:pathLst>
                <a:path w="28" h="130">
                  <a:moveTo>
                    <a:pt x="0" y="0"/>
                  </a:moveTo>
                  <a:lnTo>
                    <a:pt x="5" y="33"/>
                  </a:lnTo>
                  <a:lnTo>
                    <a:pt x="11" y="65"/>
                  </a:lnTo>
                  <a:lnTo>
                    <a:pt x="19" y="98"/>
                  </a:lnTo>
                  <a:lnTo>
                    <a:pt x="28" y="130"/>
                  </a:lnTo>
                </a:path>
              </a:pathLst>
            </a:custGeom>
            <a:solidFill>
              <a:srgbClr val="FF6600">
                <a:alpha val="50000"/>
              </a:srgbClr>
            </a:solidFill>
            <a:ln w="9525">
              <a:noFill/>
              <a:round/>
              <a:headEnd/>
              <a:tailEnd/>
            </a:ln>
            <a:effectLst>
              <a:outerShdw dist="17819" dir="2700000" algn="ctr" rotWithShape="0">
                <a:srgbClr val="983C00"/>
              </a:outerShdw>
            </a:effectLst>
          </p:spPr>
          <p:txBody>
            <a:bodyPr wrap="none" anchor="ctr"/>
            <a:lstStyle/>
            <a:p>
              <a:pPr>
                <a:defRPr/>
              </a:pPr>
              <a:endParaRPr lang="en-US">
                <a:ea typeface="ＭＳ Ｐゴシック" pitchFamily="1" charset="0"/>
                <a:cs typeface="ＭＳ Ｐゴシック" pitchFamily="1" charset="0"/>
              </a:endParaRPr>
            </a:p>
          </p:txBody>
        </p:sp>
      </p:grpSp>
      <p:grpSp>
        <p:nvGrpSpPr>
          <p:cNvPr id="19" name="Group 17"/>
          <p:cNvGrpSpPr>
            <a:grpSpLocks/>
          </p:cNvGrpSpPr>
          <p:nvPr/>
        </p:nvGrpSpPr>
        <p:grpSpPr bwMode="auto">
          <a:xfrm>
            <a:off x="5943600" y="4984750"/>
            <a:ext cx="1676400" cy="1165225"/>
            <a:chOff x="3936" y="1441"/>
            <a:chExt cx="1390" cy="925"/>
          </a:xfrm>
        </p:grpSpPr>
        <p:sp>
          <p:nvSpPr>
            <p:cNvPr id="20" name="Freeform 18"/>
            <p:cNvSpPr>
              <a:spLocks noChangeArrowheads="1"/>
            </p:cNvSpPr>
            <p:nvPr/>
          </p:nvSpPr>
          <p:spPr bwMode="auto">
            <a:xfrm>
              <a:off x="3936" y="1441"/>
              <a:ext cx="1390" cy="925"/>
            </a:xfrm>
            <a:custGeom>
              <a:avLst/>
              <a:gdLst/>
              <a:ahLst/>
              <a:cxnLst>
                <a:cxn ang="0">
                  <a:pos x="312" y="1355"/>
                </a:cxn>
                <a:cxn ang="0">
                  <a:pos x="56" y="1605"/>
                </a:cxn>
                <a:cxn ang="0">
                  <a:pos x="2" y="1795"/>
                </a:cxn>
                <a:cxn ang="0">
                  <a:pos x="41" y="2055"/>
                </a:cxn>
                <a:cxn ang="0">
                  <a:pos x="207" y="2276"/>
                </a:cxn>
                <a:cxn ang="0">
                  <a:pos x="175" y="2434"/>
                </a:cxn>
                <a:cxn ang="0">
                  <a:pos x="119" y="2627"/>
                </a:cxn>
                <a:cxn ang="0">
                  <a:pos x="141" y="2838"/>
                </a:cxn>
                <a:cxn ang="0">
                  <a:pos x="240" y="3021"/>
                </a:cxn>
                <a:cxn ang="0">
                  <a:pos x="446" y="3175"/>
                </a:cxn>
                <a:cxn ang="0">
                  <a:pos x="655" y="3217"/>
                </a:cxn>
                <a:cxn ang="0">
                  <a:pos x="913" y="3462"/>
                </a:cxn>
                <a:cxn ang="0">
                  <a:pos x="1322" y="3674"/>
                </a:cxn>
                <a:cxn ang="0">
                  <a:pos x="1573" y="3699"/>
                </a:cxn>
                <a:cxn ang="0">
                  <a:pos x="1826" y="3656"/>
                </a:cxn>
                <a:cxn ang="0">
                  <a:pos x="2030" y="3563"/>
                </a:cxn>
                <a:cxn ang="0">
                  <a:pos x="2330" y="3837"/>
                </a:cxn>
                <a:cxn ang="0">
                  <a:pos x="2723" y="3936"/>
                </a:cxn>
                <a:cxn ang="0">
                  <a:pos x="2987" y="3893"/>
                </a:cxn>
                <a:cxn ang="0">
                  <a:pos x="3219" y="3771"/>
                </a:cxn>
                <a:cxn ang="0">
                  <a:pos x="3439" y="3526"/>
                </a:cxn>
                <a:cxn ang="0">
                  <a:pos x="3564" y="3370"/>
                </a:cxn>
                <a:cxn ang="0">
                  <a:pos x="3936" y="3452"/>
                </a:cxn>
                <a:cxn ang="0">
                  <a:pos x="4207" y="3383"/>
                </a:cxn>
                <a:cxn ang="0">
                  <a:pos x="4425" y="3221"/>
                </a:cxn>
                <a:cxn ang="0">
                  <a:pos x="4567" y="2988"/>
                </a:cxn>
                <a:cxn ang="0">
                  <a:pos x="4611" y="2741"/>
                </a:cxn>
                <a:cxn ang="0">
                  <a:pos x="4896" y="2645"/>
                </a:cxn>
                <a:cxn ang="0">
                  <a:pos x="5124" y="2459"/>
                </a:cxn>
                <a:cxn ang="0">
                  <a:pos x="5274" y="2207"/>
                </a:cxn>
                <a:cxn ang="0">
                  <a:pos x="5328" y="1908"/>
                </a:cxn>
                <a:cxn ang="0">
                  <a:pos x="5284" y="1638"/>
                </a:cxn>
                <a:cxn ang="0">
                  <a:pos x="5155" y="1396"/>
                </a:cxn>
                <a:cxn ang="0">
                  <a:pos x="5206" y="1169"/>
                </a:cxn>
                <a:cxn ang="0">
                  <a:pos x="5180" y="946"/>
                </a:cxn>
                <a:cxn ang="0">
                  <a:pos x="5001" y="653"/>
                </a:cxn>
                <a:cxn ang="0">
                  <a:pos x="4722" y="495"/>
                </a:cxn>
                <a:cxn ang="0">
                  <a:pos x="4651" y="296"/>
                </a:cxn>
                <a:cxn ang="0">
                  <a:pos x="4366" y="46"/>
                </a:cxn>
                <a:cxn ang="0">
                  <a:pos x="4162" y="1"/>
                </a:cxn>
                <a:cxn ang="0">
                  <a:pos x="3913" y="43"/>
                </a:cxn>
                <a:cxn ang="0">
                  <a:pos x="3700" y="188"/>
                </a:cxn>
                <a:cxn ang="0">
                  <a:pos x="3543" y="87"/>
                </a:cxn>
                <a:cxn ang="0">
                  <a:pos x="3313" y="4"/>
                </a:cxn>
                <a:cxn ang="0">
                  <a:pos x="3033" y="46"/>
                </a:cxn>
                <a:cxn ang="0">
                  <a:pos x="2808" y="234"/>
                </a:cxn>
                <a:cxn ang="0">
                  <a:pos x="2643" y="211"/>
                </a:cxn>
                <a:cxn ang="0">
                  <a:pos x="2404" y="125"/>
                </a:cxn>
                <a:cxn ang="0">
                  <a:pos x="2089" y="156"/>
                </a:cxn>
                <a:cxn ang="0">
                  <a:pos x="1803" y="357"/>
                </a:cxn>
                <a:cxn ang="0">
                  <a:pos x="1522" y="388"/>
                </a:cxn>
                <a:cxn ang="0">
                  <a:pos x="1136" y="376"/>
                </a:cxn>
                <a:cxn ang="0">
                  <a:pos x="839" y="502"/>
                </a:cxn>
                <a:cxn ang="0">
                  <a:pos x="614" y="728"/>
                </a:cxn>
                <a:cxn ang="0">
                  <a:pos x="489" y="1028"/>
                </a:cxn>
                <a:cxn ang="0">
                  <a:pos x="479" y="1309"/>
                </a:cxn>
              </a:cxnLst>
              <a:rect l="0" t="0" r="r" b="b"/>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1" name="Freeform 19"/>
            <p:cNvSpPr>
              <a:spLocks noChangeArrowheads="1"/>
            </p:cNvSpPr>
            <p:nvPr/>
          </p:nvSpPr>
          <p:spPr bwMode="auto">
            <a:xfrm>
              <a:off x="3936" y="1441"/>
              <a:ext cx="1390" cy="925"/>
            </a:xfrm>
            <a:custGeom>
              <a:avLst/>
              <a:gdLst/>
              <a:ahLst/>
              <a:cxnLst>
                <a:cxn ang="0">
                  <a:pos x="312" y="1355"/>
                </a:cxn>
                <a:cxn ang="0">
                  <a:pos x="56" y="1605"/>
                </a:cxn>
                <a:cxn ang="0">
                  <a:pos x="2" y="1795"/>
                </a:cxn>
                <a:cxn ang="0">
                  <a:pos x="41" y="2055"/>
                </a:cxn>
                <a:cxn ang="0">
                  <a:pos x="207" y="2276"/>
                </a:cxn>
                <a:cxn ang="0">
                  <a:pos x="175" y="2434"/>
                </a:cxn>
                <a:cxn ang="0">
                  <a:pos x="119" y="2627"/>
                </a:cxn>
                <a:cxn ang="0">
                  <a:pos x="141" y="2838"/>
                </a:cxn>
                <a:cxn ang="0">
                  <a:pos x="240" y="3021"/>
                </a:cxn>
                <a:cxn ang="0">
                  <a:pos x="446" y="3175"/>
                </a:cxn>
                <a:cxn ang="0">
                  <a:pos x="655" y="3217"/>
                </a:cxn>
                <a:cxn ang="0">
                  <a:pos x="913" y="3462"/>
                </a:cxn>
                <a:cxn ang="0">
                  <a:pos x="1322" y="3674"/>
                </a:cxn>
                <a:cxn ang="0">
                  <a:pos x="1573" y="3699"/>
                </a:cxn>
                <a:cxn ang="0">
                  <a:pos x="1826" y="3656"/>
                </a:cxn>
                <a:cxn ang="0">
                  <a:pos x="2030" y="3563"/>
                </a:cxn>
                <a:cxn ang="0">
                  <a:pos x="2330" y="3837"/>
                </a:cxn>
                <a:cxn ang="0">
                  <a:pos x="2723" y="3936"/>
                </a:cxn>
                <a:cxn ang="0">
                  <a:pos x="2987" y="3893"/>
                </a:cxn>
                <a:cxn ang="0">
                  <a:pos x="3219" y="3771"/>
                </a:cxn>
                <a:cxn ang="0">
                  <a:pos x="3439" y="3526"/>
                </a:cxn>
                <a:cxn ang="0">
                  <a:pos x="3564" y="3370"/>
                </a:cxn>
                <a:cxn ang="0">
                  <a:pos x="3936" y="3452"/>
                </a:cxn>
                <a:cxn ang="0">
                  <a:pos x="4207" y="3383"/>
                </a:cxn>
                <a:cxn ang="0">
                  <a:pos x="4425" y="3221"/>
                </a:cxn>
                <a:cxn ang="0">
                  <a:pos x="4567" y="2988"/>
                </a:cxn>
                <a:cxn ang="0">
                  <a:pos x="4611" y="2741"/>
                </a:cxn>
                <a:cxn ang="0">
                  <a:pos x="4896" y="2645"/>
                </a:cxn>
                <a:cxn ang="0">
                  <a:pos x="5124" y="2459"/>
                </a:cxn>
                <a:cxn ang="0">
                  <a:pos x="5274" y="2207"/>
                </a:cxn>
                <a:cxn ang="0">
                  <a:pos x="5328" y="1908"/>
                </a:cxn>
                <a:cxn ang="0">
                  <a:pos x="5284" y="1638"/>
                </a:cxn>
                <a:cxn ang="0">
                  <a:pos x="5155" y="1396"/>
                </a:cxn>
                <a:cxn ang="0">
                  <a:pos x="5206" y="1169"/>
                </a:cxn>
                <a:cxn ang="0">
                  <a:pos x="5180" y="946"/>
                </a:cxn>
                <a:cxn ang="0">
                  <a:pos x="5001" y="653"/>
                </a:cxn>
                <a:cxn ang="0">
                  <a:pos x="4722" y="495"/>
                </a:cxn>
                <a:cxn ang="0">
                  <a:pos x="4651" y="296"/>
                </a:cxn>
                <a:cxn ang="0">
                  <a:pos x="4366" y="46"/>
                </a:cxn>
                <a:cxn ang="0">
                  <a:pos x="4162" y="1"/>
                </a:cxn>
                <a:cxn ang="0">
                  <a:pos x="3913" y="43"/>
                </a:cxn>
                <a:cxn ang="0">
                  <a:pos x="3700" y="188"/>
                </a:cxn>
                <a:cxn ang="0">
                  <a:pos x="3543" y="87"/>
                </a:cxn>
                <a:cxn ang="0">
                  <a:pos x="3313" y="4"/>
                </a:cxn>
                <a:cxn ang="0">
                  <a:pos x="3033" y="46"/>
                </a:cxn>
                <a:cxn ang="0">
                  <a:pos x="2808" y="234"/>
                </a:cxn>
                <a:cxn ang="0">
                  <a:pos x="2643" y="211"/>
                </a:cxn>
                <a:cxn ang="0">
                  <a:pos x="2404" y="125"/>
                </a:cxn>
                <a:cxn ang="0">
                  <a:pos x="2089" y="156"/>
                </a:cxn>
                <a:cxn ang="0">
                  <a:pos x="1803" y="357"/>
                </a:cxn>
                <a:cxn ang="0">
                  <a:pos x="1522" y="388"/>
                </a:cxn>
                <a:cxn ang="0">
                  <a:pos x="1136" y="376"/>
                </a:cxn>
                <a:cxn ang="0">
                  <a:pos x="839" y="502"/>
                </a:cxn>
                <a:cxn ang="0">
                  <a:pos x="614" y="728"/>
                </a:cxn>
                <a:cxn ang="0">
                  <a:pos x="489" y="1028"/>
                </a:cxn>
                <a:cxn ang="0">
                  <a:pos x="479" y="1309"/>
                </a:cxn>
              </a:cxnLst>
              <a:rect l="0" t="0" r="r" b="b"/>
              <a:pathLst>
                <a:path w="5328" h="3936">
                  <a:moveTo>
                    <a:pt x="481" y="1308"/>
                  </a:moveTo>
                  <a:lnTo>
                    <a:pt x="456" y="1311"/>
                  </a:lnTo>
                  <a:lnTo>
                    <a:pt x="430" y="1316"/>
                  </a:lnTo>
                  <a:lnTo>
                    <a:pt x="406" y="1321"/>
                  </a:lnTo>
                  <a:lnTo>
                    <a:pt x="382" y="1328"/>
                  </a:lnTo>
                  <a:lnTo>
                    <a:pt x="358" y="1336"/>
                  </a:lnTo>
                  <a:lnTo>
                    <a:pt x="335" y="1345"/>
                  </a:lnTo>
                  <a:lnTo>
                    <a:pt x="312" y="1355"/>
                  </a:lnTo>
                  <a:lnTo>
                    <a:pt x="290" y="1365"/>
                  </a:lnTo>
                  <a:lnTo>
                    <a:pt x="248" y="1390"/>
                  </a:lnTo>
                  <a:lnTo>
                    <a:pt x="208" y="1418"/>
                  </a:lnTo>
                  <a:lnTo>
                    <a:pt x="172" y="1450"/>
                  </a:lnTo>
                  <a:lnTo>
                    <a:pt x="138" y="1484"/>
                  </a:lnTo>
                  <a:lnTo>
                    <a:pt x="107" y="1522"/>
                  </a:lnTo>
                  <a:lnTo>
                    <a:pt x="80" y="1562"/>
                  </a:lnTo>
                  <a:lnTo>
                    <a:pt x="56" y="1605"/>
                  </a:lnTo>
                  <a:lnTo>
                    <a:pt x="46" y="1627"/>
                  </a:lnTo>
                  <a:lnTo>
                    <a:pt x="37" y="1650"/>
                  </a:lnTo>
                  <a:lnTo>
                    <a:pt x="28" y="1673"/>
                  </a:lnTo>
                  <a:lnTo>
                    <a:pt x="21" y="1697"/>
                  </a:lnTo>
                  <a:lnTo>
                    <a:pt x="15" y="1721"/>
                  </a:lnTo>
                  <a:lnTo>
                    <a:pt x="9" y="1745"/>
                  </a:lnTo>
                  <a:lnTo>
                    <a:pt x="5" y="1770"/>
                  </a:lnTo>
                  <a:lnTo>
                    <a:pt x="2" y="1795"/>
                  </a:lnTo>
                  <a:lnTo>
                    <a:pt x="1" y="1821"/>
                  </a:lnTo>
                  <a:lnTo>
                    <a:pt x="0" y="1847"/>
                  </a:lnTo>
                  <a:lnTo>
                    <a:pt x="1" y="1883"/>
                  </a:lnTo>
                  <a:lnTo>
                    <a:pt x="5" y="1918"/>
                  </a:lnTo>
                  <a:lnTo>
                    <a:pt x="10" y="1953"/>
                  </a:lnTo>
                  <a:lnTo>
                    <a:pt x="18" y="1988"/>
                  </a:lnTo>
                  <a:lnTo>
                    <a:pt x="28" y="2022"/>
                  </a:lnTo>
                  <a:lnTo>
                    <a:pt x="41" y="2055"/>
                  </a:lnTo>
                  <a:lnTo>
                    <a:pt x="55" y="2086"/>
                  </a:lnTo>
                  <a:lnTo>
                    <a:pt x="71" y="2117"/>
                  </a:lnTo>
                  <a:lnTo>
                    <a:pt x="89" y="2147"/>
                  </a:lnTo>
                  <a:lnTo>
                    <a:pt x="109" y="2176"/>
                  </a:lnTo>
                  <a:lnTo>
                    <a:pt x="131" y="2203"/>
                  </a:lnTo>
                  <a:lnTo>
                    <a:pt x="154" y="2229"/>
                  </a:lnTo>
                  <a:lnTo>
                    <a:pt x="180" y="2253"/>
                  </a:lnTo>
                  <a:lnTo>
                    <a:pt x="207" y="2276"/>
                  </a:lnTo>
                  <a:lnTo>
                    <a:pt x="235" y="2297"/>
                  </a:lnTo>
                  <a:lnTo>
                    <a:pt x="265" y="2316"/>
                  </a:lnTo>
                  <a:lnTo>
                    <a:pt x="262" y="2309"/>
                  </a:lnTo>
                  <a:lnTo>
                    <a:pt x="229" y="2348"/>
                  </a:lnTo>
                  <a:lnTo>
                    <a:pt x="214" y="2368"/>
                  </a:lnTo>
                  <a:lnTo>
                    <a:pt x="200" y="2390"/>
                  </a:lnTo>
                  <a:lnTo>
                    <a:pt x="187" y="2411"/>
                  </a:lnTo>
                  <a:lnTo>
                    <a:pt x="175" y="2434"/>
                  </a:lnTo>
                  <a:lnTo>
                    <a:pt x="164" y="2456"/>
                  </a:lnTo>
                  <a:lnTo>
                    <a:pt x="155" y="2480"/>
                  </a:lnTo>
                  <a:lnTo>
                    <a:pt x="146" y="2503"/>
                  </a:lnTo>
                  <a:lnTo>
                    <a:pt x="138" y="2527"/>
                  </a:lnTo>
                  <a:lnTo>
                    <a:pt x="132" y="2552"/>
                  </a:lnTo>
                  <a:lnTo>
                    <a:pt x="127" y="2577"/>
                  </a:lnTo>
                  <a:lnTo>
                    <a:pt x="122" y="2602"/>
                  </a:lnTo>
                  <a:lnTo>
                    <a:pt x="119" y="2627"/>
                  </a:lnTo>
                  <a:lnTo>
                    <a:pt x="118" y="2652"/>
                  </a:lnTo>
                  <a:lnTo>
                    <a:pt x="117" y="2678"/>
                  </a:lnTo>
                  <a:lnTo>
                    <a:pt x="118" y="2706"/>
                  </a:lnTo>
                  <a:lnTo>
                    <a:pt x="120" y="2733"/>
                  </a:lnTo>
                  <a:lnTo>
                    <a:pt x="123" y="2760"/>
                  </a:lnTo>
                  <a:lnTo>
                    <a:pt x="128" y="2787"/>
                  </a:lnTo>
                  <a:lnTo>
                    <a:pt x="134" y="2813"/>
                  </a:lnTo>
                  <a:lnTo>
                    <a:pt x="141" y="2838"/>
                  </a:lnTo>
                  <a:lnTo>
                    <a:pt x="150" y="2863"/>
                  </a:lnTo>
                  <a:lnTo>
                    <a:pt x="159" y="2888"/>
                  </a:lnTo>
                  <a:lnTo>
                    <a:pt x="170" y="2912"/>
                  </a:lnTo>
                  <a:lnTo>
                    <a:pt x="182" y="2935"/>
                  </a:lnTo>
                  <a:lnTo>
                    <a:pt x="195" y="2958"/>
                  </a:lnTo>
                  <a:lnTo>
                    <a:pt x="209" y="2980"/>
                  </a:lnTo>
                  <a:lnTo>
                    <a:pt x="224" y="3001"/>
                  </a:lnTo>
                  <a:lnTo>
                    <a:pt x="240" y="3021"/>
                  </a:lnTo>
                  <a:lnTo>
                    <a:pt x="275" y="3059"/>
                  </a:lnTo>
                  <a:lnTo>
                    <a:pt x="313" y="3094"/>
                  </a:lnTo>
                  <a:lnTo>
                    <a:pt x="333" y="3110"/>
                  </a:lnTo>
                  <a:lnTo>
                    <a:pt x="354" y="3125"/>
                  </a:lnTo>
                  <a:lnTo>
                    <a:pt x="376" y="3139"/>
                  </a:lnTo>
                  <a:lnTo>
                    <a:pt x="399" y="3152"/>
                  </a:lnTo>
                  <a:lnTo>
                    <a:pt x="422" y="3164"/>
                  </a:lnTo>
                  <a:lnTo>
                    <a:pt x="446" y="3175"/>
                  </a:lnTo>
                  <a:lnTo>
                    <a:pt x="470" y="3184"/>
                  </a:lnTo>
                  <a:lnTo>
                    <a:pt x="495" y="3193"/>
                  </a:lnTo>
                  <a:lnTo>
                    <a:pt x="521" y="3200"/>
                  </a:lnTo>
                  <a:lnTo>
                    <a:pt x="547" y="3206"/>
                  </a:lnTo>
                  <a:lnTo>
                    <a:pt x="573" y="3211"/>
                  </a:lnTo>
                  <a:lnTo>
                    <a:pt x="600" y="3214"/>
                  </a:lnTo>
                  <a:lnTo>
                    <a:pt x="627" y="3216"/>
                  </a:lnTo>
                  <a:lnTo>
                    <a:pt x="655" y="3217"/>
                  </a:lnTo>
                  <a:lnTo>
                    <a:pt x="687" y="3216"/>
                  </a:lnTo>
                  <a:lnTo>
                    <a:pt x="718" y="3213"/>
                  </a:lnTo>
                  <a:lnTo>
                    <a:pt x="715" y="3217"/>
                  </a:lnTo>
                  <a:lnTo>
                    <a:pt x="748" y="3272"/>
                  </a:lnTo>
                  <a:lnTo>
                    <a:pt x="785" y="3324"/>
                  </a:lnTo>
                  <a:lnTo>
                    <a:pt x="825" y="3373"/>
                  </a:lnTo>
                  <a:lnTo>
                    <a:pt x="867" y="3419"/>
                  </a:lnTo>
                  <a:lnTo>
                    <a:pt x="913" y="3462"/>
                  </a:lnTo>
                  <a:lnTo>
                    <a:pt x="961" y="3501"/>
                  </a:lnTo>
                  <a:lnTo>
                    <a:pt x="1011" y="3538"/>
                  </a:lnTo>
                  <a:lnTo>
                    <a:pt x="1064" y="3571"/>
                  </a:lnTo>
                  <a:lnTo>
                    <a:pt x="1118" y="3600"/>
                  </a:lnTo>
                  <a:lnTo>
                    <a:pt x="1174" y="3626"/>
                  </a:lnTo>
                  <a:lnTo>
                    <a:pt x="1232" y="3648"/>
                  </a:lnTo>
                  <a:lnTo>
                    <a:pt x="1292" y="3667"/>
                  </a:lnTo>
                  <a:lnTo>
                    <a:pt x="1322" y="3674"/>
                  </a:lnTo>
                  <a:lnTo>
                    <a:pt x="1353" y="3681"/>
                  </a:lnTo>
                  <a:lnTo>
                    <a:pt x="1383" y="3687"/>
                  </a:lnTo>
                  <a:lnTo>
                    <a:pt x="1415" y="3692"/>
                  </a:lnTo>
                  <a:lnTo>
                    <a:pt x="1446" y="3695"/>
                  </a:lnTo>
                  <a:lnTo>
                    <a:pt x="1477" y="3698"/>
                  </a:lnTo>
                  <a:lnTo>
                    <a:pt x="1509" y="3699"/>
                  </a:lnTo>
                  <a:lnTo>
                    <a:pt x="1541" y="3700"/>
                  </a:lnTo>
                  <a:lnTo>
                    <a:pt x="1573" y="3699"/>
                  </a:lnTo>
                  <a:lnTo>
                    <a:pt x="1606" y="3698"/>
                  </a:lnTo>
                  <a:lnTo>
                    <a:pt x="1638" y="3695"/>
                  </a:lnTo>
                  <a:lnTo>
                    <a:pt x="1670" y="3691"/>
                  </a:lnTo>
                  <a:lnTo>
                    <a:pt x="1702" y="3686"/>
                  </a:lnTo>
                  <a:lnTo>
                    <a:pt x="1733" y="3680"/>
                  </a:lnTo>
                  <a:lnTo>
                    <a:pt x="1764" y="3673"/>
                  </a:lnTo>
                  <a:lnTo>
                    <a:pt x="1795" y="3665"/>
                  </a:lnTo>
                  <a:lnTo>
                    <a:pt x="1826" y="3656"/>
                  </a:lnTo>
                  <a:lnTo>
                    <a:pt x="1857" y="3646"/>
                  </a:lnTo>
                  <a:lnTo>
                    <a:pt x="1887" y="3635"/>
                  </a:lnTo>
                  <a:lnTo>
                    <a:pt x="1916" y="3622"/>
                  </a:lnTo>
                  <a:lnTo>
                    <a:pt x="1946" y="3609"/>
                  </a:lnTo>
                  <a:lnTo>
                    <a:pt x="1975" y="3595"/>
                  </a:lnTo>
                  <a:lnTo>
                    <a:pt x="2003" y="3579"/>
                  </a:lnTo>
                  <a:lnTo>
                    <a:pt x="2031" y="3563"/>
                  </a:lnTo>
                  <a:lnTo>
                    <a:pt x="2030" y="3563"/>
                  </a:lnTo>
                  <a:lnTo>
                    <a:pt x="2060" y="3606"/>
                  </a:lnTo>
                  <a:lnTo>
                    <a:pt x="2093" y="3646"/>
                  </a:lnTo>
                  <a:lnTo>
                    <a:pt x="2127" y="3684"/>
                  </a:lnTo>
                  <a:lnTo>
                    <a:pt x="2164" y="3720"/>
                  </a:lnTo>
                  <a:lnTo>
                    <a:pt x="2203" y="3753"/>
                  </a:lnTo>
                  <a:lnTo>
                    <a:pt x="2243" y="3784"/>
                  </a:lnTo>
                  <a:lnTo>
                    <a:pt x="2286" y="3812"/>
                  </a:lnTo>
                  <a:lnTo>
                    <a:pt x="2330" y="3837"/>
                  </a:lnTo>
                  <a:lnTo>
                    <a:pt x="2375" y="3860"/>
                  </a:lnTo>
                  <a:lnTo>
                    <a:pt x="2422" y="3880"/>
                  </a:lnTo>
                  <a:lnTo>
                    <a:pt x="2469" y="3897"/>
                  </a:lnTo>
                  <a:lnTo>
                    <a:pt x="2518" y="3911"/>
                  </a:lnTo>
                  <a:lnTo>
                    <a:pt x="2568" y="3922"/>
                  </a:lnTo>
                  <a:lnTo>
                    <a:pt x="2619" y="3930"/>
                  </a:lnTo>
                  <a:lnTo>
                    <a:pt x="2670" y="3934"/>
                  </a:lnTo>
                  <a:lnTo>
                    <a:pt x="2723" y="3936"/>
                  </a:lnTo>
                  <a:lnTo>
                    <a:pt x="2757" y="3935"/>
                  </a:lnTo>
                  <a:lnTo>
                    <a:pt x="2791" y="3933"/>
                  </a:lnTo>
                  <a:lnTo>
                    <a:pt x="2825" y="3930"/>
                  </a:lnTo>
                  <a:lnTo>
                    <a:pt x="2858" y="3925"/>
                  </a:lnTo>
                  <a:lnTo>
                    <a:pt x="2891" y="3919"/>
                  </a:lnTo>
                  <a:lnTo>
                    <a:pt x="2924" y="3911"/>
                  </a:lnTo>
                  <a:lnTo>
                    <a:pt x="2956" y="3903"/>
                  </a:lnTo>
                  <a:lnTo>
                    <a:pt x="2987" y="3893"/>
                  </a:lnTo>
                  <a:lnTo>
                    <a:pt x="3019" y="3881"/>
                  </a:lnTo>
                  <a:lnTo>
                    <a:pt x="3049" y="3869"/>
                  </a:lnTo>
                  <a:lnTo>
                    <a:pt x="3079" y="3856"/>
                  </a:lnTo>
                  <a:lnTo>
                    <a:pt x="3109" y="3841"/>
                  </a:lnTo>
                  <a:lnTo>
                    <a:pt x="3137" y="3825"/>
                  </a:lnTo>
                  <a:lnTo>
                    <a:pt x="3165" y="3808"/>
                  </a:lnTo>
                  <a:lnTo>
                    <a:pt x="3193" y="3790"/>
                  </a:lnTo>
                  <a:lnTo>
                    <a:pt x="3219" y="3771"/>
                  </a:lnTo>
                  <a:lnTo>
                    <a:pt x="3245" y="3751"/>
                  </a:lnTo>
                  <a:lnTo>
                    <a:pt x="3270" y="3729"/>
                  </a:lnTo>
                  <a:lnTo>
                    <a:pt x="3318" y="3684"/>
                  </a:lnTo>
                  <a:lnTo>
                    <a:pt x="3362" y="3635"/>
                  </a:lnTo>
                  <a:lnTo>
                    <a:pt x="3383" y="3609"/>
                  </a:lnTo>
                  <a:lnTo>
                    <a:pt x="3402" y="3583"/>
                  </a:lnTo>
                  <a:lnTo>
                    <a:pt x="3421" y="3555"/>
                  </a:lnTo>
                  <a:lnTo>
                    <a:pt x="3439" y="3526"/>
                  </a:lnTo>
                  <a:lnTo>
                    <a:pt x="3455" y="3497"/>
                  </a:lnTo>
                  <a:lnTo>
                    <a:pt x="3470" y="3467"/>
                  </a:lnTo>
                  <a:lnTo>
                    <a:pt x="3485" y="3437"/>
                  </a:lnTo>
                  <a:lnTo>
                    <a:pt x="3498" y="3405"/>
                  </a:lnTo>
                  <a:lnTo>
                    <a:pt x="3509" y="3373"/>
                  </a:lnTo>
                  <a:lnTo>
                    <a:pt x="3520" y="3340"/>
                  </a:lnTo>
                  <a:lnTo>
                    <a:pt x="3521" y="3345"/>
                  </a:lnTo>
                  <a:lnTo>
                    <a:pt x="3564" y="3370"/>
                  </a:lnTo>
                  <a:lnTo>
                    <a:pt x="3609" y="3392"/>
                  </a:lnTo>
                  <a:lnTo>
                    <a:pt x="3655" y="3410"/>
                  </a:lnTo>
                  <a:lnTo>
                    <a:pt x="3702" y="3426"/>
                  </a:lnTo>
                  <a:lnTo>
                    <a:pt x="3750" y="3438"/>
                  </a:lnTo>
                  <a:lnTo>
                    <a:pt x="3799" y="3446"/>
                  </a:lnTo>
                  <a:lnTo>
                    <a:pt x="3849" y="3451"/>
                  </a:lnTo>
                  <a:lnTo>
                    <a:pt x="3899" y="3453"/>
                  </a:lnTo>
                  <a:lnTo>
                    <a:pt x="3936" y="3452"/>
                  </a:lnTo>
                  <a:lnTo>
                    <a:pt x="3972" y="3449"/>
                  </a:lnTo>
                  <a:lnTo>
                    <a:pt x="4007" y="3445"/>
                  </a:lnTo>
                  <a:lnTo>
                    <a:pt x="4042" y="3439"/>
                  </a:lnTo>
                  <a:lnTo>
                    <a:pt x="4076" y="3431"/>
                  </a:lnTo>
                  <a:lnTo>
                    <a:pt x="4110" y="3421"/>
                  </a:lnTo>
                  <a:lnTo>
                    <a:pt x="4143" y="3410"/>
                  </a:lnTo>
                  <a:lnTo>
                    <a:pt x="4175" y="3397"/>
                  </a:lnTo>
                  <a:lnTo>
                    <a:pt x="4207" y="3383"/>
                  </a:lnTo>
                  <a:lnTo>
                    <a:pt x="4237" y="3368"/>
                  </a:lnTo>
                  <a:lnTo>
                    <a:pt x="4267" y="3350"/>
                  </a:lnTo>
                  <a:lnTo>
                    <a:pt x="4296" y="3332"/>
                  </a:lnTo>
                  <a:lnTo>
                    <a:pt x="4324" y="3312"/>
                  </a:lnTo>
                  <a:lnTo>
                    <a:pt x="4351" y="3291"/>
                  </a:lnTo>
                  <a:lnTo>
                    <a:pt x="4377" y="3269"/>
                  </a:lnTo>
                  <a:lnTo>
                    <a:pt x="4401" y="3245"/>
                  </a:lnTo>
                  <a:lnTo>
                    <a:pt x="4425" y="3221"/>
                  </a:lnTo>
                  <a:lnTo>
                    <a:pt x="4447" y="3195"/>
                  </a:lnTo>
                  <a:lnTo>
                    <a:pt x="4469" y="3168"/>
                  </a:lnTo>
                  <a:lnTo>
                    <a:pt x="4488" y="3140"/>
                  </a:lnTo>
                  <a:lnTo>
                    <a:pt x="4507" y="3112"/>
                  </a:lnTo>
                  <a:lnTo>
                    <a:pt x="4524" y="3082"/>
                  </a:lnTo>
                  <a:lnTo>
                    <a:pt x="4540" y="3051"/>
                  </a:lnTo>
                  <a:lnTo>
                    <a:pt x="4554" y="3020"/>
                  </a:lnTo>
                  <a:lnTo>
                    <a:pt x="4567" y="2988"/>
                  </a:lnTo>
                  <a:lnTo>
                    <a:pt x="4579" y="2954"/>
                  </a:lnTo>
                  <a:lnTo>
                    <a:pt x="4588" y="2921"/>
                  </a:lnTo>
                  <a:lnTo>
                    <a:pt x="4597" y="2886"/>
                  </a:lnTo>
                  <a:lnTo>
                    <a:pt x="4603" y="2851"/>
                  </a:lnTo>
                  <a:lnTo>
                    <a:pt x="4608" y="2816"/>
                  </a:lnTo>
                  <a:lnTo>
                    <a:pt x="4611" y="2780"/>
                  </a:lnTo>
                  <a:lnTo>
                    <a:pt x="4612" y="2743"/>
                  </a:lnTo>
                  <a:lnTo>
                    <a:pt x="4611" y="2741"/>
                  </a:lnTo>
                  <a:lnTo>
                    <a:pt x="4649" y="2735"/>
                  </a:lnTo>
                  <a:lnTo>
                    <a:pt x="4687" y="2726"/>
                  </a:lnTo>
                  <a:lnTo>
                    <a:pt x="4724" y="2717"/>
                  </a:lnTo>
                  <a:lnTo>
                    <a:pt x="4760" y="2705"/>
                  </a:lnTo>
                  <a:lnTo>
                    <a:pt x="4795" y="2692"/>
                  </a:lnTo>
                  <a:lnTo>
                    <a:pt x="4830" y="2678"/>
                  </a:lnTo>
                  <a:lnTo>
                    <a:pt x="4864" y="2662"/>
                  </a:lnTo>
                  <a:lnTo>
                    <a:pt x="4896" y="2645"/>
                  </a:lnTo>
                  <a:lnTo>
                    <a:pt x="4928" y="2626"/>
                  </a:lnTo>
                  <a:lnTo>
                    <a:pt x="4959" y="2606"/>
                  </a:lnTo>
                  <a:lnTo>
                    <a:pt x="4989" y="2584"/>
                  </a:lnTo>
                  <a:lnTo>
                    <a:pt x="5019" y="2562"/>
                  </a:lnTo>
                  <a:lnTo>
                    <a:pt x="5046" y="2538"/>
                  </a:lnTo>
                  <a:lnTo>
                    <a:pt x="5073" y="2513"/>
                  </a:lnTo>
                  <a:lnTo>
                    <a:pt x="5099" y="2487"/>
                  </a:lnTo>
                  <a:lnTo>
                    <a:pt x="5124" y="2459"/>
                  </a:lnTo>
                  <a:lnTo>
                    <a:pt x="5147" y="2431"/>
                  </a:lnTo>
                  <a:lnTo>
                    <a:pt x="5169" y="2402"/>
                  </a:lnTo>
                  <a:lnTo>
                    <a:pt x="5190" y="2371"/>
                  </a:lnTo>
                  <a:lnTo>
                    <a:pt x="5210" y="2340"/>
                  </a:lnTo>
                  <a:lnTo>
                    <a:pt x="5228" y="2308"/>
                  </a:lnTo>
                  <a:lnTo>
                    <a:pt x="5245" y="2275"/>
                  </a:lnTo>
                  <a:lnTo>
                    <a:pt x="5260" y="2241"/>
                  </a:lnTo>
                  <a:lnTo>
                    <a:pt x="5274" y="2207"/>
                  </a:lnTo>
                  <a:lnTo>
                    <a:pt x="5286" y="2172"/>
                  </a:lnTo>
                  <a:lnTo>
                    <a:pt x="5297" y="2136"/>
                  </a:lnTo>
                  <a:lnTo>
                    <a:pt x="5306" y="2099"/>
                  </a:lnTo>
                  <a:lnTo>
                    <a:pt x="5314" y="2062"/>
                  </a:lnTo>
                  <a:lnTo>
                    <a:pt x="5320" y="2025"/>
                  </a:lnTo>
                  <a:lnTo>
                    <a:pt x="5324" y="1987"/>
                  </a:lnTo>
                  <a:lnTo>
                    <a:pt x="5327" y="1947"/>
                  </a:lnTo>
                  <a:lnTo>
                    <a:pt x="5328" y="1908"/>
                  </a:lnTo>
                  <a:lnTo>
                    <a:pt x="5327" y="1873"/>
                  </a:lnTo>
                  <a:lnTo>
                    <a:pt x="5325" y="1839"/>
                  </a:lnTo>
                  <a:lnTo>
                    <a:pt x="5322" y="1805"/>
                  </a:lnTo>
                  <a:lnTo>
                    <a:pt x="5317" y="1771"/>
                  </a:lnTo>
                  <a:lnTo>
                    <a:pt x="5310" y="1737"/>
                  </a:lnTo>
                  <a:lnTo>
                    <a:pt x="5303" y="1703"/>
                  </a:lnTo>
                  <a:lnTo>
                    <a:pt x="5294" y="1670"/>
                  </a:lnTo>
                  <a:lnTo>
                    <a:pt x="5284" y="1638"/>
                  </a:lnTo>
                  <a:lnTo>
                    <a:pt x="5272" y="1606"/>
                  </a:lnTo>
                  <a:lnTo>
                    <a:pt x="5259" y="1574"/>
                  </a:lnTo>
                  <a:lnTo>
                    <a:pt x="5245" y="1543"/>
                  </a:lnTo>
                  <a:lnTo>
                    <a:pt x="5229" y="1512"/>
                  </a:lnTo>
                  <a:lnTo>
                    <a:pt x="5213" y="1482"/>
                  </a:lnTo>
                  <a:lnTo>
                    <a:pt x="5195" y="1453"/>
                  </a:lnTo>
                  <a:lnTo>
                    <a:pt x="5175" y="1424"/>
                  </a:lnTo>
                  <a:lnTo>
                    <a:pt x="5155" y="1396"/>
                  </a:lnTo>
                  <a:lnTo>
                    <a:pt x="5154" y="1396"/>
                  </a:lnTo>
                  <a:lnTo>
                    <a:pt x="5166" y="1365"/>
                  </a:lnTo>
                  <a:lnTo>
                    <a:pt x="5177" y="1333"/>
                  </a:lnTo>
                  <a:lnTo>
                    <a:pt x="5186" y="1301"/>
                  </a:lnTo>
                  <a:lnTo>
                    <a:pt x="5194" y="1268"/>
                  </a:lnTo>
                  <a:lnTo>
                    <a:pt x="5199" y="1235"/>
                  </a:lnTo>
                  <a:lnTo>
                    <a:pt x="5204" y="1202"/>
                  </a:lnTo>
                  <a:lnTo>
                    <a:pt x="5206" y="1169"/>
                  </a:lnTo>
                  <a:lnTo>
                    <a:pt x="5207" y="1135"/>
                  </a:lnTo>
                  <a:lnTo>
                    <a:pt x="5206" y="1107"/>
                  </a:lnTo>
                  <a:lnTo>
                    <a:pt x="5205" y="1079"/>
                  </a:lnTo>
                  <a:lnTo>
                    <a:pt x="5202" y="1052"/>
                  </a:lnTo>
                  <a:lnTo>
                    <a:pt x="5198" y="1025"/>
                  </a:lnTo>
                  <a:lnTo>
                    <a:pt x="5193" y="998"/>
                  </a:lnTo>
                  <a:lnTo>
                    <a:pt x="5187" y="972"/>
                  </a:lnTo>
                  <a:lnTo>
                    <a:pt x="5180" y="946"/>
                  </a:lnTo>
                  <a:lnTo>
                    <a:pt x="5171" y="920"/>
                  </a:lnTo>
                  <a:lnTo>
                    <a:pt x="5162" y="895"/>
                  </a:lnTo>
                  <a:lnTo>
                    <a:pt x="5152" y="870"/>
                  </a:lnTo>
                  <a:lnTo>
                    <a:pt x="5129" y="822"/>
                  </a:lnTo>
                  <a:lnTo>
                    <a:pt x="5102" y="776"/>
                  </a:lnTo>
                  <a:lnTo>
                    <a:pt x="5072" y="733"/>
                  </a:lnTo>
                  <a:lnTo>
                    <a:pt x="5038" y="692"/>
                  </a:lnTo>
                  <a:lnTo>
                    <a:pt x="5001" y="653"/>
                  </a:lnTo>
                  <a:lnTo>
                    <a:pt x="4961" y="618"/>
                  </a:lnTo>
                  <a:lnTo>
                    <a:pt x="4918" y="586"/>
                  </a:lnTo>
                  <a:lnTo>
                    <a:pt x="4873" y="558"/>
                  </a:lnTo>
                  <a:lnTo>
                    <a:pt x="4825" y="533"/>
                  </a:lnTo>
                  <a:lnTo>
                    <a:pt x="4800" y="522"/>
                  </a:lnTo>
                  <a:lnTo>
                    <a:pt x="4775" y="512"/>
                  </a:lnTo>
                  <a:lnTo>
                    <a:pt x="4749" y="503"/>
                  </a:lnTo>
                  <a:lnTo>
                    <a:pt x="4722" y="495"/>
                  </a:lnTo>
                  <a:lnTo>
                    <a:pt x="4724" y="494"/>
                  </a:lnTo>
                  <a:lnTo>
                    <a:pt x="4719" y="467"/>
                  </a:lnTo>
                  <a:lnTo>
                    <a:pt x="4712" y="441"/>
                  </a:lnTo>
                  <a:lnTo>
                    <a:pt x="4705" y="416"/>
                  </a:lnTo>
                  <a:lnTo>
                    <a:pt x="4696" y="391"/>
                  </a:lnTo>
                  <a:lnTo>
                    <a:pt x="4686" y="366"/>
                  </a:lnTo>
                  <a:lnTo>
                    <a:pt x="4676" y="342"/>
                  </a:lnTo>
                  <a:lnTo>
                    <a:pt x="4651" y="296"/>
                  </a:lnTo>
                  <a:lnTo>
                    <a:pt x="4623" y="253"/>
                  </a:lnTo>
                  <a:lnTo>
                    <a:pt x="4591" y="212"/>
                  </a:lnTo>
                  <a:lnTo>
                    <a:pt x="4557" y="174"/>
                  </a:lnTo>
                  <a:lnTo>
                    <a:pt x="4519" y="140"/>
                  </a:lnTo>
                  <a:lnTo>
                    <a:pt x="4478" y="109"/>
                  </a:lnTo>
                  <a:lnTo>
                    <a:pt x="4435" y="81"/>
                  </a:lnTo>
                  <a:lnTo>
                    <a:pt x="4389" y="57"/>
                  </a:lnTo>
                  <a:lnTo>
                    <a:pt x="4366" y="46"/>
                  </a:lnTo>
                  <a:lnTo>
                    <a:pt x="4342" y="37"/>
                  </a:lnTo>
                  <a:lnTo>
                    <a:pt x="4317" y="29"/>
                  </a:lnTo>
                  <a:lnTo>
                    <a:pt x="4292" y="21"/>
                  </a:lnTo>
                  <a:lnTo>
                    <a:pt x="4267" y="15"/>
                  </a:lnTo>
                  <a:lnTo>
                    <a:pt x="4241" y="10"/>
                  </a:lnTo>
                  <a:lnTo>
                    <a:pt x="4215" y="5"/>
                  </a:lnTo>
                  <a:lnTo>
                    <a:pt x="4189" y="2"/>
                  </a:lnTo>
                  <a:lnTo>
                    <a:pt x="4162" y="1"/>
                  </a:lnTo>
                  <a:lnTo>
                    <a:pt x="4135" y="0"/>
                  </a:lnTo>
                  <a:lnTo>
                    <a:pt x="4102" y="1"/>
                  </a:lnTo>
                  <a:lnTo>
                    <a:pt x="4070" y="4"/>
                  </a:lnTo>
                  <a:lnTo>
                    <a:pt x="4037" y="8"/>
                  </a:lnTo>
                  <a:lnTo>
                    <a:pt x="4005" y="14"/>
                  </a:lnTo>
                  <a:lnTo>
                    <a:pt x="3974" y="22"/>
                  </a:lnTo>
                  <a:lnTo>
                    <a:pt x="3943" y="32"/>
                  </a:lnTo>
                  <a:lnTo>
                    <a:pt x="3913" y="43"/>
                  </a:lnTo>
                  <a:lnTo>
                    <a:pt x="3883" y="56"/>
                  </a:lnTo>
                  <a:lnTo>
                    <a:pt x="3854" y="70"/>
                  </a:lnTo>
                  <a:lnTo>
                    <a:pt x="3826" y="86"/>
                  </a:lnTo>
                  <a:lnTo>
                    <a:pt x="3799" y="103"/>
                  </a:lnTo>
                  <a:lnTo>
                    <a:pt x="3773" y="122"/>
                  </a:lnTo>
                  <a:lnTo>
                    <a:pt x="3747" y="143"/>
                  </a:lnTo>
                  <a:lnTo>
                    <a:pt x="3723" y="164"/>
                  </a:lnTo>
                  <a:lnTo>
                    <a:pt x="3700" y="188"/>
                  </a:lnTo>
                  <a:lnTo>
                    <a:pt x="3678" y="212"/>
                  </a:lnTo>
                  <a:lnTo>
                    <a:pt x="3679" y="213"/>
                  </a:lnTo>
                  <a:lnTo>
                    <a:pt x="3659" y="189"/>
                  </a:lnTo>
                  <a:lnTo>
                    <a:pt x="3638" y="165"/>
                  </a:lnTo>
                  <a:lnTo>
                    <a:pt x="3616" y="144"/>
                  </a:lnTo>
                  <a:lnTo>
                    <a:pt x="3593" y="123"/>
                  </a:lnTo>
                  <a:lnTo>
                    <a:pt x="3568" y="104"/>
                  </a:lnTo>
                  <a:lnTo>
                    <a:pt x="3543" y="87"/>
                  </a:lnTo>
                  <a:lnTo>
                    <a:pt x="3517" y="71"/>
                  </a:lnTo>
                  <a:lnTo>
                    <a:pt x="3490" y="56"/>
                  </a:lnTo>
                  <a:lnTo>
                    <a:pt x="3462" y="43"/>
                  </a:lnTo>
                  <a:lnTo>
                    <a:pt x="3433" y="32"/>
                  </a:lnTo>
                  <a:lnTo>
                    <a:pt x="3404" y="22"/>
                  </a:lnTo>
                  <a:lnTo>
                    <a:pt x="3374" y="14"/>
                  </a:lnTo>
                  <a:lnTo>
                    <a:pt x="3344" y="8"/>
                  </a:lnTo>
                  <a:lnTo>
                    <a:pt x="3313" y="4"/>
                  </a:lnTo>
                  <a:lnTo>
                    <a:pt x="3282" y="1"/>
                  </a:lnTo>
                  <a:lnTo>
                    <a:pt x="3251" y="0"/>
                  </a:lnTo>
                  <a:lnTo>
                    <a:pt x="3213" y="1"/>
                  </a:lnTo>
                  <a:lnTo>
                    <a:pt x="3175" y="5"/>
                  </a:lnTo>
                  <a:lnTo>
                    <a:pt x="3139" y="12"/>
                  </a:lnTo>
                  <a:lnTo>
                    <a:pt x="3102" y="21"/>
                  </a:lnTo>
                  <a:lnTo>
                    <a:pt x="3067" y="33"/>
                  </a:lnTo>
                  <a:lnTo>
                    <a:pt x="3033" y="46"/>
                  </a:lnTo>
                  <a:lnTo>
                    <a:pt x="3000" y="63"/>
                  </a:lnTo>
                  <a:lnTo>
                    <a:pt x="2968" y="81"/>
                  </a:lnTo>
                  <a:lnTo>
                    <a:pt x="2937" y="102"/>
                  </a:lnTo>
                  <a:lnTo>
                    <a:pt x="2908" y="124"/>
                  </a:lnTo>
                  <a:lnTo>
                    <a:pt x="2880" y="149"/>
                  </a:lnTo>
                  <a:lnTo>
                    <a:pt x="2854" y="176"/>
                  </a:lnTo>
                  <a:lnTo>
                    <a:pt x="2830" y="204"/>
                  </a:lnTo>
                  <a:lnTo>
                    <a:pt x="2808" y="234"/>
                  </a:lnTo>
                  <a:lnTo>
                    <a:pt x="2787" y="266"/>
                  </a:lnTo>
                  <a:lnTo>
                    <a:pt x="2769" y="300"/>
                  </a:lnTo>
                  <a:lnTo>
                    <a:pt x="2771" y="309"/>
                  </a:lnTo>
                  <a:lnTo>
                    <a:pt x="2747" y="287"/>
                  </a:lnTo>
                  <a:lnTo>
                    <a:pt x="2723" y="266"/>
                  </a:lnTo>
                  <a:lnTo>
                    <a:pt x="2698" y="246"/>
                  </a:lnTo>
                  <a:lnTo>
                    <a:pt x="2670" y="228"/>
                  </a:lnTo>
                  <a:lnTo>
                    <a:pt x="2643" y="211"/>
                  </a:lnTo>
                  <a:lnTo>
                    <a:pt x="2615" y="195"/>
                  </a:lnTo>
                  <a:lnTo>
                    <a:pt x="2587" y="181"/>
                  </a:lnTo>
                  <a:lnTo>
                    <a:pt x="2558" y="168"/>
                  </a:lnTo>
                  <a:lnTo>
                    <a:pt x="2528" y="156"/>
                  </a:lnTo>
                  <a:lnTo>
                    <a:pt x="2498" y="146"/>
                  </a:lnTo>
                  <a:lnTo>
                    <a:pt x="2467" y="138"/>
                  </a:lnTo>
                  <a:lnTo>
                    <a:pt x="2436" y="131"/>
                  </a:lnTo>
                  <a:lnTo>
                    <a:pt x="2404" y="125"/>
                  </a:lnTo>
                  <a:lnTo>
                    <a:pt x="2373" y="121"/>
                  </a:lnTo>
                  <a:lnTo>
                    <a:pt x="2340" y="119"/>
                  </a:lnTo>
                  <a:lnTo>
                    <a:pt x="2308" y="118"/>
                  </a:lnTo>
                  <a:lnTo>
                    <a:pt x="2263" y="120"/>
                  </a:lnTo>
                  <a:lnTo>
                    <a:pt x="2218" y="124"/>
                  </a:lnTo>
                  <a:lnTo>
                    <a:pt x="2174" y="132"/>
                  </a:lnTo>
                  <a:lnTo>
                    <a:pt x="2131" y="143"/>
                  </a:lnTo>
                  <a:lnTo>
                    <a:pt x="2089" y="156"/>
                  </a:lnTo>
                  <a:lnTo>
                    <a:pt x="2048" y="172"/>
                  </a:lnTo>
                  <a:lnTo>
                    <a:pt x="2008" y="191"/>
                  </a:lnTo>
                  <a:lnTo>
                    <a:pt x="1970" y="213"/>
                  </a:lnTo>
                  <a:lnTo>
                    <a:pt x="1933" y="237"/>
                  </a:lnTo>
                  <a:lnTo>
                    <a:pt x="1897" y="263"/>
                  </a:lnTo>
                  <a:lnTo>
                    <a:pt x="1864" y="292"/>
                  </a:lnTo>
                  <a:lnTo>
                    <a:pt x="1832" y="323"/>
                  </a:lnTo>
                  <a:lnTo>
                    <a:pt x="1803" y="357"/>
                  </a:lnTo>
                  <a:lnTo>
                    <a:pt x="1775" y="393"/>
                  </a:lnTo>
                  <a:lnTo>
                    <a:pt x="1750" y="430"/>
                  </a:lnTo>
                  <a:lnTo>
                    <a:pt x="1727" y="470"/>
                  </a:lnTo>
                  <a:lnTo>
                    <a:pt x="1725" y="474"/>
                  </a:lnTo>
                  <a:lnTo>
                    <a:pt x="1677" y="448"/>
                  </a:lnTo>
                  <a:lnTo>
                    <a:pt x="1626" y="424"/>
                  </a:lnTo>
                  <a:lnTo>
                    <a:pt x="1575" y="405"/>
                  </a:lnTo>
                  <a:lnTo>
                    <a:pt x="1522" y="388"/>
                  </a:lnTo>
                  <a:lnTo>
                    <a:pt x="1469" y="376"/>
                  </a:lnTo>
                  <a:lnTo>
                    <a:pt x="1414" y="366"/>
                  </a:lnTo>
                  <a:lnTo>
                    <a:pt x="1359" y="361"/>
                  </a:lnTo>
                  <a:lnTo>
                    <a:pt x="1304" y="359"/>
                  </a:lnTo>
                  <a:lnTo>
                    <a:pt x="1261" y="360"/>
                  </a:lnTo>
                  <a:lnTo>
                    <a:pt x="1219" y="363"/>
                  </a:lnTo>
                  <a:lnTo>
                    <a:pt x="1177" y="369"/>
                  </a:lnTo>
                  <a:lnTo>
                    <a:pt x="1136" y="376"/>
                  </a:lnTo>
                  <a:lnTo>
                    <a:pt x="1096" y="385"/>
                  </a:lnTo>
                  <a:lnTo>
                    <a:pt x="1056" y="397"/>
                  </a:lnTo>
                  <a:lnTo>
                    <a:pt x="1018" y="410"/>
                  </a:lnTo>
                  <a:lnTo>
                    <a:pt x="980" y="425"/>
                  </a:lnTo>
                  <a:lnTo>
                    <a:pt x="943" y="442"/>
                  </a:lnTo>
                  <a:lnTo>
                    <a:pt x="907" y="460"/>
                  </a:lnTo>
                  <a:lnTo>
                    <a:pt x="872" y="480"/>
                  </a:lnTo>
                  <a:lnTo>
                    <a:pt x="839" y="502"/>
                  </a:lnTo>
                  <a:lnTo>
                    <a:pt x="806" y="525"/>
                  </a:lnTo>
                  <a:lnTo>
                    <a:pt x="775" y="550"/>
                  </a:lnTo>
                  <a:lnTo>
                    <a:pt x="744" y="577"/>
                  </a:lnTo>
                  <a:lnTo>
                    <a:pt x="716" y="604"/>
                  </a:lnTo>
                  <a:lnTo>
                    <a:pt x="688" y="634"/>
                  </a:lnTo>
                  <a:lnTo>
                    <a:pt x="662" y="664"/>
                  </a:lnTo>
                  <a:lnTo>
                    <a:pt x="637" y="696"/>
                  </a:lnTo>
                  <a:lnTo>
                    <a:pt x="614" y="728"/>
                  </a:lnTo>
                  <a:lnTo>
                    <a:pt x="592" y="762"/>
                  </a:lnTo>
                  <a:lnTo>
                    <a:pt x="572" y="798"/>
                  </a:lnTo>
                  <a:lnTo>
                    <a:pt x="554" y="834"/>
                  </a:lnTo>
                  <a:lnTo>
                    <a:pt x="537" y="871"/>
                  </a:lnTo>
                  <a:lnTo>
                    <a:pt x="522" y="909"/>
                  </a:lnTo>
                  <a:lnTo>
                    <a:pt x="509" y="948"/>
                  </a:lnTo>
                  <a:lnTo>
                    <a:pt x="498" y="988"/>
                  </a:lnTo>
                  <a:lnTo>
                    <a:pt x="489" y="1028"/>
                  </a:lnTo>
                  <a:lnTo>
                    <a:pt x="482" y="1069"/>
                  </a:lnTo>
                  <a:lnTo>
                    <a:pt x="476" y="1111"/>
                  </a:lnTo>
                  <a:lnTo>
                    <a:pt x="473" y="1154"/>
                  </a:lnTo>
                  <a:lnTo>
                    <a:pt x="472" y="1197"/>
                  </a:lnTo>
                  <a:lnTo>
                    <a:pt x="472" y="1225"/>
                  </a:lnTo>
                  <a:lnTo>
                    <a:pt x="473" y="1253"/>
                  </a:lnTo>
                  <a:lnTo>
                    <a:pt x="476" y="1281"/>
                  </a:lnTo>
                  <a:lnTo>
                    <a:pt x="479" y="1309"/>
                  </a:lnTo>
                  <a:lnTo>
                    <a:pt x="481" y="1308"/>
                  </a:lnTo>
                  <a:close/>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2" name="Freeform 20"/>
            <p:cNvSpPr>
              <a:spLocks noChangeArrowheads="1"/>
            </p:cNvSpPr>
            <p:nvPr/>
          </p:nvSpPr>
          <p:spPr bwMode="auto">
            <a:xfrm>
              <a:off x="4004" y="1985"/>
              <a:ext cx="79" cy="15"/>
            </a:xfrm>
            <a:custGeom>
              <a:avLst/>
              <a:gdLst/>
              <a:ahLst/>
              <a:cxnLst>
                <a:cxn ang="0">
                  <a:pos x="0" y="0"/>
                </a:cxn>
                <a:cxn ang="0">
                  <a:pos x="31" y="17"/>
                </a:cxn>
                <a:cxn ang="0">
                  <a:pos x="64" y="32"/>
                </a:cxn>
                <a:cxn ang="0">
                  <a:pos x="97" y="45"/>
                </a:cxn>
                <a:cxn ang="0">
                  <a:pos x="131" y="55"/>
                </a:cxn>
                <a:cxn ang="0">
                  <a:pos x="165" y="63"/>
                </a:cxn>
                <a:cxn ang="0">
                  <a:pos x="200" y="69"/>
                </a:cxn>
                <a:cxn ang="0">
                  <a:pos x="235" y="73"/>
                </a:cxn>
                <a:cxn ang="0">
                  <a:pos x="271" y="74"/>
                </a:cxn>
                <a:cxn ang="0">
                  <a:pos x="292" y="73"/>
                </a:cxn>
                <a:cxn ang="0">
                  <a:pos x="312" y="72"/>
                </a:cxn>
              </a:cxnLst>
              <a:rect l="0" t="0" r="r" b="b"/>
              <a:pathLst>
                <a:path w="312" h="74">
                  <a:moveTo>
                    <a:pt x="0" y="0"/>
                  </a:moveTo>
                  <a:lnTo>
                    <a:pt x="31" y="17"/>
                  </a:lnTo>
                  <a:lnTo>
                    <a:pt x="64" y="32"/>
                  </a:lnTo>
                  <a:lnTo>
                    <a:pt x="97" y="45"/>
                  </a:lnTo>
                  <a:lnTo>
                    <a:pt x="131" y="55"/>
                  </a:lnTo>
                  <a:lnTo>
                    <a:pt x="165" y="63"/>
                  </a:lnTo>
                  <a:lnTo>
                    <a:pt x="200" y="69"/>
                  </a:lnTo>
                  <a:lnTo>
                    <a:pt x="235" y="73"/>
                  </a:lnTo>
                  <a:lnTo>
                    <a:pt x="271" y="74"/>
                  </a:lnTo>
                  <a:lnTo>
                    <a:pt x="292" y="73"/>
                  </a:lnTo>
                  <a:lnTo>
                    <a:pt x="312" y="72"/>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3" name="Freeform 21"/>
            <p:cNvSpPr>
              <a:spLocks noChangeArrowheads="1"/>
            </p:cNvSpPr>
            <p:nvPr/>
          </p:nvSpPr>
          <p:spPr bwMode="auto">
            <a:xfrm>
              <a:off x="4124" y="2190"/>
              <a:ext cx="34" cy="6"/>
            </a:xfrm>
            <a:custGeom>
              <a:avLst/>
              <a:gdLst/>
              <a:ahLst/>
              <a:cxnLst>
                <a:cxn ang="0">
                  <a:pos x="0" y="34"/>
                </a:cxn>
                <a:cxn ang="0">
                  <a:pos x="35" y="29"/>
                </a:cxn>
                <a:cxn ang="0">
                  <a:pos x="69" y="22"/>
                </a:cxn>
                <a:cxn ang="0">
                  <a:pos x="103" y="12"/>
                </a:cxn>
                <a:cxn ang="0">
                  <a:pos x="136" y="0"/>
                </a:cxn>
              </a:cxnLst>
              <a:rect l="0" t="0" r="r" b="b"/>
              <a:pathLst>
                <a:path w="136" h="34">
                  <a:moveTo>
                    <a:pt x="0" y="34"/>
                  </a:moveTo>
                  <a:lnTo>
                    <a:pt x="35" y="29"/>
                  </a:lnTo>
                  <a:lnTo>
                    <a:pt x="69" y="22"/>
                  </a:lnTo>
                  <a:lnTo>
                    <a:pt x="103" y="12"/>
                  </a:lnTo>
                  <a:lnTo>
                    <a:pt x="136" y="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4" name="Freeform 22"/>
            <p:cNvSpPr>
              <a:spLocks noChangeArrowheads="1"/>
            </p:cNvSpPr>
            <p:nvPr/>
          </p:nvSpPr>
          <p:spPr bwMode="auto">
            <a:xfrm>
              <a:off x="4444" y="2242"/>
              <a:ext cx="21" cy="34"/>
            </a:xfrm>
            <a:custGeom>
              <a:avLst/>
              <a:gdLst/>
              <a:ahLst/>
              <a:cxnLst>
                <a:cxn ang="0">
                  <a:pos x="0" y="0"/>
                </a:cxn>
                <a:cxn ang="0">
                  <a:pos x="18" y="41"/>
                </a:cxn>
                <a:cxn ang="0">
                  <a:pos x="37" y="81"/>
                </a:cxn>
                <a:cxn ang="0">
                  <a:pos x="59" y="120"/>
                </a:cxn>
                <a:cxn ang="0">
                  <a:pos x="83" y="158"/>
                </a:cxn>
              </a:cxnLst>
              <a:rect l="0" t="0" r="r" b="b"/>
              <a:pathLst>
                <a:path w="83" h="158">
                  <a:moveTo>
                    <a:pt x="0" y="0"/>
                  </a:moveTo>
                  <a:lnTo>
                    <a:pt x="18" y="41"/>
                  </a:lnTo>
                  <a:lnTo>
                    <a:pt x="37" y="81"/>
                  </a:lnTo>
                  <a:lnTo>
                    <a:pt x="59" y="120"/>
                  </a:lnTo>
                  <a:lnTo>
                    <a:pt x="83" y="158"/>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5" name="Freeform 23"/>
            <p:cNvSpPr>
              <a:spLocks noChangeArrowheads="1"/>
            </p:cNvSpPr>
            <p:nvPr/>
          </p:nvSpPr>
          <p:spPr bwMode="auto">
            <a:xfrm>
              <a:off x="4855" y="2186"/>
              <a:ext cx="7" cy="40"/>
            </a:xfrm>
            <a:custGeom>
              <a:avLst/>
              <a:gdLst/>
              <a:ahLst/>
              <a:cxnLst>
                <a:cxn ang="0">
                  <a:pos x="0" y="174"/>
                </a:cxn>
                <a:cxn ang="0">
                  <a:pos x="12" y="131"/>
                </a:cxn>
                <a:cxn ang="0">
                  <a:pos x="21" y="88"/>
                </a:cxn>
                <a:cxn ang="0">
                  <a:pos x="28" y="44"/>
                </a:cxn>
                <a:cxn ang="0">
                  <a:pos x="33" y="0"/>
                </a:cxn>
              </a:cxnLst>
              <a:rect l="0" t="0" r="r" b="b"/>
              <a:pathLst>
                <a:path w="33" h="174">
                  <a:moveTo>
                    <a:pt x="0" y="174"/>
                  </a:moveTo>
                  <a:lnTo>
                    <a:pt x="12" y="131"/>
                  </a:lnTo>
                  <a:lnTo>
                    <a:pt x="21" y="88"/>
                  </a:lnTo>
                  <a:lnTo>
                    <a:pt x="28" y="44"/>
                  </a:lnTo>
                  <a:lnTo>
                    <a:pt x="33" y="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6" name="Freeform 24"/>
            <p:cNvSpPr>
              <a:spLocks noChangeArrowheads="1"/>
            </p:cNvSpPr>
            <p:nvPr/>
          </p:nvSpPr>
          <p:spPr bwMode="auto">
            <a:xfrm>
              <a:off x="5035" y="1932"/>
              <a:ext cx="104" cy="150"/>
            </a:xfrm>
            <a:custGeom>
              <a:avLst/>
              <a:gdLst/>
              <a:ahLst/>
              <a:cxnLst>
                <a:cxn ang="0">
                  <a:pos x="401" y="651"/>
                </a:cxn>
                <a:cxn ang="0">
                  <a:pos x="401" y="645"/>
                </a:cxn>
                <a:cxn ang="0">
                  <a:pos x="399" y="594"/>
                </a:cxn>
                <a:cxn ang="0">
                  <a:pos x="394" y="543"/>
                </a:cxn>
                <a:cxn ang="0">
                  <a:pos x="385" y="494"/>
                </a:cxn>
                <a:cxn ang="0">
                  <a:pos x="373" y="445"/>
                </a:cxn>
                <a:cxn ang="0">
                  <a:pos x="358" y="398"/>
                </a:cxn>
                <a:cxn ang="0">
                  <a:pos x="339" y="352"/>
                </a:cxn>
                <a:cxn ang="0">
                  <a:pos x="317" y="307"/>
                </a:cxn>
                <a:cxn ang="0">
                  <a:pos x="293" y="264"/>
                </a:cxn>
                <a:cxn ang="0">
                  <a:pos x="265" y="223"/>
                </a:cxn>
                <a:cxn ang="0">
                  <a:pos x="235" y="184"/>
                </a:cxn>
                <a:cxn ang="0">
                  <a:pos x="202" y="147"/>
                </a:cxn>
                <a:cxn ang="0">
                  <a:pos x="166" y="113"/>
                </a:cxn>
                <a:cxn ang="0">
                  <a:pos x="128" y="81"/>
                </a:cxn>
                <a:cxn ang="0">
                  <a:pos x="88" y="51"/>
                </a:cxn>
                <a:cxn ang="0">
                  <a:pos x="45" y="24"/>
                </a:cxn>
                <a:cxn ang="0">
                  <a:pos x="0" y="0"/>
                </a:cxn>
              </a:cxnLst>
              <a:rect l="0" t="0" r="r" b="b"/>
              <a:pathLst>
                <a:path w="401" h="651">
                  <a:moveTo>
                    <a:pt x="401" y="651"/>
                  </a:moveTo>
                  <a:lnTo>
                    <a:pt x="401" y="645"/>
                  </a:lnTo>
                  <a:lnTo>
                    <a:pt x="399" y="594"/>
                  </a:lnTo>
                  <a:lnTo>
                    <a:pt x="394" y="543"/>
                  </a:lnTo>
                  <a:lnTo>
                    <a:pt x="385" y="494"/>
                  </a:lnTo>
                  <a:lnTo>
                    <a:pt x="373" y="445"/>
                  </a:lnTo>
                  <a:lnTo>
                    <a:pt x="358" y="398"/>
                  </a:lnTo>
                  <a:lnTo>
                    <a:pt x="339" y="352"/>
                  </a:lnTo>
                  <a:lnTo>
                    <a:pt x="317" y="307"/>
                  </a:lnTo>
                  <a:lnTo>
                    <a:pt x="293" y="264"/>
                  </a:lnTo>
                  <a:lnTo>
                    <a:pt x="265" y="223"/>
                  </a:lnTo>
                  <a:lnTo>
                    <a:pt x="235" y="184"/>
                  </a:lnTo>
                  <a:lnTo>
                    <a:pt x="202" y="147"/>
                  </a:lnTo>
                  <a:lnTo>
                    <a:pt x="166" y="113"/>
                  </a:lnTo>
                  <a:lnTo>
                    <a:pt x="128" y="81"/>
                  </a:lnTo>
                  <a:lnTo>
                    <a:pt x="88" y="51"/>
                  </a:lnTo>
                  <a:lnTo>
                    <a:pt x="45" y="24"/>
                  </a:lnTo>
                  <a:lnTo>
                    <a:pt x="0" y="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7" name="Freeform 25"/>
            <p:cNvSpPr>
              <a:spLocks noChangeArrowheads="1"/>
            </p:cNvSpPr>
            <p:nvPr/>
          </p:nvSpPr>
          <p:spPr bwMode="auto">
            <a:xfrm>
              <a:off x="5235" y="1769"/>
              <a:ext cx="46" cy="58"/>
            </a:xfrm>
            <a:custGeom>
              <a:avLst/>
              <a:gdLst/>
              <a:ahLst/>
              <a:cxnLst>
                <a:cxn ang="0">
                  <a:pos x="0" y="244"/>
                </a:cxn>
                <a:cxn ang="0">
                  <a:pos x="28" y="218"/>
                </a:cxn>
                <a:cxn ang="0">
                  <a:pos x="55" y="191"/>
                </a:cxn>
                <a:cxn ang="0">
                  <a:pos x="80" y="162"/>
                </a:cxn>
                <a:cxn ang="0">
                  <a:pos x="103" y="132"/>
                </a:cxn>
                <a:cxn ang="0">
                  <a:pos x="125" y="101"/>
                </a:cxn>
                <a:cxn ang="0">
                  <a:pos x="145" y="68"/>
                </a:cxn>
                <a:cxn ang="0">
                  <a:pos x="163" y="35"/>
                </a:cxn>
                <a:cxn ang="0">
                  <a:pos x="179" y="0"/>
                </a:cxn>
              </a:cxnLst>
              <a:rect l="0" t="0" r="r" b="b"/>
              <a:pathLst>
                <a:path w="179" h="244">
                  <a:moveTo>
                    <a:pt x="0" y="244"/>
                  </a:moveTo>
                  <a:lnTo>
                    <a:pt x="28" y="218"/>
                  </a:lnTo>
                  <a:lnTo>
                    <a:pt x="55" y="191"/>
                  </a:lnTo>
                  <a:lnTo>
                    <a:pt x="80" y="162"/>
                  </a:lnTo>
                  <a:lnTo>
                    <a:pt x="103" y="132"/>
                  </a:lnTo>
                  <a:lnTo>
                    <a:pt x="125" y="101"/>
                  </a:lnTo>
                  <a:lnTo>
                    <a:pt x="145" y="68"/>
                  </a:lnTo>
                  <a:lnTo>
                    <a:pt x="163" y="35"/>
                  </a:lnTo>
                  <a:lnTo>
                    <a:pt x="179" y="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8" name="Freeform 26"/>
            <p:cNvSpPr>
              <a:spLocks noChangeArrowheads="1"/>
            </p:cNvSpPr>
            <p:nvPr/>
          </p:nvSpPr>
          <p:spPr bwMode="auto">
            <a:xfrm>
              <a:off x="5169" y="1557"/>
              <a:ext cx="0" cy="26"/>
            </a:xfrm>
            <a:custGeom>
              <a:avLst/>
              <a:gdLst/>
              <a:ahLst/>
              <a:cxnLst>
                <a:cxn ang="0">
                  <a:pos x="10" y="115"/>
                </a:cxn>
                <a:cxn ang="0">
                  <a:pos x="10" y="111"/>
                </a:cxn>
                <a:cxn ang="0">
                  <a:pos x="10" y="107"/>
                </a:cxn>
                <a:cxn ang="0">
                  <a:pos x="9" y="80"/>
                </a:cxn>
                <a:cxn ang="0">
                  <a:pos x="8" y="53"/>
                </a:cxn>
                <a:cxn ang="0">
                  <a:pos x="5" y="26"/>
                </a:cxn>
                <a:cxn ang="0">
                  <a:pos x="0" y="0"/>
                </a:cxn>
              </a:cxnLst>
              <a:rect l="0" t="0" r="r" b="b"/>
              <a:pathLst>
                <a:path w="10" h="115">
                  <a:moveTo>
                    <a:pt x="10" y="115"/>
                  </a:moveTo>
                  <a:lnTo>
                    <a:pt x="10" y="111"/>
                  </a:lnTo>
                  <a:lnTo>
                    <a:pt x="10" y="107"/>
                  </a:lnTo>
                  <a:lnTo>
                    <a:pt x="9" y="80"/>
                  </a:lnTo>
                  <a:lnTo>
                    <a:pt x="8" y="53"/>
                  </a:lnTo>
                  <a:lnTo>
                    <a:pt x="5" y="26"/>
                  </a:lnTo>
                  <a:lnTo>
                    <a:pt x="0" y="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29" name="Freeform 27"/>
            <p:cNvSpPr>
              <a:spLocks noChangeArrowheads="1"/>
            </p:cNvSpPr>
            <p:nvPr/>
          </p:nvSpPr>
          <p:spPr bwMode="auto">
            <a:xfrm>
              <a:off x="4872" y="1491"/>
              <a:ext cx="24" cy="33"/>
            </a:xfrm>
            <a:custGeom>
              <a:avLst/>
              <a:gdLst/>
              <a:ahLst/>
              <a:cxnLst>
                <a:cxn ang="0">
                  <a:pos x="92" y="0"/>
                </a:cxn>
                <a:cxn ang="0">
                  <a:pos x="65" y="35"/>
                </a:cxn>
                <a:cxn ang="0">
                  <a:pos x="40" y="71"/>
                </a:cxn>
                <a:cxn ang="0">
                  <a:pos x="19" y="108"/>
                </a:cxn>
                <a:cxn ang="0">
                  <a:pos x="0" y="147"/>
                </a:cxn>
              </a:cxnLst>
              <a:rect l="0" t="0" r="r" b="b"/>
              <a:pathLst>
                <a:path w="92" h="147">
                  <a:moveTo>
                    <a:pt x="92" y="0"/>
                  </a:moveTo>
                  <a:lnTo>
                    <a:pt x="65" y="35"/>
                  </a:lnTo>
                  <a:lnTo>
                    <a:pt x="40" y="71"/>
                  </a:lnTo>
                  <a:lnTo>
                    <a:pt x="19" y="108"/>
                  </a:lnTo>
                  <a:lnTo>
                    <a:pt x="0" y="147"/>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30" name="Freeform 28"/>
            <p:cNvSpPr>
              <a:spLocks noChangeArrowheads="1"/>
            </p:cNvSpPr>
            <p:nvPr/>
          </p:nvSpPr>
          <p:spPr bwMode="auto">
            <a:xfrm>
              <a:off x="4647" y="1512"/>
              <a:ext cx="12" cy="29"/>
            </a:xfrm>
            <a:custGeom>
              <a:avLst/>
              <a:gdLst/>
              <a:ahLst/>
              <a:cxnLst>
                <a:cxn ang="0">
                  <a:pos x="45" y="0"/>
                </a:cxn>
                <a:cxn ang="0">
                  <a:pos x="31" y="30"/>
                </a:cxn>
                <a:cxn ang="0">
                  <a:pos x="19" y="62"/>
                </a:cxn>
                <a:cxn ang="0">
                  <a:pos x="8" y="93"/>
                </a:cxn>
                <a:cxn ang="0">
                  <a:pos x="0" y="126"/>
                </a:cxn>
              </a:cxnLst>
              <a:rect l="0" t="0" r="r" b="b"/>
              <a:pathLst>
                <a:path w="45" h="126">
                  <a:moveTo>
                    <a:pt x="45" y="0"/>
                  </a:moveTo>
                  <a:lnTo>
                    <a:pt x="31" y="30"/>
                  </a:lnTo>
                  <a:lnTo>
                    <a:pt x="19" y="62"/>
                  </a:lnTo>
                  <a:lnTo>
                    <a:pt x="8" y="93"/>
                  </a:lnTo>
                  <a:lnTo>
                    <a:pt x="0" y="126"/>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31" name="Freeform 29"/>
            <p:cNvSpPr>
              <a:spLocks noChangeArrowheads="1"/>
            </p:cNvSpPr>
            <p:nvPr/>
          </p:nvSpPr>
          <p:spPr bwMode="auto">
            <a:xfrm>
              <a:off x="4387" y="1552"/>
              <a:ext cx="41" cy="28"/>
            </a:xfrm>
            <a:custGeom>
              <a:avLst/>
              <a:gdLst/>
              <a:ahLst/>
              <a:cxnLst>
                <a:cxn ang="0">
                  <a:pos x="161" y="123"/>
                </a:cxn>
                <a:cxn ang="0">
                  <a:pos x="124" y="89"/>
                </a:cxn>
                <a:cxn ang="0">
                  <a:pos x="84" y="57"/>
                </a:cxn>
                <a:cxn ang="0">
                  <a:pos x="43" y="27"/>
                </a:cxn>
                <a:cxn ang="0">
                  <a:pos x="0" y="0"/>
                </a:cxn>
              </a:cxnLst>
              <a:rect l="0" t="0" r="r" b="b"/>
              <a:pathLst>
                <a:path w="161" h="123">
                  <a:moveTo>
                    <a:pt x="161" y="123"/>
                  </a:moveTo>
                  <a:lnTo>
                    <a:pt x="124" y="89"/>
                  </a:lnTo>
                  <a:lnTo>
                    <a:pt x="84" y="57"/>
                  </a:lnTo>
                  <a:lnTo>
                    <a:pt x="43" y="27"/>
                  </a:lnTo>
                  <a:lnTo>
                    <a:pt x="0" y="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sp>
          <p:nvSpPr>
            <p:cNvPr id="32" name="Freeform 30"/>
            <p:cNvSpPr>
              <a:spLocks noChangeArrowheads="1"/>
            </p:cNvSpPr>
            <p:nvPr/>
          </p:nvSpPr>
          <p:spPr bwMode="auto">
            <a:xfrm>
              <a:off x="4061" y="1748"/>
              <a:ext cx="7" cy="29"/>
            </a:xfrm>
            <a:custGeom>
              <a:avLst/>
              <a:gdLst/>
              <a:ahLst/>
              <a:cxnLst>
                <a:cxn ang="0">
                  <a:pos x="0" y="0"/>
                </a:cxn>
                <a:cxn ang="0">
                  <a:pos x="5" y="33"/>
                </a:cxn>
                <a:cxn ang="0">
                  <a:pos x="11" y="65"/>
                </a:cxn>
                <a:cxn ang="0">
                  <a:pos x="19" y="98"/>
                </a:cxn>
                <a:cxn ang="0">
                  <a:pos x="28" y="130"/>
                </a:cxn>
              </a:cxnLst>
              <a:rect l="0" t="0" r="r" b="b"/>
              <a:pathLst>
                <a:path w="28" h="130">
                  <a:moveTo>
                    <a:pt x="0" y="0"/>
                  </a:moveTo>
                  <a:lnTo>
                    <a:pt x="5" y="33"/>
                  </a:lnTo>
                  <a:lnTo>
                    <a:pt x="11" y="65"/>
                  </a:lnTo>
                  <a:lnTo>
                    <a:pt x="19" y="98"/>
                  </a:lnTo>
                  <a:lnTo>
                    <a:pt x="28" y="130"/>
                  </a:lnTo>
                </a:path>
              </a:pathLst>
            </a:custGeom>
            <a:solidFill>
              <a:srgbClr val="CCFF33">
                <a:alpha val="50000"/>
              </a:srgbClr>
            </a:solidFill>
            <a:ln w="9525">
              <a:noFill/>
              <a:round/>
              <a:headEnd/>
              <a:tailEnd/>
            </a:ln>
            <a:effectLst>
              <a:outerShdw dist="17819" dir="2700000" algn="ctr" rotWithShape="0">
                <a:srgbClr val="79981E"/>
              </a:outerShdw>
            </a:effectLst>
          </p:spPr>
          <p:txBody>
            <a:bodyPr wrap="none" anchor="ctr"/>
            <a:lstStyle/>
            <a:p>
              <a:pPr>
                <a:defRPr/>
              </a:pPr>
              <a:endParaRPr lang="en-US">
                <a:ea typeface="ＭＳ Ｐゴシック" pitchFamily="1" charset="0"/>
                <a:cs typeface="ＭＳ Ｐゴシック" pitchFamily="1" charset="0"/>
              </a:endParaRPr>
            </a:p>
          </p:txBody>
        </p:sp>
      </p:grpSp>
      <p:sp>
        <p:nvSpPr>
          <p:cNvPr id="33" name="Text Box 31"/>
          <p:cNvSpPr txBox="1">
            <a:spLocks noChangeArrowheads="1"/>
          </p:cNvSpPr>
          <p:nvPr/>
        </p:nvSpPr>
        <p:spPr bwMode="auto">
          <a:xfrm>
            <a:off x="1752600" y="5464175"/>
            <a:ext cx="1004888" cy="519113"/>
          </a:xfrm>
          <a:prstGeom prst="rect">
            <a:avLst/>
          </a:prstGeom>
          <a:noFill/>
          <a:ln w="9525">
            <a:noFill/>
            <a:round/>
            <a:headEnd/>
            <a:tailEnd/>
          </a:ln>
          <a:effectLst/>
        </p:spPr>
        <p:txBody>
          <a:bodyPr wrap="none" lIns="90000" tIns="46800" rIns="90000" bIns="46800">
            <a:spAutoFit/>
          </a:bodyPr>
          <a:lstStyle/>
          <a:p>
            <a:pPr>
              <a:lnSpc>
                <a:spcPct val="11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effectLst>
                  <a:outerShdw blurRad="38100" dist="38100" dir="2700000" algn="tl">
                    <a:srgbClr val="FFFFFF"/>
                  </a:outerShdw>
                </a:effectLst>
                <a:latin typeface="Comic Sans MS" pitchFamily="1" charset="0"/>
                <a:ea typeface="ＭＳ Ｐゴシック" pitchFamily="1" charset="0"/>
                <a:cs typeface="Arial" charset="0"/>
              </a:rPr>
              <a:t>Public</a:t>
            </a:r>
          </a:p>
        </p:txBody>
      </p:sp>
      <p:sp>
        <p:nvSpPr>
          <p:cNvPr id="34" name="Text Box 35"/>
          <p:cNvSpPr txBox="1">
            <a:spLocks noChangeArrowheads="1"/>
          </p:cNvSpPr>
          <p:nvPr/>
        </p:nvSpPr>
        <p:spPr bwMode="auto">
          <a:xfrm>
            <a:off x="7543800" y="5159375"/>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9pPr>
          </a:lstStyle>
          <a:p>
            <a:pPr algn="ctr" eaLnBrk="1" hangingPunct="1">
              <a:lnSpc>
                <a:spcPct val="117000"/>
              </a:lnSpc>
            </a:pPr>
            <a:r>
              <a:rPr lang="en-US">
                <a:solidFill>
                  <a:srgbClr val="000000"/>
                </a:solidFill>
                <a:latin typeface="Comic Sans MS" pitchFamily="66" charset="0"/>
              </a:rPr>
              <a:t>“Inside”</a:t>
            </a:r>
          </a:p>
        </p:txBody>
      </p:sp>
      <p:sp>
        <p:nvSpPr>
          <p:cNvPr id="35" name="Text Box 36"/>
          <p:cNvSpPr txBox="1">
            <a:spLocks noChangeArrowheads="1"/>
          </p:cNvSpPr>
          <p:nvPr/>
        </p:nvSpPr>
        <p:spPr bwMode="auto">
          <a:xfrm>
            <a:off x="152400" y="5097463"/>
            <a:ext cx="1546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1" charset="-128"/>
              </a:defRPr>
            </a:lvl9pPr>
          </a:lstStyle>
          <a:p>
            <a:pPr algn="ctr" eaLnBrk="1" hangingPunct="1">
              <a:lnSpc>
                <a:spcPct val="117000"/>
              </a:lnSpc>
            </a:pPr>
            <a:r>
              <a:rPr lang="en-US" dirty="0">
                <a:solidFill>
                  <a:srgbClr val="000000"/>
                </a:solidFill>
                <a:latin typeface="Comic Sans MS" pitchFamily="66" charset="0"/>
              </a:rPr>
              <a:t>“Outside”</a:t>
            </a:r>
          </a:p>
        </p:txBody>
      </p:sp>
      <p:pic>
        <p:nvPicPr>
          <p:cNvPr id="36"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930775"/>
            <a:ext cx="16129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 name="Line 38"/>
          <p:cNvSpPr>
            <a:spLocks noChangeShapeType="1"/>
          </p:cNvSpPr>
          <p:nvPr/>
        </p:nvSpPr>
        <p:spPr bwMode="auto">
          <a:xfrm>
            <a:off x="5029200" y="5616575"/>
            <a:ext cx="1066800" cy="1588"/>
          </a:xfrm>
          <a:prstGeom prst="line">
            <a:avLst/>
          </a:prstGeom>
          <a:noFill/>
          <a:ln w="572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 name="Line 38"/>
          <p:cNvSpPr>
            <a:spLocks noChangeShapeType="1"/>
          </p:cNvSpPr>
          <p:nvPr/>
        </p:nvSpPr>
        <p:spPr bwMode="auto">
          <a:xfrm>
            <a:off x="2971800" y="5616575"/>
            <a:ext cx="609600" cy="0"/>
          </a:xfrm>
          <a:prstGeom prst="line">
            <a:avLst/>
          </a:prstGeom>
          <a:noFill/>
          <a:ln w="572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 name="Text Box 32"/>
          <p:cNvSpPr txBox="1">
            <a:spLocks noChangeArrowheads="1"/>
          </p:cNvSpPr>
          <p:nvPr/>
        </p:nvSpPr>
        <p:spPr bwMode="auto">
          <a:xfrm>
            <a:off x="6324600" y="5387975"/>
            <a:ext cx="1185863" cy="519113"/>
          </a:xfrm>
          <a:prstGeom prst="rect">
            <a:avLst/>
          </a:prstGeom>
          <a:noFill/>
          <a:ln w="9525">
            <a:noFill/>
            <a:round/>
            <a:headEnd/>
            <a:tailEnd/>
          </a:ln>
          <a:effectLst/>
        </p:spPr>
        <p:txBody>
          <a:bodyPr wrap="none" lIns="90000" tIns="46800" rIns="90000" bIns="46800">
            <a:spAutoFit/>
          </a:bodyPr>
          <a:lstStyle/>
          <a:p>
            <a:pPr>
              <a:lnSpc>
                <a:spcPct val="11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effectLst>
                  <a:outerShdw blurRad="38100" dist="38100" dir="2700000" algn="tl">
                    <a:srgbClr val="FFFFFF"/>
                  </a:outerShdw>
                </a:effectLst>
                <a:latin typeface="Comic Sans MS" pitchFamily="1" charset="0"/>
                <a:ea typeface="ＭＳ Ｐゴシック" pitchFamily="1" charset="0"/>
                <a:cs typeface="Arial" charset="0"/>
              </a:rPr>
              <a:t>Private</a:t>
            </a:r>
          </a:p>
        </p:txBody>
      </p:sp>
    </p:spTree>
    <p:extLst>
      <p:ext uri="{BB962C8B-B14F-4D97-AF65-F5344CB8AC3E}">
        <p14:creationId xmlns:p14="http://schemas.microsoft.com/office/powerpoint/2010/main" val="13987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Details of PORT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
        <p:nvSpPr>
          <p:cNvPr id="4" name="Content Placeholder 3"/>
          <p:cNvSpPr>
            <a:spLocks noGrp="1"/>
          </p:cNvSpPr>
          <p:nvPr>
            <p:ph sz="quarter"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68450"/>
            <a:ext cx="5410200" cy="437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FTP: PASV </a:t>
            </a:r>
            <a:r>
              <a:rPr lang="en-US" dirty="0"/>
              <a:t>option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4" name="Content Placeholder 3"/>
          <p:cNvSpPr>
            <a:spLocks noGrp="1"/>
          </p:cNvSpPr>
          <p:nvPr>
            <p:ph sz="quarter" idx="1"/>
          </p:nvPr>
        </p:nvSpPr>
        <p:spPr>
          <a:xfrm>
            <a:off x="457200" y="1219200"/>
            <a:ext cx="4343400" cy="4937760"/>
          </a:xfrm>
        </p:spPr>
        <p:txBody>
          <a:bodyPr/>
          <a:lstStyle/>
          <a:p>
            <a:r>
              <a:rPr lang="en-US" dirty="0" smtClean="0"/>
              <a:t>PASV - </a:t>
            </a:r>
            <a:r>
              <a:rPr lang="en-US" dirty="0"/>
              <a:t>Passive option</a:t>
            </a:r>
          </a:p>
          <a:p>
            <a:pPr lvl="1"/>
            <a:r>
              <a:rPr lang="en-US" dirty="0" smtClean="0"/>
              <a:t>Client </a:t>
            </a:r>
            <a:r>
              <a:rPr lang="en-US" dirty="0"/>
              <a:t>sends PASV</a:t>
            </a:r>
          </a:p>
          <a:p>
            <a:pPr lvl="1"/>
            <a:r>
              <a:rPr lang="en-US" dirty="0"/>
              <a:t>Server starts listening on a random port and informs client in the response</a:t>
            </a:r>
          </a:p>
          <a:p>
            <a:pPr lvl="1"/>
            <a:r>
              <a:rPr lang="en-US" dirty="0"/>
              <a:t>Client initiates the data channel</a:t>
            </a:r>
          </a:p>
          <a:p>
            <a:pPr lvl="2"/>
            <a:r>
              <a:rPr lang="en-US" dirty="0"/>
              <a:t>Could be any new IP address and port number</a:t>
            </a: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954463" cy="419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Details of PASV</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sp>
        <p:nvSpPr>
          <p:cNvPr id="4" name="Content Placeholder 3"/>
          <p:cNvSpPr>
            <a:spLocks noGrp="1"/>
          </p:cNvSpPr>
          <p:nvPr>
            <p:ph sz="quarter"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5486400" cy="4713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 Impact </a:t>
            </a:r>
            <a:r>
              <a:rPr lang="en-US" dirty="0"/>
              <a:t>on 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sp>
        <p:nvSpPr>
          <p:cNvPr id="4" name="Content Placeholder 3"/>
          <p:cNvSpPr>
            <a:spLocks noGrp="1"/>
          </p:cNvSpPr>
          <p:nvPr>
            <p:ph sz="quarter" idx="1"/>
          </p:nvPr>
        </p:nvSpPr>
        <p:spPr/>
        <p:txBody>
          <a:bodyPr/>
          <a:lstStyle/>
          <a:p>
            <a:r>
              <a:rPr lang="en-US" dirty="0"/>
              <a:t>Packet Filter</a:t>
            </a:r>
          </a:p>
          <a:p>
            <a:pPr lvl="1"/>
            <a:r>
              <a:rPr lang="en-US" dirty="0"/>
              <a:t>If all incoming TCP connections (SYN) to random ports are disabled, FTP will not work with PORT, it will with PASV</a:t>
            </a:r>
          </a:p>
          <a:p>
            <a:pPr lvl="1"/>
            <a:r>
              <a:rPr lang="en-US" dirty="0"/>
              <a:t>Similar impact with dynamic packet filters</a:t>
            </a:r>
          </a:p>
          <a:p>
            <a:r>
              <a:rPr lang="en-US" dirty="0" err="1"/>
              <a:t>Stateful</a:t>
            </a:r>
            <a:r>
              <a:rPr lang="en-US" dirty="0"/>
              <a:t> Firewalls</a:t>
            </a:r>
          </a:p>
          <a:p>
            <a:pPr lvl="1"/>
            <a:r>
              <a:rPr lang="en-US" dirty="0"/>
              <a:t>With deep packet inspection, may allow FTP to proceed</a:t>
            </a:r>
          </a:p>
          <a:p>
            <a:r>
              <a:rPr lang="en-US" dirty="0"/>
              <a:t>Proxy Firewalls</a:t>
            </a:r>
          </a:p>
          <a:p>
            <a:pPr lvl="1"/>
            <a:r>
              <a:rPr lang="en-US" dirty="0"/>
              <a:t>Need to be aware of the two channels and behave </a:t>
            </a:r>
            <a:r>
              <a:rPr lang="en-US" dirty="0" smtClean="0"/>
              <a:t>appropriately</a:t>
            </a:r>
            <a:r>
              <a:rPr lang="en-US" sz="2400" dirty="0"/>
              <a:t> to let FTP work</a:t>
            </a:r>
          </a:p>
          <a:p>
            <a:pPr lvl="1"/>
            <a:endParaRPr lang="en-US" dirty="0"/>
          </a:p>
          <a:p>
            <a:endParaRPr lang="en-US" dirty="0"/>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attack using </a:t>
            </a:r>
            <a:r>
              <a:rPr lang="en-US" dirty="0" smtClean="0"/>
              <a:t>FTP</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
        <p:nvSpPr>
          <p:cNvPr id="4" name="Content Placeholder 3"/>
          <p:cNvSpPr>
            <a:spLocks noGrp="1"/>
          </p:cNvSpPr>
          <p:nvPr>
            <p:ph sz="quarter" idx="1"/>
          </p:nvPr>
        </p:nvSpPr>
        <p:spPr>
          <a:xfrm>
            <a:off x="457200" y="3886200"/>
            <a:ext cx="8229600" cy="2270760"/>
          </a:xfrm>
        </p:spPr>
        <p:txBody>
          <a:bodyPr>
            <a:normAutofit fontScale="92500"/>
          </a:bodyPr>
          <a:lstStyle/>
          <a:p>
            <a:r>
              <a:rPr lang="en-US" dirty="0"/>
              <a:t>FTP server allows anonymous connections</a:t>
            </a:r>
          </a:p>
          <a:p>
            <a:r>
              <a:rPr lang="en-US" dirty="0"/>
              <a:t>Web server also runs Telnet for administrators</a:t>
            </a:r>
          </a:p>
          <a:p>
            <a:r>
              <a:rPr lang="en-US" dirty="0" err="1"/>
              <a:t>Stateful</a:t>
            </a:r>
            <a:r>
              <a:rPr lang="en-US" dirty="0"/>
              <a:t> firewall blocks all inbound connections except those to port 21 on the FTP server and port 80 on the web server</a:t>
            </a:r>
          </a:p>
          <a:p>
            <a:pPr lvl="1"/>
            <a:r>
              <a:rPr lang="en-US" dirty="0"/>
              <a:t>Appears that we are protected if the Telnet service has vulnerabilities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2" y="1370013"/>
            <a:ext cx="6553200" cy="2363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7150100" y="2057400"/>
            <a:ext cx="1384300"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pitchFamily="1" charset="-128"/>
              </a:defRPr>
            </a:lvl9pPr>
          </a:lstStyle>
          <a:p>
            <a:pPr algn="ctr">
              <a:lnSpc>
                <a:spcPct val="117000"/>
              </a:lnSpc>
            </a:pPr>
            <a:r>
              <a:rPr lang="en-US" sz="2000">
                <a:latin typeface="Comic Sans MS" pitchFamily="66" charset="0"/>
              </a:rPr>
              <a:t>Screened </a:t>
            </a:r>
          </a:p>
          <a:p>
            <a:pPr algn="ctr">
              <a:lnSpc>
                <a:spcPct val="117000"/>
              </a:lnSpc>
            </a:pPr>
            <a:r>
              <a:rPr lang="en-US" sz="2000">
                <a:latin typeface="Comic Sans MS" pitchFamily="66" charset="0"/>
              </a:rPr>
              <a:t>subnet</a:t>
            </a:r>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attack using FTP </a:t>
            </a:r>
            <a:r>
              <a:rPr lang="en-US" dirty="0" smtClean="0"/>
              <a:t>(cont</a:t>
            </a:r>
            <a:r>
              <a:rPr lang="en-US" dirty="0"/>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
        <p:nvSpPr>
          <p:cNvPr id="4" name="Content Placeholder 3"/>
          <p:cNvSpPr>
            <a:spLocks noGrp="1"/>
          </p:cNvSpPr>
          <p:nvPr>
            <p:ph sz="quarter" idx="1"/>
          </p:nvPr>
        </p:nvSpPr>
        <p:spPr/>
        <p:txBody>
          <a:bodyPr>
            <a:normAutofit fontScale="92500"/>
          </a:bodyPr>
          <a:lstStyle/>
          <a:p>
            <a:r>
              <a:rPr lang="en-US" dirty="0"/>
              <a:t>What does Oscar do?</a:t>
            </a:r>
          </a:p>
          <a:p>
            <a:pPr lvl="1"/>
            <a:r>
              <a:rPr lang="en-US" dirty="0"/>
              <a:t>Uses legitimate FTP connection to upload a file to the FTP server</a:t>
            </a:r>
          </a:p>
          <a:p>
            <a:pPr lvl="1"/>
            <a:r>
              <a:rPr lang="en-US" dirty="0"/>
              <a:t>File contains exploit commands against Telnet</a:t>
            </a:r>
          </a:p>
          <a:p>
            <a:pPr lvl="1"/>
            <a:r>
              <a:rPr lang="en-US" dirty="0"/>
              <a:t>Using the control channel, sets the IP address and port number for data transfer to 136.142.117.132 and 23</a:t>
            </a:r>
          </a:p>
          <a:p>
            <a:pPr lvl="1"/>
            <a:r>
              <a:rPr lang="en-US" dirty="0"/>
              <a:t>Uses command channel and “RETR” command to retrieve the malicious file</a:t>
            </a:r>
          </a:p>
          <a:p>
            <a:pPr lvl="1"/>
            <a:r>
              <a:rPr lang="en-US" dirty="0"/>
              <a:t>The malicious file is however sent to the web server at port 23!</a:t>
            </a:r>
          </a:p>
          <a:p>
            <a:r>
              <a:rPr lang="en-US" dirty="0"/>
              <a:t>Solution</a:t>
            </a:r>
          </a:p>
          <a:p>
            <a:pPr lvl="1"/>
            <a:r>
              <a:rPr lang="en-US" dirty="0"/>
              <a:t>Allow uploads but not downloads</a:t>
            </a:r>
          </a:p>
          <a:p>
            <a:pPr lvl="1"/>
            <a:r>
              <a:rPr lang="en-US" dirty="0"/>
              <a:t>Use a proxy firewall</a:t>
            </a:r>
          </a:p>
          <a:p>
            <a:pPr lvl="2"/>
            <a:r>
              <a:rPr lang="en-US" dirty="0"/>
              <a:t>The proxy can determine that the IP address in the port command is an internal IP address and block the transfer</a:t>
            </a:r>
          </a:p>
          <a:p>
            <a:endParaRPr lang="en-US" dirty="0"/>
          </a:p>
        </p:txBody>
      </p:sp>
    </p:spTree>
    <p:extLst>
      <p:ext uri="{BB962C8B-B14F-4D97-AF65-F5344CB8AC3E}">
        <p14:creationId xmlns:p14="http://schemas.microsoft.com/office/powerpoint/2010/main" val="18117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Firewalls – </a:t>
            </a:r>
            <a:r>
              <a:rPr lang="en-US" dirty="0" smtClean="0"/>
              <a:t>Based </a:t>
            </a:r>
            <a:r>
              <a:rPr lang="en-US" dirty="0"/>
              <a:t>on </a:t>
            </a:r>
            <a:r>
              <a:rPr lang="en-US" dirty="0" smtClean="0"/>
              <a:t>Device Types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
        <p:nvSpPr>
          <p:cNvPr id="4" name="Content Placeholder 3"/>
          <p:cNvSpPr>
            <a:spLocks noGrp="1"/>
          </p:cNvSpPr>
          <p:nvPr>
            <p:ph sz="quarter" idx="1"/>
          </p:nvPr>
        </p:nvSpPr>
        <p:spPr/>
        <p:txBody>
          <a:bodyPr>
            <a:normAutofit lnSpcReduction="10000"/>
          </a:bodyPr>
          <a:lstStyle/>
          <a:p>
            <a:r>
              <a:rPr lang="en-US" dirty="0"/>
              <a:t>Routers</a:t>
            </a:r>
          </a:p>
          <a:p>
            <a:pPr lvl="1"/>
            <a:r>
              <a:rPr lang="en-US" dirty="0"/>
              <a:t>Most routers can be configured to act as packet filters</a:t>
            </a:r>
          </a:p>
          <a:p>
            <a:pPr lvl="1"/>
            <a:r>
              <a:rPr lang="en-US" dirty="0"/>
              <a:t>Simple and fast, but usually not very secure</a:t>
            </a:r>
          </a:p>
          <a:p>
            <a:r>
              <a:rPr lang="en-US" dirty="0"/>
              <a:t>Multi-homed Hosts</a:t>
            </a:r>
          </a:p>
          <a:p>
            <a:pPr lvl="1"/>
            <a:r>
              <a:rPr lang="en-US" dirty="0"/>
              <a:t>Run a software application on top of an OS</a:t>
            </a:r>
          </a:p>
          <a:p>
            <a:pPr lvl="1"/>
            <a:r>
              <a:rPr lang="en-US" dirty="0"/>
              <a:t>Slower, but more secure</a:t>
            </a:r>
          </a:p>
          <a:p>
            <a:r>
              <a:rPr lang="en-US" dirty="0"/>
              <a:t>Single </a:t>
            </a:r>
            <a:r>
              <a:rPr lang="en-US" dirty="0" smtClean="0"/>
              <a:t>Hosts</a:t>
            </a:r>
            <a:endParaRPr lang="en-US" dirty="0"/>
          </a:p>
          <a:p>
            <a:pPr lvl="1"/>
            <a:r>
              <a:rPr lang="en-US" dirty="0"/>
              <a:t>Most new OSs come with a built in software Firewall to protect a single host</a:t>
            </a:r>
          </a:p>
          <a:p>
            <a:r>
              <a:rPr lang="en-US" dirty="0"/>
              <a:t>Appliances</a:t>
            </a:r>
          </a:p>
          <a:p>
            <a:pPr lvl="1"/>
            <a:r>
              <a:rPr lang="en-US" dirty="0"/>
              <a:t>Hardware, software and firmware particularly optimized for firewall functionality</a:t>
            </a:r>
          </a:p>
          <a:p>
            <a:endParaRPr lang="en-US" dirty="0"/>
          </a:p>
        </p:txBody>
      </p:sp>
    </p:spTree>
    <p:extLst>
      <p:ext uri="{BB962C8B-B14F-4D97-AF65-F5344CB8AC3E}">
        <p14:creationId xmlns:p14="http://schemas.microsoft.com/office/powerpoint/2010/main" val="18150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57</a:t>
            </a:fld>
            <a:endParaRPr lang="en-US"/>
          </a:p>
        </p:txBody>
      </p:sp>
      <p:sp>
        <p:nvSpPr>
          <p:cNvPr id="4" name="Content Placeholder 3"/>
          <p:cNvSpPr>
            <a:spLocks noGrp="1"/>
          </p:cNvSpPr>
          <p:nvPr>
            <p:ph sz="quarter" idx="1"/>
          </p:nvPr>
        </p:nvSpPr>
        <p:spPr/>
        <p:txBody>
          <a:bodyPr>
            <a:normAutofit fontScale="77500" lnSpcReduction="20000"/>
          </a:bodyPr>
          <a:lstStyle/>
          <a:p>
            <a:r>
              <a:rPr lang="en-US" dirty="0"/>
              <a:t>Also called “desktop firewalls” are becoming very popular</a:t>
            </a:r>
          </a:p>
          <a:p>
            <a:pPr lvl="1"/>
            <a:r>
              <a:rPr lang="en-US" dirty="0"/>
              <a:t>Protect individual hosts from malicious packets</a:t>
            </a:r>
          </a:p>
          <a:p>
            <a:pPr lvl="1"/>
            <a:r>
              <a:rPr lang="en-US" dirty="0"/>
              <a:t>Perform per host packet filtering</a:t>
            </a:r>
          </a:p>
          <a:p>
            <a:r>
              <a:rPr lang="en-US" dirty="0"/>
              <a:t>When we have network based firewalls, why do we need personal firewalls?</a:t>
            </a:r>
          </a:p>
          <a:p>
            <a:pPr lvl="1"/>
            <a:r>
              <a:rPr lang="en-US" dirty="0"/>
              <a:t>Mobile users</a:t>
            </a:r>
          </a:p>
          <a:p>
            <a:pPr lvl="1"/>
            <a:r>
              <a:rPr lang="en-US" dirty="0"/>
              <a:t>Connections that bypass the network firewall</a:t>
            </a:r>
          </a:p>
          <a:p>
            <a:pPr lvl="1"/>
            <a:r>
              <a:rPr lang="en-US" dirty="0"/>
              <a:t>Layered </a:t>
            </a:r>
            <a:r>
              <a:rPr lang="en-US" dirty="0" smtClean="0"/>
              <a:t>defense</a:t>
            </a:r>
          </a:p>
          <a:p>
            <a:r>
              <a:rPr lang="en-US" dirty="0" smtClean="0"/>
              <a:t>How it works?</a:t>
            </a:r>
          </a:p>
          <a:p>
            <a:pPr lvl="1"/>
            <a:r>
              <a:rPr lang="en-US" dirty="0" smtClean="0"/>
              <a:t>Checks </a:t>
            </a:r>
            <a:r>
              <a:rPr lang="en-US" dirty="0"/>
              <a:t>to see if software is allowed to access the Internet</a:t>
            </a:r>
          </a:p>
          <a:p>
            <a:pPr lvl="1"/>
            <a:r>
              <a:rPr lang="en-US" dirty="0" smtClean="0"/>
              <a:t>Uses </a:t>
            </a:r>
            <a:r>
              <a:rPr lang="en-US" dirty="0"/>
              <a:t>hash functions to ensure that malicious software has not renamed itself as a legitimate software</a:t>
            </a:r>
          </a:p>
          <a:p>
            <a:pPr lvl="1"/>
            <a:r>
              <a:rPr lang="en-US" dirty="0" smtClean="0"/>
              <a:t>Similar to </a:t>
            </a:r>
            <a:r>
              <a:rPr lang="en-US" dirty="0"/>
              <a:t>egress filtering</a:t>
            </a:r>
          </a:p>
          <a:p>
            <a:pPr lvl="1"/>
            <a:r>
              <a:rPr lang="en-US" dirty="0"/>
              <a:t>Some are complex, others more suitable for less tech-savvy users</a:t>
            </a:r>
          </a:p>
          <a:p>
            <a:r>
              <a:rPr lang="en-US" dirty="0" smtClean="0"/>
              <a:t>Many </a:t>
            </a:r>
            <a:r>
              <a:rPr lang="en-US" dirty="0"/>
              <a:t>products are </a:t>
            </a:r>
            <a:r>
              <a:rPr lang="en-US" dirty="0" smtClean="0"/>
              <a:t>available, sometimes bundled as “Internet Security” solutions</a:t>
            </a:r>
          </a:p>
          <a:p>
            <a:pPr lvl="1"/>
            <a:r>
              <a:rPr lang="en-US" dirty="0" smtClean="0"/>
              <a:t>Zone Alarm - http://www.zonelabs.com</a:t>
            </a:r>
          </a:p>
          <a:p>
            <a:pPr lvl="1"/>
            <a:r>
              <a:rPr lang="en-US" dirty="0" smtClean="0"/>
              <a:t>McAfee, Symantec, </a:t>
            </a:r>
            <a:r>
              <a:rPr lang="en-US" dirty="0" err="1" smtClean="0"/>
              <a:t>Sygate</a:t>
            </a:r>
            <a:r>
              <a:rPr lang="en-US" dirty="0" smtClean="0"/>
              <a:t>, Panda Software, etc.</a:t>
            </a:r>
          </a:p>
          <a:p>
            <a:endParaRPr lang="en-US" dirty="0"/>
          </a:p>
        </p:txBody>
      </p:sp>
    </p:spTree>
    <p:extLst>
      <p:ext uri="{BB962C8B-B14F-4D97-AF65-F5344CB8AC3E}">
        <p14:creationId xmlns:p14="http://schemas.microsoft.com/office/powerpoint/2010/main" val="18150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fade">
                                      <p:cBhvr>
                                        <p:cTn id="33" dur="500"/>
                                        <p:tgtEl>
                                          <p:spTgt spid="4">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500"/>
                                        <p:tgtEl>
                                          <p:spTgt spid="4">
                                            <p:txEl>
                                              <p:pRg st="13" end="1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4" end="14"/>
                                            </p:txEl>
                                          </p:spTgt>
                                        </p:tgtEl>
                                        <p:attrNameLst>
                                          <p:attrName>style.visibility</p:attrName>
                                        </p:attrNameLst>
                                      </p:cBhvr>
                                      <p:to>
                                        <p:strVal val="visible"/>
                                      </p:to>
                                    </p:set>
                                    <p:animEffect transition="in" filter="fade">
                                      <p:cBhvr>
                                        <p:cTn id="44"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Firewall</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sp>
        <p:nvSpPr>
          <p:cNvPr id="4" name="Content Placeholder 3"/>
          <p:cNvSpPr>
            <a:spLocks noGrp="1"/>
          </p:cNvSpPr>
          <p:nvPr>
            <p:ph sz="quarter" idx="1"/>
          </p:nvPr>
        </p:nvSpPr>
        <p:spPr>
          <a:xfrm>
            <a:off x="152400" y="2286000"/>
            <a:ext cx="2057400" cy="2057400"/>
          </a:xfrm>
        </p:spPr>
        <p:txBody>
          <a:bodyPr>
            <a:normAutofit fontScale="85000" lnSpcReduction="20000"/>
          </a:bodyPr>
          <a:lstStyle/>
          <a:p>
            <a:r>
              <a:rPr lang="en-US" dirty="0" smtClean="0"/>
              <a:t>Windows XP SP2 comes with its </a:t>
            </a:r>
            <a:r>
              <a:rPr lang="en-US" dirty="0"/>
              <a:t>own </a:t>
            </a:r>
            <a:r>
              <a:rPr lang="en-US" dirty="0" smtClean="0"/>
              <a:t>GUI and controls for </a:t>
            </a:r>
            <a:r>
              <a:rPr lang="en-US" dirty="0"/>
              <a:t>the </a:t>
            </a:r>
            <a:r>
              <a:rPr lang="en-US" dirty="0" smtClean="0"/>
              <a:t> Windows Firewall</a:t>
            </a:r>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6800850" cy="438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018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Firewall (cont.)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
        <p:nvSpPr>
          <p:cNvPr id="4" name="Content Placeholder 3"/>
          <p:cNvSpPr>
            <a:spLocks noGrp="1"/>
          </p:cNvSpPr>
          <p:nvPr>
            <p:ph sz="quarter" idx="1"/>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290888" cy="4033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05000"/>
            <a:ext cx="3290888" cy="4033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81200"/>
            <a:ext cx="3109913" cy="292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0" y="2155825"/>
            <a:ext cx="3111500" cy="254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0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Content Placeholder 3"/>
          <p:cNvSpPr>
            <a:spLocks noGrp="1"/>
          </p:cNvSpPr>
          <p:nvPr>
            <p:ph sz="quarter" idx="1"/>
          </p:nvPr>
        </p:nvSpPr>
        <p:spPr/>
        <p:txBody>
          <a:bodyPr>
            <a:normAutofit lnSpcReduction="10000"/>
          </a:bodyPr>
          <a:lstStyle/>
          <a:p>
            <a:r>
              <a:rPr lang="en-US" dirty="0"/>
              <a:t>All traffic from inside the private network to outside and vice-versa MUST pass through the firewall</a:t>
            </a:r>
          </a:p>
          <a:p>
            <a:r>
              <a:rPr lang="en-US" dirty="0"/>
              <a:t>Only authorized traffic defined by a local “security policy” will be allowed to pass</a:t>
            </a:r>
          </a:p>
          <a:p>
            <a:r>
              <a:rPr lang="en-US" dirty="0"/>
              <a:t>The Firewall is as tamperproof as possible</a:t>
            </a:r>
          </a:p>
          <a:p>
            <a:pPr lvl="1"/>
            <a:r>
              <a:rPr lang="en-US" dirty="0"/>
              <a:t>Fewer bugs, vulnerabilities, and security loopholes</a:t>
            </a:r>
          </a:p>
          <a:p>
            <a:pPr lvl="2"/>
            <a:r>
              <a:rPr lang="en-US" dirty="0"/>
              <a:t>Host security does not scale well comparing to a firewall in the network</a:t>
            </a:r>
          </a:p>
          <a:p>
            <a:pPr lvl="3"/>
            <a:r>
              <a:rPr lang="en-US" dirty="0"/>
              <a:t>Multiple Operating Systems</a:t>
            </a:r>
          </a:p>
          <a:p>
            <a:pPr lvl="3"/>
            <a:r>
              <a:rPr lang="en-US" dirty="0"/>
              <a:t>Complex access controls</a:t>
            </a:r>
          </a:p>
          <a:p>
            <a:pPr lvl="3"/>
            <a:r>
              <a:rPr lang="en-US" dirty="0"/>
              <a:t>Vulnerabilities in new software</a:t>
            </a:r>
          </a:p>
          <a:p>
            <a:pPr lvl="3"/>
            <a:r>
              <a:rPr lang="en-US" dirty="0"/>
              <a:t>Difficult to audit</a:t>
            </a:r>
          </a:p>
          <a:p>
            <a:pPr lvl="1"/>
            <a:r>
              <a:rPr lang="en-US" dirty="0"/>
              <a:t>Runs less software than most hosts and is much more controlled</a:t>
            </a:r>
          </a:p>
          <a:p>
            <a:endParaRPr lang="en-US" dirty="0"/>
          </a:p>
        </p:txBody>
      </p:sp>
    </p:spTree>
    <p:extLst>
      <p:ext uri="{BB962C8B-B14F-4D97-AF65-F5344CB8AC3E}">
        <p14:creationId xmlns:p14="http://schemas.microsoft.com/office/powerpoint/2010/main" val="11006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MacOS</a:t>
            </a:r>
            <a:r>
              <a:rPr lang="en-US" dirty="0"/>
              <a:t> X Firewall</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
        <p:nvSpPr>
          <p:cNvPr id="4" name="Content Placeholder 3"/>
          <p:cNvSpPr>
            <a:spLocks noGrp="1"/>
          </p:cNvSpPr>
          <p:nvPr>
            <p:ph sz="quarter"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1288"/>
            <a:ext cx="5326063" cy="506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4495800"/>
            <a:ext cx="5308600" cy="1855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018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Network Statistics on a Mandrake   (Personal firewall for Linux distributions)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
        <p:nvSpPr>
          <p:cNvPr id="4" name="Content Placeholder 3"/>
          <p:cNvSpPr>
            <a:spLocks noGrp="1"/>
          </p:cNvSpPr>
          <p:nvPr>
            <p:ph sz="quarter" idx="1"/>
          </p:nvPr>
        </p:nvSpPr>
        <p:spPr/>
        <p:txBody>
          <a:bodyPr/>
          <a:lstStyle/>
          <a:p>
            <a:endParaRPr lang="en-US"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815138" cy="482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0189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Rules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
        <p:nvSpPr>
          <p:cNvPr id="4" name="Content Placeholder 3"/>
          <p:cNvSpPr>
            <a:spLocks noGrp="1"/>
          </p:cNvSpPr>
          <p:nvPr>
            <p:ph sz="quarter" idx="1"/>
          </p:nvPr>
        </p:nvSpPr>
        <p:spPr/>
        <p:txBody>
          <a:bodyPr/>
          <a:lstStyle/>
          <a:p>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267575" cy="503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0189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Filtering – Cisco IOS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
        <p:nvSpPr>
          <p:cNvPr id="4" name="Content Placeholder 3"/>
          <p:cNvSpPr>
            <a:spLocks noGrp="1"/>
          </p:cNvSpPr>
          <p:nvPr>
            <p:ph sz="quarter" idx="1"/>
          </p:nvPr>
        </p:nvSpPr>
        <p:spPr/>
        <p:txBody>
          <a:bodyPr>
            <a:normAutofit fontScale="92500"/>
          </a:bodyPr>
          <a:lstStyle/>
          <a:p>
            <a:r>
              <a:rPr lang="en-US" dirty="0"/>
              <a:t>Cisco routers maintain </a:t>
            </a:r>
            <a:r>
              <a:rPr lang="en-US" dirty="0" smtClean="0"/>
              <a:t>an </a:t>
            </a:r>
            <a:r>
              <a:rPr lang="en-US" dirty="0"/>
              <a:t>access control list (ACL)</a:t>
            </a:r>
          </a:p>
          <a:p>
            <a:pPr lvl="1"/>
            <a:r>
              <a:rPr lang="en-US" dirty="0"/>
              <a:t>To configure a Cisco ACL, you have a command that looks like this</a:t>
            </a:r>
          </a:p>
          <a:p>
            <a:pPr lvl="2"/>
            <a:r>
              <a:rPr lang="en-US" dirty="0" smtClean="0"/>
              <a:t>access-list </a:t>
            </a:r>
            <a:r>
              <a:rPr lang="en-US" dirty="0"/>
              <a:t>&lt;number&gt; &lt;criteria&gt;</a:t>
            </a:r>
          </a:p>
          <a:p>
            <a:pPr lvl="3"/>
            <a:r>
              <a:rPr lang="en-US" dirty="0" smtClean="0"/>
              <a:t>&lt;number&gt; </a:t>
            </a:r>
            <a:r>
              <a:rPr lang="en-US" dirty="0"/>
              <a:t>is a label for the type of protocol (IP, IPX etc.)</a:t>
            </a:r>
          </a:p>
          <a:p>
            <a:pPr lvl="1"/>
            <a:r>
              <a:rPr lang="en-US" dirty="0"/>
              <a:t>Can also use a named ACL that has the syntax</a:t>
            </a:r>
          </a:p>
          <a:p>
            <a:pPr lvl="2"/>
            <a:r>
              <a:rPr lang="en-US" dirty="0" err="1" smtClean="0"/>
              <a:t>ip</a:t>
            </a:r>
            <a:r>
              <a:rPr lang="en-US" dirty="0" smtClean="0"/>
              <a:t> </a:t>
            </a:r>
            <a:r>
              <a:rPr lang="en-US" dirty="0"/>
              <a:t>access-list &lt;type&gt; &lt;name&gt;</a:t>
            </a:r>
          </a:p>
          <a:p>
            <a:pPr lvl="2"/>
            <a:r>
              <a:rPr lang="en-US" dirty="0" smtClean="0"/>
              <a:t>permit </a:t>
            </a:r>
            <a:r>
              <a:rPr lang="en-US" dirty="0"/>
              <a:t>| deny &lt;criteria&gt;</a:t>
            </a:r>
          </a:p>
          <a:p>
            <a:pPr lvl="1"/>
            <a:r>
              <a:rPr lang="en-US" dirty="0"/>
              <a:t>Can add logging of packets that are rejected</a:t>
            </a:r>
          </a:p>
          <a:p>
            <a:r>
              <a:rPr lang="en-US" dirty="0"/>
              <a:t>There are many types – standard, extended and reflexive ACLs</a:t>
            </a:r>
          </a:p>
          <a:p>
            <a:pPr lvl="1"/>
            <a:r>
              <a:rPr lang="en-US" dirty="0"/>
              <a:t>Standard ACL blocks only source addresses for example</a:t>
            </a:r>
          </a:p>
          <a:p>
            <a:pPr lvl="2"/>
            <a:r>
              <a:rPr lang="en-US" dirty="0"/>
              <a:t>Faster at the packet filter device</a:t>
            </a:r>
          </a:p>
          <a:p>
            <a:pPr lvl="1"/>
            <a:r>
              <a:rPr lang="en-US" dirty="0"/>
              <a:t>Extended ACL looks at port numbers and destination addresses</a:t>
            </a:r>
          </a:p>
        </p:txBody>
      </p:sp>
    </p:spTree>
    <p:extLst>
      <p:ext uri="{BB962C8B-B14F-4D97-AF65-F5344CB8AC3E}">
        <p14:creationId xmlns:p14="http://schemas.microsoft.com/office/powerpoint/2010/main" val="18150189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Additional </a:t>
            </a:r>
            <a:r>
              <a:rPr lang="en-US" dirty="0" smtClean="0"/>
              <a:t>Firewall Functions: NAT and PAT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64</a:t>
            </a:fld>
            <a:endParaRPr lang="en-US"/>
          </a:p>
        </p:txBody>
      </p:sp>
      <p:sp>
        <p:nvSpPr>
          <p:cNvPr id="4" name="Content Placeholder 3"/>
          <p:cNvSpPr>
            <a:spLocks noGrp="1"/>
          </p:cNvSpPr>
          <p:nvPr>
            <p:ph sz="quarter" idx="1"/>
          </p:nvPr>
        </p:nvSpPr>
        <p:spPr>
          <a:xfrm>
            <a:off x="457200" y="1219200"/>
            <a:ext cx="8229600" cy="2819400"/>
          </a:xfrm>
        </p:spPr>
        <p:txBody>
          <a:bodyPr>
            <a:normAutofit fontScale="85000" lnSpcReduction="10000"/>
          </a:bodyPr>
          <a:lstStyle/>
          <a:p>
            <a:r>
              <a:rPr lang="en-US" dirty="0"/>
              <a:t>Network Address Translation (</a:t>
            </a:r>
            <a:r>
              <a:rPr lang="en-US" dirty="0" smtClean="0"/>
              <a:t>NAT)</a:t>
            </a:r>
          </a:p>
          <a:p>
            <a:r>
              <a:rPr lang="en-US" dirty="0" smtClean="0"/>
              <a:t>Port </a:t>
            </a:r>
            <a:r>
              <a:rPr lang="en-US" dirty="0"/>
              <a:t>Address Translation (PAT</a:t>
            </a:r>
            <a:r>
              <a:rPr lang="en-US" dirty="0" smtClean="0"/>
              <a:t>)</a:t>
            </a:r>
          </a:p>
          <a:p>
            <a:r>
              <a:rPr lang="en-US" dirty="0"/>
              <a:t>The process of modifying network address information in datagram (IP) packet headers while in transit across a traffic routing device for the purpose of remapping one IP address space into </a:t>
            </a:r>
            <a:r>
              <a:rPr lang="en-US" dirty="0" smtClean="0"/>
              <a:t>another</a:t>
            </a:r>
          </a:p>
          <a:p>
            <a:r>
              <a:rPr lang="en-US" dirty="0"/>
              <a:t>Edits </a:t>
            </a:r>
            <a:r>
              <a:rPr lang="en-US" dirty="0" smtClean="0"/>
              <a:t>source </a:t>
            </a:r>
            <a:r>
              <a:rPr lang="en-US" dirty="0"/>
              <a:t>address (NAT) &amp; ports in IP </a:t>
            </a:r>
            <a:r>
              <a:rPr lang="en-US" dirty="0" smtClean="0"/>
              <a:t>traffic </a:t>
            </a:r>
            <a:r>
              <a:rPr lang="en-US" dirty="0"/>
              <a:t>(PAT)</a:t>
            </a:r>
          </a:p>
          <a:p>
            <a:pPr lvl="1"/>
            <a:r>
              <a:rPr lang="en-US" dirty="0"/>
              <a:t>All network traffic leaving public side of the NAT appears to originate from one (or more) global IP address</a:t>
            </a:r>
          </a:p>
          <a:p>
            <a:endParaRPr lang="en-US" dirty="0" smtClean="0"/>
          </a:p>
          <a:p>
            <a:endParaRPr lang="en-US" dirty="0"/>
          </a:p>
        </p:txBody>
      </p:sp>
      <p:grpSp>
        <p:nvGrpSpPr>
          <p:cNvPr id="274" name="Group 273"/>
          <p:cNvGrpSpPr/>
          <p:nvPr/>
        </p:nvGrpSpPr>
        <p:grpSpPr>
          <a:xfrm>
            <a:off x="762000" y="4114800"/>
            <a:ext cx="7518400" cy="2582862"/>
            <a:chOff x="939800" y="4198938"/>
            <a:chExt cx="7518400" cy="2582862"/>
          </a:xfrm>
        </p:grpSpPr>
        <p:sp>
          <p:nvSpPr>
            <p:cNvPr id="275" name="Rectangle 4"/>
            <p:cNvSpPr>
              <a:spLocks noChangeArrowheads="1"/>
            </p:cNvSpPr>
            <p:nvPr/>
          </p:nvSpPr>
          <p:spPr bwMode="auto">
            <a:xfrm>
              <a:off x="1612900" y="5302250"/>
              <a:ext cx="6350" cy="2222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 name="Rectangle 8"/>
            <p:cNvSpPr>
              <a:spLocks noChangeArrowheads="1"/>
            </p:cNvSpPr>
            <p:nvPr/>
          </p:nvSpPr>
          <p:spPr bwMode="auto">
            <a:xfrm>
              <a:off x="3552825" y="4922838"/>
              <a:ext cx="96361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7" name="Freeform 9"/>
            <p:cNvSpPr>
              <a:spLocks/>
            </p:cNvSpPr>
            <p:nvPr/>
          </p:nvSpPr>
          <p:spPr bwMode="auto">
            <a:xfrm>
              <a:off x="3770313" y="4981575"/>
              <a:ext cx="465137" cy="342900"/>
            </a:xfrm>
            <a:custGeom>
              <a:avLst/>
              <a:gdLst>
                <a:gd name="T0" fmla="*/ 2147483647 w 293"/>
                <a:gd name="T1" fmla="*/ 2147483647 h 216"/>
                <a:gd name="T2" fmla="*/ 2147483647 w 293"/>
                <a:gd name="T3" fmla="*/ 2147483647 h 216"/>
                <a:gd name="T4" fmla="*/ 2147483647 w 293"/>
                <a:gd name="T5" fmla="*/ 2147483647 h 216"/>
                <a:gd name="T6" fmla="*/ 2147483647 w 293"/>
                <a:gd name="T7" fmla="*/ 2147483647 h 216"/>
                <a:gd name="T8" fmla="*/ 2147483647 w 293"/>
                <a:gd name="T9" fmla="*/ 2147483647 h 216"/>
                <a:gd name="T10" fmla="*/ 2147483647 w 293"/>
                <a:gd name="T11" fmla="*/ 2147483647 h 216"/>
                <a:gd name="T12" fmla="*/ 2147483647 w 293"/>
                <a:gd name="T13" fmla="*/ 2147483647 h 216"/>
                <a:gd name="T14" fmla="*/ 2147483647 w 293"/>
                <a:gd name="T15" fmla="*/ 2147483647 h 216"/>
                <a:gd name="T16" fmla="*/ 0 w 293"/>
                <a:gd name="T17" fmla="*/ 2147483647 h 216"/>
                <a:gd name="T18" fmla="*/ 0 w 293"/>
                <a:gd name="T19" fmla="*/ 2147483647 h 216"/>
                <a:gd name="T20" fmla="*/ 2147483647 w 293"/>
                <a:gd name="T21" fmla="*/ 2147483647 h 216"/>
                <a:gd name="T22" fmla="*/ 2147483647 w 293"/>
                <a:gd name="T23" fmla="*/ 2147483647 h 216"/>
                <a:gd name="T24" fmla="*/ 2147483647 w 293"/>
                <a:gd name="T25" fmla="*/ 2147483647 h 216"/>
                <a:gd name="T26" fmla="*/ 2147483647 w 293"/>
                <a:gd name="T27" fmla="*/ 2147483647 h 216"/>
                <a:gd name="T28" fmla="*/ 2147483647 w 293"/>
                <a:gd name="T29" fmla="*/ 2147483647 h 216"/>
                <a:gd name="T30" fmla="*/ 2147483647 w 293"/>
                <a:gd name="T31" fmla="*/ 2147483647 h 216"/>
                <a:gd name="T32" fmla="*/ 2147483647 w 293"/>
                <a:gd name="T33" fmla="*/ 0 h 216"/>
                <a:gd name="T34" fmla="*/ 2147483647 w 293"/>
                <a:gd name="T35" fmla="*/ 0 h 216"/>
                <a:gd name="T36" fmla="*/ 2147483647 w 293"/>
                <a:gd name="T37" fmla="*/ 0 h 216"/>
                <a:gd name="T38" fmla="*/ 2147483647 w 293"/>
                <a:gd name="T39" fmla="*/ 0 h 216"/>
                <a:gd name="T40" fmla="*/ 2147483647 w 293"/>
                <a:gd name="T41" fmla="*/ 2147483647 h 216"/>
                <a:gd name="T42" fmla="*/ 2147483647 w 293"/>
                <a:gd name="T43" fmla="*/ 2147483647 h 216"/>
                <a:gd name="T44" fmla="*/ 2147483647 w 293"/>
                <a:gd name="T45" fmla="*/ 2147483647 h 216"/>
                <a:gd name="T46" fmla="*/ 2147483647 w 293"/>
                <a:gd name="T47" fmla="*/ 2147483647 h 216"/>
                <a:gd name="T48" fmla="*/ 2147483647 w 293"/>
                <a:gd name="T49" fmla="*/ 2147483647 h 216"/>
                <a:gd name="T50" fmla="*/ 2147483647 w 293"/>
                <a:gd name="T51" fmla="*/ 2147483647 h 216"/>
                <a:gd name="T52" fmla="*/ 2147483647 w 293"/>
                <a:gd name="T53" fmla="*/ 2147483647 h 216"/>
                <a:gd name="T54" fmla="*/ 2147483647 w 293"/>
                <a:gd name="T55" fmla="*/ 2147483647 h 216"/>
                <a:gd name="T56" fmla="*/ 2147483647 w 293"/>
                <a:gd name="T57" fmla="*/ 2147483647 h 216"/>
                <a:gd name="T58" fmla="*/ 2147483647 w 293"/>
                <a:gd name="T59" fmla="*/ 2147483647 h 216"/>
                <a:gd name="T60" fmla="*/ 2147483647 w 293"/>
                <a:gd name="T61" fmla="*/ 2147483647 h 216"/>
                <a:gd name="T62" fmla="*/ 2147483647 w 293"/>
                <a:gd name="T63" fmla="*/ 2147483647 h 216"/>
                <a:gd name="T64" fmla="*/ 2147483647 w 293"/>
                <a:gd name="T65" fmla="*/ 2147483647 h 216"/>
                <a:gd name="T66" fmla="*/ 2147483647 w 293"/>
                <a:gd name="T67" fmla="*/ 2147483647 h 216"/>
                <a:gd name="T68" fmla="*/ 2147483647 w 293"/>
                <a:gd name="T69" fmla="*/ 2147483647 h 216"/>
                <a:gd name="T70" fmla="*/ 2147483647 w 293"/>
                <a:gd name="T71" fmla="*/ 2147483647 h 216"/>
                <a:gd name="T72" fmla="*/ 2147483647 w 293"/>
                <a:gd name="T73" fmla="*/ 214748364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3"/>
                <a:gd name="T112" fmla="*/ 0 h 216"/>
                <a:gd name="T113" fmla="*/ 293 w 293"/>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3" h="216">
                  <a:moveTo>
                    <a:pt x="25" y="216"/>
                  </a:moveTo>
                  <a:lnTo>
                    <a:pt x="19" y="216"/>
                  </a:lnTo>
                  <a:lnTo>
                    <a:pt x="15" y="214"/>
                  </a:lnTo>
                  <a:lnTo>
                    <a:pt x="10" y="211"/>
                  </a:lnTo>
                  <a:lnTo>
                    <a:pt x="6" y="209"/>
                  </a:lnTo>
                  <a:lnTo>
                    <a:pt x="4" y="206"/>
                  </a:lnTo>
                  <a:lnTo>
                    <a:pt x="2" y="201"/>
                  </a:lnTo>
                  <a:lnTo>
                    <a:pt x="2" y="197"/>
                  </a:lnTo>
                  <a:lnTo>
                    <a:pt x="0" y="191"/>
                  </a:lnTo>
                  <a:lnTo>
                    <a:pt x="0" y="25"/>
                  </a:lnTo>
                  <a:lnTo>
                    <a:pt x="2" y="19"/>
                  </a:lnTo>
                  <a:lnTo>
                    <a:pt x="2" y="14"/>
                  </a:lnTo>
                  <a:lnTo>
                    <a:pt x="4" y="10"/>
                  </a:lnTo>
                  <a:lnTo>
                    <a:pt x="6" y="7"/>
                  </a:lnTo>
                  <a:lnTo>
                    <a:pt x="10" y="4"/>
                  </a:lnTo>
                  <a:lnTo>
                    <a:pt x="15" y="1"/>
                  </a:lnTo>
                  <a:lnTo>
                    <a:pt x="19" y="0"/>
                  </a:lnTo>
                  <a:lnTo>
                    <a:pt x="25" y="0"/>
                  </a:lnTo>
                  <a:lnTo>
                    <a:pt x="268" y="0"/>
                  </a:lnTo>
                  <a:lnTo>
                    <a:pt x="274" y="0"/>
                  </a:lnTo>
                  <a:lnTo>
                    <a:pt x="280" y="1"/>
                  </a:lnTo>
                  <a:lnTo>
                    <a:pt x="284" y="4"/>
                  </a:lnTo>
                  <a:lnTo>
                    <a:pt x="287" y="7"/>
                  </a:lnTo>
                  <a:lnTo>
                    <a:pt x="290" y="10"/>
                  </a:lnTo>
                  <a:lnTo>
                    <a:pt x="292" y="14"/>
                  </a:lnTo>
                  <a:lnTo>
                    <a:pt x="293" y="19"/>
                  </a:lnTo>
                  <a:lnTo>
                    <a:pt x="293" y="25"/>
                  </a:lnTo>
                  <a:lnTo>
                    <a:pt x="293" y="191"/>
                  </a:lnTo>
                  <a:lnTo>
                    <a:pt x="293" y="197"/>
                  </a:lnTo>
                  <a:lnTo>
                    <a:pt x="292" y="201"/>
                  </a:lnTo>
                  <a:lnTo>
                    <a:pt x="290" y="206"/>
                  </a:lnTo>
                  <a:lnTo>
                    <a:pt x="287" y="209"/>
                  </a:lnTo>
                  <a:lnTo>
                    <a:pt x="284" y="211"/>
                  </a:lnTo>
                  <a:lnTo>
                    <a:pt x="280" y="214"/>
                  </a:lnTo>
                  <a:lnTo>
                    <a:pt x="274" y="216"/>
                  </a:lnTo>
                  <a:lnTo>
                    <a:pt x="268" y="216"/>
                  </a:lnTo>
                  <a:lnTo>
                    <a:pt x="25"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0"/>
            <p:cNvSpPr>
              <a:spLocks/>
            </p:cNvSpPr>
            <p:nvPr/>
          </p:nvSpPr>
          <p:spPr bwMode="auto">
            <a:xfrm>
              <a:off x="3681413" y="5324475"/>
              <a:ext cx="658812" cy="254000"/>
            </a:xfrm>
            <a:custGeom>
              <a:avLst/>
              <a:gdLst>
                <a:gd name="T0" fmla="*/ 2147483647 w 415"/>
                <a:gd name="T1" fmla="*/ 2147483647 h 160"/>
                <a:gd name="T2" fmla="*/ 2147483647 w 415"/>
                <a:gd name="T3" fmla="*/ 2147483647 h 160"/>
                <a:gd name="T4" fmla="*/ 2147483647 w 415"/>
                <a:gd name="T5" fmla="*/ 2147483647 h 160"/>
                <a:gd name="T6" fmla="*/ 2147483647 w 415"/>
                <a:gd name="T7" fmla="*/ 2147483647 h 160"/>
                <a:gd name="T8" fmla="*/ 2147483647 w 415"/>
                <a:gd name="T9" fmla="*/ 2147483647 h 160"/>
                <a:gd name="T10" fmla="*/ 2147483647 w 415"/>
                <a:gd name="T11" fmla="*/ 2147483647 h 160"/>
                <a:gd name="T12" fmla="*/ 2147483647 w 415"/>
                <a:gd name="T13" fmla="*/ 2147483647 h 160"/>
                <a:gd name="T14" fmla="*/ 2147483647 w 415"/>
                <a:gd name="T15" fmla="*/ 0 h 160"/>
                <a:gd name="T16" fmla="*/ 2147483647 w 415"/>
                <a:gd name="T17" fmla="*/ 0 h 160"/>
                <a:gd name="T18" fmla="*/ 2147483647 w 415"/>
                <a:gd name="T19" fmla="*/ 2147483647 h 160"/>
                <a:gd name="T20" fmla="*/ 2147483647 w 415"/>
                <a:gd name="T21" fmla="*/ 2147483647 h 160"/>
                <a:gd name="T22" fmla="*/ 2147483647 w 415"/>
                <a:gd name="T23" fmla="*/ 2147483647 h 160"/>
                <a:gd name="T24" fmla="*/ 2147483647 w 415"/>
                <a:gd name="T25" fmla="*/ 2147483647 h 160"/>
                <a:gd name="T26" fmla="*/ 2147483647 w 415"/>
                <a:gd name="T27" fmla="*/ 2147483647 h 160"/>
                <a:gd name="T28" fmla="*/ 2147483647 w 415"/>
                <a:gd name="T29" fmla="*/ 2147483647 h 160"/>
                <a:gd name="T30" fmla="*/ 0 w 415"/>
                <a:gd name="T31" fmla="*/ 2147483647 h 160"/>
                <a:gd name="T32" fmla="*/ 2147483647 w 415"/>
                <a:gd name="T33" fmla="*/ 2147483647 h 160"/>
                <a:gd name="T34" fmla="*/ 2147483647 w 415"/>
                <a:gd name="T35" fmla="*/ 2147483647 h 160"/>
                <a:gd name="T36" fmla="*/ 2147483647 w 415"/>
                <a:gd name="T37" fmla="*/ 2147483647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5"/>
                <a:gd name="T58" fmla="*/ 0 h 160"/>
                <a:gd name="T59" fmla="*/ 415 w 415"/>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5" h="160">
                  <a:moveTo>
                    <a:pt x="415" y="132"/>
                  </a:moveTo>
                  <a:lnTo>
                    <a:pt x="396" y="45"/>
                  </a:lnTo>
                  <a:lnTo>
                    <a:pt x="345" y="45"/>
                  </a:lnTo>
                  <a:lnTo>
                    <a:pt x="345" y="23"/>
                  </a:lnTo>
                  <a:lnTo>
                    <a:pt x="267" y="23"/>
                  </a:lnTo>
                  <a:lnTo>
                    <a:pt x="267" y="6"/>
                  </a:lnTo>
                  <a:lnTo>
                    <a:pt x="249" y="6"/>
                  </a:lnTo>
                  <a:lnTo>
                    <a:pt x="249" y="0"/>
                  </a:lnTo>
                  <a:lnTo>
                    <a:pt x="158" y="0"/>
                  </a:lnTo>
                  <a:lnTo>
                    <a:pt x="158" y="6"/>
                  </a:lnTo>
                  <a:lnTo>
                    <a:pt x="139" y="6"/>
                  </a:lnTo>
                  <a:lnTo>
                    <a:pt x="139" y="23"/>
                  </a:lnTo>
                  <a:lnTo>
                    <a:pt x="60" y="23"/>
                  </a:lnTo>
                  <a:lnTo>
                    <a:pt x="60" y="45"/>
                  </a:lnTo>
                  <a:lnTo>
                    <a:pt x="19" y="45"/>
                  </a:lnTo>
                  <a:lnTo>
                    <a:pt x="0" y="132"/>
                  </a:lnTo>
                  <a:lnTo>
                    <a:pt x="12" y="160"/>
                  </a:lnTo>
                  <a:lnTo>
                    <a:pt x="404" y="160"/>
                  </a:lnTo>
                  <a:lnTo>
                    <a:pt x="415"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1"/>
            <p:cNvSpPr>
              <a:spLocks/>
            </p:cNvSpPr>
            <p:nvPr/>
          </p:nvSpPr>
          <p:spPr bwMode="auto">
            <a:xfrm>
              <a:off x="3781425" y="4989513"/>
              <a:ext cx="444500" cy="323850"/>
            </a:xfrm>
            <a:custGeom>
              <a:avLst/>
              <a:gdLst>
                <a:gd name="T0" fmla="*/ 0 w 280"/>
                <a:gd name="T1" fmla="*/ 2147483647 h 204"/>
                <a:gd name="T2" fmla="*/ 0 w 280"/>
                <a:gd name="T3" fmla="*/ 2147483647 h 204"/>
                <a:gd name="T4" fmla="*/ 0 w 280"/>
                <a:gd name="T5" fmla="*/ 2147483647 h 204"/>
                <a:gd name="T6" fmla="*/ 2147483647 w 280"/>
                <a:gd name="T7" fmla="*/ 2147483647 h 204"/>
                <a:gd name="T8" fmla="*/ 2147483647 w 280"/>
                <a:gd name="T9" fmla="*/ 2147483647 h 204"/>
                <a:gd name="T10" fmla="*/ 2147483647 w 280"/>
                <a:gd name="T11" fmla="*/ 2147483647 h 204"/>
                <a:gd name="T12" fmla="*/ 2147483647 w 280"/>
                <a:gd name="T13" fmla="*/ 2147483647 h 204"/>
                <a:gd name="T14" fmla="*/ 2147483647 w 280"/>
                <a:gd name="T15" fmla="*/ 2147483647 h 204"/>
                <a:gd name="T16" fmla="*/ 2147483647 w 280"/>
                <a:gd name="T17" fmla="*/ 2147483647 h 204"/>
                <a:gd name="T18" fmla="*/ 2147483647 w 280"/>
                <a:gd name="T19" fmla="*/ 2147483647 h 204"/>
                <a:gd name="T20" fmla="*/ 2147483647 w 280"/>
                <a:gd name="T21" fmla="*/ 2147483647 h 204"/>
                <a:gd name="T22" fmla="*/ 2147483647 w 280"/>
                <a:gd name="T23" fmla="*/ 2147483647 h 204"/>
                <a:gd name="T24" fmla="*/ 2147483647 w 280"/>
                <a:gd name="T25" fmla="*/ 2147483647 h 204"/>
                <a:gd name="T26" fmla="*/ 2147483647 w 280"/>
                <a:gd name="T27" fmla="*/ 2147483647 h 204"/>
                <a:gd name="T28" fmla="*/ 2147483647 w 280"/>
                <a:gd name="T29" fmla="*/ 2147483647 h 204"/>
                <a:gd name="T30" fmla="*/ 2147483647 w 280"/>
                <a:gd name="T31" fmla="*/ 2147483647 h 204"/>
                <a:gd name="T32" fmla="*/ 2147483647 w 280"/>
                <a:gd name="T33" fmla="*/ 2147483647 h 204"/>
                <a:gd name="T34" fmla="*/ 2147483647 w 280"/>
                <a:gd name="T35" fmla="*/ 2147483647 h 204"/>
                <a:gd name="T36" fmla="*/ 2147483647 w 280"/>
                <a:gd name="T37" fmla="*/ 2147483647 h 204"/>
                <a:gd name="T38" fmla="*/ 2147483647 w 280"/>
                <a:gd name="T39" fmla="*/ 2147483647 h 204"/>
                <a:gd name="T40" fmla="*/ 2147483647 w 280"/>
                <a:gd name="T41" fmla="*/ 2147483647 h 204"/>
                <a:gd name="T42" fmla="*/ 2147483647 w 280"/>
                <a:gd name="T43" fmla="*/ 2147483647 h 204"/>
                <a:gd name="T44" fmla="*/ 2147483647 w 280"/>
                <a:gd name="T45" fmla="*/ 2147483647 h 204"/>
                <a:gd name="T46" fmla="*/ 2147483647 w 280"/>
                <a:gd name="T47" fmla="*/ 2147483647 h 204"/>
                <a:gd name="T48" fmla="*/ 2147483647 w 280"/>
                <a:gd name="T49" fmla="*/ 2147483647 h 204"/>
                <a:gd name="T50" fmla="*/ 2147483647 w 280"/>
                <a:gd name="T51" fmla="*/ 0 h 204"/>
                <a:gd name="T52" fmla="*/ 2147483647 w 280"/>
                <a:gd name="T53" fmla="*/ 0 h 204"/>
                <a:gd name="T54" fmla="*/ 2147483647 w 280"/>
                <a:gd name="T55" fmla="*/ 0 h 204"/>
                <a:gd name="T56" fmla="*/ 2147483647 w 280"/>
                <a:gd name="T57" fmla="*/ 0 h 204"/>
                <a:gd name="T58" fmla="*/ 2147483647 w 280"/>
                <a:gd name="T59" fmla="*/ 2147483647 h 204"/>
                <a:gd name="T60" fmla="*/ 2147483647 w 280"/>
                <a:gd name="T61" fmla="*/ 2147483647 h 204"/>
                <a:gd name="T62" fmla="*/ 2147483647 w 280"/>
                <a:gd name="T63" fmla="*/ 2147483647 h 204"/>
                <a:gd name="T64" fmla="*/ 2147483647 w 280"/>
                <a:gd name="T65" fmla="*/ 2147483647 h 204"/>
                <a:gd name="T66" fmla="*/ 0 w 280"/>
                <a:gd name="T67" fmla="*/ 2147483647 h 204"/>
                <a:gd name="T68" fmla="*/ 0 w 280"/>
                <a:gd name="T69" fmla="*/ 2147483647 h 204"/>
                <a:gd name="T70" fmla="*/ 0 w 280"/>
                <a:gd name="T71" fmla="*/ 2147483647 h 204"/>
                <a:gd name="T72" fmla="*/ 0 w 280"/>
                <a:gd name="T73" fmla="*/ 214748364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0"/>
                <a:gd name="T112" fmla="*/ 0 h 204"/>
                <a:gd name="T113" fmla="*/ 280 w 280"/>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0" h="204">
                  <a:moveTo>
                    <a:pt x="0" y="184"/>
                  </a:moveTo>
                  <a:lnTo>
                    <a:pt x="0" y="189"/>
                  </a:lnTo>
                  <a:lnTo>
                    <a:pt x="0" y="192"/>
                  </a:lnTo>
                  <a:lnTo>
                    <a:pt x="2" y="196"/>
                  </a:lnTo>
                  <a:lnTo>
                    <a:pt x="5" y="199"/>
                  </a:lnTo>
                  <a:lnTo>
                    <a:pt x="8" y="201"/>
                  </a:lnTo>
                  <a:lnTo>
                    <a:pt x="11" y="202"/>
                  </a:lnTo>
                  <a:lnTo>
                    <a:pt x="15" y="204"/>
                  </a:lnTo>
                  <a:lnTo>
                    <a:pt x="20" y="204"/>
                  </a:lnTo>
                  <a:lnTo>
                    <a:pt x="260" y="204"/>
                  </a:lnTo>
                  <a:lnTo>
                    <a:pt x="264" y="204"/>
                  </a:lnTo>
                  <a:lnTo>
                    <a:pt x="268" y="202"/>
                  </a:lnTo>
                  <a:lnTo>
                    <a:pt x="273" y="201"/>
                  </a:lnTo>
                  <a:lnTo>
                    <a:pt x="276" y="199"/>
                  </a:lnTo>
                  <a:lnTo>
                    <a:pt x="277" y="196"/>
                  </a:lnTo>
                  <a:lnTo>
                    <a:pt x="279" y="192"/>
                  </a:lnTo>
                  <a:lnTo>
                    <a:pt x="279" y="189"/>
                  </a:lnTo>
                  <a:lnTo>
                    <a:pt x="280" y="184"/>
                  </a:lnTo>
                  <a:lnTo>
                    <a:pt x="280" y="21"/>
                  </a:lnTo>
                  <a:lnTo>
                    <a:pt x="279" y="17"/>
                  </a:lnTo>
                  <a:lnTo>
                    <a:pt x="279" y="12"/>
                  </a:lnTo>
                  <a:lnTo>
                    <a:pt x="277" y="9"/>
                  </a:lnTo>
                  <a:lnTo>
                    <a:pt x="276" y="6"/>
                  </a:lnTo>
                  <a:lnTo>
                    <a:pt x="273" y="3"/>
                  </a:lnTo>
                  <a:lnTo>
                    <a:pt x="268" y="2"/>
                  </a:lnTo>
                  <a:lnTo>
                    <a:pt x="264" y="0"/>
                  </a:lnTo>
                  <a:lnTo>
                    <a:pt x="260" y="0"/>
                  </a:lnTo>
                  <a:lnTo>
                    <a:pt x="20" y="0"/>
                  </a:lnTo>
                  <a:lnTo>
                    <a:pt x="15" y="0"/>
                  </a:lnTo>
                  <a:lnTo>
                    <a:pt x="11" y="2"/>
                  </a:lnTo>
                  <a:lnTo>
                    <a:pt x="8" y="3"/>
                  </a:lnTo>
                  <a:lnTo>
                    <a:pt x="5" y="6"/>
                  </a:lnTo>
                  <a:lnTo>
                    <a:pt x="2" y="9"/>
                  </a:lnTo>
                  <a:lnTo>
                    <a:pt x="0" y="12"/>
                  </a:lnTo>
                  <a:lnTo>
                    <a:pt x="0" y="17"/>
                  </a:lnTo>
                  <a:lnTo>
                    <a:pt x="0" y="21"/>
                  </a:lnTo>
                  <a:lnTo>
                    <a:pt x="0" y="184"/>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2"/>
            <p:cNvSpPr>
              <a:spLocks/>
            </p:cNvSpPr>
            <p:nvPr/>
          </p:nvSpPr>
          <p:spPr bwMode="auto">
            <a:xfrm>
              <a:off x="3908425" y="5324475"/>
              <a:ext cx="188913" cy="36513"/>
            </a:xfrm>
            <a:custGeom>
              <a:avLst/>
              <a:gdLst>
                <a:gd name="T0" fmla="*/ 2147483647 w 119"/>
                <a:gd name="T1" fmla="*/ 2147483647 h 23"/>
                <a:gd name="T2" fmla="*/ 2147483647 w 119"/>
                <a:gd name="T3" fmla="*/ 2147483647 h 23"/>
                <a:gd name="T4" fmla="*/ 2147483647 w 119"/>
                <a:gd name="T5" fmla="*/ 2147483647 h 23"/>
                <a:gd name="T6" fmla="*/ 2147483647 w 119"/>
                <a:gd name="T7" fmla="*/ 0 h 23"/>
                <a:gd name="T8" fmla="*/ 2147483647 w 119"/>
                <a:gd name="T9" fmla="*/ 0 h 23"/>
                <a:gd name="T10" fmla="*/ 2147483647 w 119"/>
                <a:gd name="T11" fmla="*/ 2147483647 h 23"/>
                <a:gd name="T12" fmla="*/ 0 w 119"/>
                <a:gd name="T13" fmla="*/ 2147483647 h 23"/>
                <a:gd name="T14" fmla="*/ 0 w 119"/>
                <a:gd name="T15" fmla="*/ 2147483647 h 23"/>
                <a:gd name="T16" fmla="*/ 2147483647 w 119"/>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23"/>
                <a:gd name="T29" fmla="*/ 119 w 11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23">
                  <a:moveTo>
                    <a:pt x="119" y="23"/>
                  </a:moveTo>
                  <a:lnTo>
                    <a:pt x="119" y="10"/>
                  </a:lnTo>
                  <a:lnTo>
                    <a:pt x="100" y="10"/>
                  </a:lnTo>
                  <a:lnTo>
                    <a:pt x="100" y="0"/>
                  </a:lnTo>
                  <a:lnTo>
                    <a:pt x="19" y="0"/>
                  </a:lnTo>
                  <a:lnTo>
                    <a:pt x="19" y="10"/>
                  </a:lnTo>
                  <a:lnTo>
                    <a:pt x="0" y="10"/>
                  </a:lnTo>
                  <a:lnTo>
                    <a:pt x="0" y="23"/>
                  </a:lnTo>
                  <a:lnTo>
                    <a:pt x="119" y="23"/>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3"/>
            <p:cNvSpPr>
              <a:spLocks/>
            </p:cNvSpPr>
            <p:nvPr/>
          </p:nvSpPr>
          <p:spPr bwMode="auto">
            <a:xfrm>
              <a:off x="3784600" y="5368925"/>
              <a:ext cx="436563" cy="26988"/>
            </a:xfrm>
            <a:custGeom>
              <a:avLst/>
              <a:gdLst>
                <a:gd name="T0" fmla="*/ 2147483647 w 275"/>
                <a:gd name="T1" fmla="*/ 2147483647 h 17"/>
                <a:gd name="T2" fmla="*/ 2147483647 w 275"/>
                <a:gd name="T3" fmla="*/ 2147483647 h 17"/>
                <a:gd name="T4" fmla="*/ 2147483647 w 275"/>
                <a:gd name="T5" fmla="*/ 0 h 17"/>
                <a:gd name="T6" fmla="*/ 0 w 275"/>
                <a:gd name="T7" fmla="*/ 0 h 17"/>
                <a:gd name="T8" fmla="*/ 0 w 275"/>
                <a:gd name="T9" fmla="*/ 2147483647 h 17"/>
                <a:gd name="T10" fmla="*/ 2147483647 w 275"/>
                <a:gd name="T11" fmla="*/ 2147483647 h 17"/>
                <a:gd name="T12" fmla="*/ 2147483647 w 275"/>
                <a:gd name="T13" fmla="*/ 2147483647 h 17"/>
                <a:gd name="T14" fmla="*/ 2147483647 w 275"/>
                <a:gd name="T15" fmla="*/ 2147483647 h 17"/>
                <a:gd name="T16" fmla="*/ 2147483647 w 275"/>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5"/>
                <a:gd name="T28" fmla="*/ 0 h 17"/>
                <a:gd name="T29" fmla="*/ 275 w 27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5" h="17">
                  <a:moveTo>
                    <a:pt x="261" y="17"/>
                  </a:moveTo>
                  <a:lnTo>
                    <a:pt x="275" y="17"/>
                  </a:lnTo>
                  <a:lnTo>
                    <a:pt x="275" y="0"/>
                  </a:lnTo>
                  <a:lnTo>
                    <a:pt x="0" y="0"/>
                  </a:lnTo>
                  <a:lnTo>
                    <a:pt x="0" y="17"/>
                  </a:lnTo>
                  <a:lnTo>
                    <a:pt x="155" y="17"/>
                  </a:lnTo>
                  <a:lnTo>
                    <a:pt x="155" y="4"/>
                  </a:lnTo>
                  <a:lnTo>
                    <a:pt x="261" y="4"/>
                  </a:lnTo>
                  <a:lnTo>
                    <a:pt x="261" y="17"/>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
            <p:cNvSpPr>
              <a:spLocks/>
            </p:cNvSpPr>
            <p:nvPr/>
          </p:nvSpPr>
          <p:spPr bwMode="auto">
            <a:xfrm>
              <a:off x="3692525" y="5403850"/>
              <a:ext cx="636588" cy="147638"/>
            </a:xfrm>
            <a:custGeom>
              <a:avLst/>
              <a:gdLst>
                <a:gd name="T0" fmla="*/ 2147483647 w 401"/>
                <a:gd name="T1" fmla="*/ 2147483647 h 93"/>
                <a:gd name="T2" fmla="*/ 2147483647 w 401"/>
                <a:gd name="T3" fmla="*/ 0 h 93"/>
                <a:gd name="T4" fmla="*/ 2147483647 w 401"/>
                <a:gd name="T5" fmla="*/ 0 h 93"/>
                <a:gd name="T6" fmla="*/ 0 w 401"/>
                <a:gd name="T7" fmla="*/ 2147483647 h 93"/>
                <a:gd name="T8" fmla="*/ 2147483647 w 401"/>
                <a:gd name="T9" fmla="*/ 2147483647 h 93"/>
                <a:gd name="T10" fmla="*/ 2147483647 w 401"/>
                <a:gd name="T11" fmla="*/ 2147483647 h 93"/>
                <a:gd name="T12" fmla="*/ 2147483647 w 401"/>
                <a:gd name="T13" fmla="*/ 2147483647 h 93"/>
                <a:gd name="T14" fmla="*/ 0 60000 65536"/>
                <a:gd name="T15" fmla="*/ 0 60000 65536"/>
                <a:gd name="T16" fmla="*/ 0 60000 65536"/>
                <a:gd name="T17" fmla="*/ 0 60000 65536"/>
                <a:gd name="T18" fmla="*/ 0 60000 65536"/>
                <a:gd name="T19" fmla="*/ 0 60000 65536"/>
                <a:gd name="T20" fmla="*/ 0 60000 65536"/>
                <a:gd name="T21" fmla="*/ 0 w 401"/>
                <a:gd name="T22" fmla="*/ 0 h 93"/>
                <a:gd name="T23" fmla="*/ 401 w 401"/>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93">
                  <a:moveTo>
                    <a:pt x="401" y="82"/>
                  </a:moveTo>
                  <a:lnTo>
                    <a:pt x="382" y="0"/>
                  </a:lnTo>
                  <a:lnTo>
                    <a:pt x="20" y="0"/>
                  </a:lnTo>
                  <a:lnTo>
                    <a:pt x="0" y="82"/>
                  </a:lnTo>
                  <a:lnTo>
                    <a:pt x="5" y="93"/>
                  </a:lnTo>
                  <a:lnTo>
                    <a:pt x="395" y="93"/>
                  </a:lnTo>
                  <a:lnTo>
                    <a:pt x="401" y="82"/>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5"/>
            <p:cNvSpPr>
              <a:spLocks/>
            </p:cNvSpPr>
            <p:nvPr/>
          </p:nvSpPr>
          <p:spPr bwMode="auto">
            <a:xfrm>
              <a:off x="3814763" y="5026025"/>
              <a:ext cx="376237" cy="254000"/>
            </a:xfrm>
            <a:custGeom>
              <a:avLst/>
              <a:gdLst>
                <a:gd name="T0" fmla="*/ 2147483647 w 237"/>
                <a:gd name="T1" fmla="*/ 2147483647 h 160"/>
                <a:gd name="T2" fmla="*/ 2147483647 w 237"/>
                <a:gd name="T3" fmla="*/ 2147483647 h 160"/>
                <a:gd name="T4" fmla="*/ 2147483647 w 237"/>
                <a:gd name="T5" fmla="*/ 2147483647 h 160"/>
                <a:gd name="T6" fmla="*/ 2147483647 w 237"/>
                <a:gd name="T7" fmla="*/ 2147483647 h 160"/>
                <a:gd name="T8" fmla="*/ 2147483647 w 237"/>
                <a:gd name="T9" fmla="*/ 2147483647 h 160"/>
                <a:gd name="T10" fmla="*/ 2147483647 w 237"/>
                <a:gd name="T11" fmla="*/ 2147483647 h 160"/>
                <a:gd name="T12" fmla="*/ 2147483647 w 237"/>
                <a:gd name="T13" fmla="*/ 2147483647 h 160"/>
                <a:gd name="T14" fmla="*/ 2147483647 w 237"/>
                <a:gd name="T15" fmla="*/ 2147483647 h 160"/>
                <a:gd name="T16" fmla="*/ 2147483647 w 237"/>
                <a:gd name="T17" fmla="*/ 2147483647 h 160"/>
                <a:gd name="T18" fmla="*/ 0 w 237"/>
                <a:gd name="T19" fmla="*/ 2147483647 h 160"/>
                <a:gd name="T20" fmla="*/ 0 w 237"/>
                <a:gd name="T21" fmla="*/ 2147483647 h 160"/>
                <a:gd name="T22" fmla="*/ 2147483647 w 237"/>
                <a:gd name="T23" fmla="*/ 2147483647 h 160"/>
                <a:gd name="T24" fmla="*/ 2147483647 w 237"/>
                <a:gd name="T25" fmla="*/ 2147483647 h 160"/>
                <a:gd name="T26" fmla="*/ 2147483647 w 237"/>
                <a:gd name="T27" fmla="*/ 2147483647 h 160"/>
                <a:gd name="T28" fmla="*/ 2147483647 w 237"/>
                <a:gd name="T29" fmla="*/ 2147483647 h 160"/>
                <a:gd name="T30" fmla="*/ 2147483647 w 237"/>
                <a:gd name="T31" fmla="*/ 2147483647 h 160"/>
                <a:gd name="T32" fmla="*/ 2147483647 w 237"/>
                <a:gd name="T33" fmla="*/ 0 h 160"/>
                <a:gd name="T34" fmla="*/ 2147483647 w 237"/>
                <a:gd name="T35" fmla="*/ 0 h 160"/>
                <a:gd name="T36" fmla="*/ 2147483647 w 237"/>
                <a:gd name="T37" fmla="*/ 0 h 160"/>
                <a:gd name="T38" fmla="*/ 2147483647 w 237"/>
                <a:gd name="T39" fmla="*/ 0 h 160"/>
                <a:gd name="T40" fmla="*/ 2147483647 w 237"/>
                <a:gd name="T41" fmla="*/ 0 h 160"/>
                <a:gd name="T42" fmla="*/ 2147483647 w 237"/>
                <a:gd name="T43" fmla="*/ 0 h 160"/>
                <a:gd name="T44" fmla="*/ 2147483647 w 237"/>
                <a:gd name="T45" fmla="*/ 2147483647 h 160"/>
                <a:gd name="T46" fmla="*/ 2147483647 w 237"/>
                <a:gd name="T47" fmla="*/ 2147483647 h 160"/>
                <a:gd name="T48" fmla="*/ 2147483647 w 237"/>
                <a:gd name="T49" fmla="*/ 2147483647 h 160"/>
                <a:gd name="T50" fmla="*/ 2147483647 w 237"/>
                <a:gd name="T51" fmla="*/ 2147483647 h 160"/>
                <a:gd name="T52" fmla="*/ 2147483647 w 237"/>
                <a:gd name="T53" fmla="*/ 2147483647 h 160"/>
                <a:gd name="T54" fmla="*/ 2147483647 w 237"/>
                <a:gd name="T55" fmla="*/ 2147483647 h 160"/>
                <a:gd name="T56" fmla="*/ 2147483647 w 237"/>
                <a:gd name="T57" fmla="*/ 2147483647 h 160"/>
                <a:gd name="T58" fmla="*/ 2147483647 w 237"/>
                <a:gd name="T59" fmla="*/ 2147483647 h 160"/>
                <a:gd name="T60" fmla="*/ 2147483647 w 237"/>
                <a:gd name="T61" fmla="*/ 2147483647 h 160"/>
                <a:gd name="T62" fmla="*/ 2147483647 w 237"/>
                <a:gd name="T63" fmla="*/ 2147483647 h 160"/>
                <a:gd name="T64" fmla="*/ 2147483647 w 237"/>
                <a:gd name="T65" fmla="*/ 2147483647 h 160"/>
                <a:gd name="T66" fmla="*/ 2147483647 w 237"/>
                <a:gd name="T67" fmla="*/ 2147483647 h 160"/>
                <a:gd name="T68" fmla="*/ 2147483647 w 237"/>
                <a:gd name="T69" fmla="*/ 2147483647 h 160"/>
                <a:gd name="T70" fmla="*/ 2147483647 w 237"/>
                <a:gd name="T71" fmla="*/ 2147483647 h 160"/>
                <a:gd name="T72" fmla="*/ 2147483647 w 237"/>
                <a:gd name="T73" fmla="*/ 2147483647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60"/>
                <a:gd name="T113" fmla="*/ 237 w 237"/>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60">
                  <a:moveTo>
                    <a:pt x="222" y="160"/>
                  </a:moveTo>
                  <a:lnTo>
                    <a:pt x="16" y="160"/>
                  </a:lnTo>
                  <a:lnTo>
                    <a:pt x="12" y="160"/>
                  </a:lnTo>
                  <a:lnTo>
                    <a:pt x="9" y="158"/>
                  </a:lnTo>
                  <a:lnTo>
                    <a:pt x="6" y="157"/>
                  </a:lnTo>
                  <a:lnTo>
                    <a:pt x="4" y="156"/>
                  </a:lnTo>
                  <a:lnTo>
                    <a:pt x="2" y="153"/>
                  </a:lnTo>
                  <a:lnTo>
                    <a:pt x="2" y="151"/>
                  </a:lnTo>
                  <a:lnTo>
                    <a:pt x="2" y="148"/>
                  </a:lnTo>
                  <a:lnTo>
                    <a:pt x="0" y="144"/>
                  </a:lnTo>
                  <a:lnTo>
                    <a:pt x="0" y="14"/>
                  </a:lnTo>
                  <a:lnTo>
                    <a:pt x="2" y="11"/>
                  </a:lnTo>
                  <a:lnTo>
                    <a:pt x="2" y="8"/>
                  </a:lnTo>
                  <a:lnTo>
                    <a:pt x="2" y="5"/>
                  </a:lnTo>
                  <a:lnTo>
                    <a:pt x="4" y="4"/>
                  </a:lnTo>
                  <a:lnTo>
                    <a:pt x="6" y="1"/>
                  </a:lnTo>
                  <a:lnTo>
                    <a:pt x="9" y="0"/>
                  </a:lnTo>
                  <a:lnTo>
                    <a:pt x="12" y="0"/>
                  </a:lnTo>
                  <a:lnTo>
                    <a:pt x="16" y="0"/>
                  </a:lnTo>
                  <a:lnTo>
                    <a:pt x="222" y="0"/>
                  </a:lnTo>
                  <a:lnTo>
                    <a:pt x="225" y="0"/>
                  </a:lnTo>
                  <a:lnTo>
                    <a:pt x="230" y="0"/>
                  </a:lnTo>
                  <a:lnTo>
                    <a:pt x="231" y="1"/>
                  </a:lnTo>
                  <a:lnTo>
                    <a:pt x="234" y="4"/>
                  </a:lnTo>
                  <a:lnTo>
                    <a:pt x="236" y="5"/>
                  </a:lnTo>
                  <a:lnTo>
                    <a:pt x="236" y="8"/>
                  </a:lnTo>
                  <a:lnTo>
                    <a:pt x="237" y="11"/>
                  </a:lnTo>
                  <a:lnTo>
                    <a:pt x="237" y="14"/>
                  </a:lnTo>
                  <a:lnTo>
                    <a:pt x="237" y="144"/>
                  </a:lnTo>
                  <a:lnTo>
                    <a:pt x="237" y="148"/>
                  </a:lnTo>
                  <a:lnTo>
                    <a:pt x="236" y="151"/>
                  </a:lnTo>
                  <a:lnTo>
                    <a:pt x="236" y="153"/>
                  </a:lnTo>
                  <a:lnTo>
                    <a:pt x="234" y="156"/>
                  </a:lnTo>
                  <a:lnTo>
                    <a:pt x="231" y="157"/>
                  </a:lnTo>
                  <a:lnTo>
                    <a:pt x="230" y="158"/>
                  </a:lnTo>
                  <a:lnTo>
                    <a:pt x="225" y="160"/>
                  </a:lnTo>
                  <a:lnTo>
                    <a:pt x="222" y="16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Rectangle 16"/>
            <p:cNvSpPr>
              <a:spLocks noChangeArrowheads="1"/>
            </p:cNvSpPr>
            <p:nvPr/>
          </p:nvSpPr>
          <p:spPr bwMode="auto">
            <a:xfrm>
              <a:off x="4151313" y="5295900"/>
              <a:ext cx="39687" cy="12700"/>
            </a:xfrm>
            <a:prstGeom prst="rect">
              <a:avLst/>
            </a:prstGeom>
            <a:solidFill>
              <a:srgbClr val="D8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5" name="Rectangle 17"/>
            <p:cNvSpPr>
              <a:spLocks noChangeArrowheads="1"/>
            </p:cNvSpPr>
            <p:nvPr/>
          </p:nvSpPr>
          <p:spPr bwMode="auto">
            <a:xfrm>
              <a:off x="3800475" y="5375275"/>
              <a:ext cx="7938" cy="20638"/>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 name="Rectangle 18"/>
            <p:cNvSpPr>
              <a:spLocks noChangeArrowheads="1"/>
            </p:cNvSpPr>
            <p:nvPr/>
          </p:nvSpPr>
          <p:spPr bwMode="auto">
            <a:xfrm>
              <a:off x="3821113" y="5375275"/>
              <a:ext cx="7937" cy="20638"/>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 name="Rectangle 19"/>
            <p:cNvSpPr>
              <a:spLocks noChangeArrowheads="1"/>
            </p:cNvSpPr>
            <p:nvPr/>
          </p:nvSpPr>
          <p:spPr bwMode="auto">
            <a:xfrm>
              <a:off x="3843338" y="5375275"/>
              <a:ext cx="6350" cy="20638"/>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 name="Rectangle 20"/>
            <p:cNvSpPr>
              <a:spLocks noChangeArrowheads="1"/>
            </p:cNvSpPr>
            <p:nvPr/>
          </p:nvSpPr>
          <p:spPr bwMode="auto">
            <a:xfrm>
              <a:off x="3863975" y="5375275"/>
              <a:ext cx="6350" cy="20638"/>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9" name="Rectangle 21"/>
            <p:cNvSpPr>
              <a:spLocks noChangeArrowheads="1"/>
            </p:cNvSpPr>
            <p:nvPr/>
          </p:nvSpPr>
          <p:spPr bwMode="auto">
            <a:xfrm>
              <a:off x="3887788" y="5375275"/>
              <a:ext cx="4762" cy="20638"/>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0" name="Rectangle 22"/>
            <p:cNvSpPr>
              <a:spLocks noChangeArrowheads="1"/>
            </p:cNvSpPr>
            <p:nvPr/>
          </p:nvSpPr>
          <p:spPr bwMode="auto">
            <a:xfrm>
              <a:off x="3905250" y="5375275"/>
              <a:ext cx="7938" cy="20638"/>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1" name="Freeform 23"/>
            <p:cNvSpPr>
              <a:spLocks/>
            </p:cNvSpPr>
            <p:nvPr/>
          </p:nvSpPr>
          <p:spPr bwMode="auto">
            <a:xfrm>
              <a:off x="4202113" y="5449888"/>
              <a:ext cx="28575" cy="82550"/>
            </a:xfrm>
            <a:custGeom>
              <a:avLst/>
              <a:gdLst>
                <a:gd name="T0" fmla="*/ 2147483647 w 18"/>
                <a:gd name="T1" fmla="*/ 2147483647 h 52"/>
                <a:gd name="T2" fmla="*/ 2147483647 w 18"/>
                <a:gd name="T3" fmla="*/ 0 h 52"/>
                <a:gd name="T4" fmla="*/ 0 w 18"/>
                <a:gd name="T5" fmla="*/ 2147483647 h 52"/>
                <a:gd name="T6" fmla="*/ 2147483647 w 18"/>
                <a:gd name="T7" fmla="*/ 2147483647 h 52"/>
                <a:gd name="T8" fmla="*/ 2147483647 w 18"/>
                <a:gd name="T9" fmla="*/ 2147483647 h 52"/>
                <a:gd name="T10" fmla="*/ 0 60000 65536"/>
                <a:gd name="T11" fmla="*/ 0 60000 65536"/>
                <a:gd name="T12" fmla="*/ 0 60000 65536"/>
                <a:gd name="T13" fmla="*/ 0 60000 65536"/>
                <a:gd name="T14" fmla="*/ 0 60000 65536"/>
                <a:gd name="T15" fmla="*/ 0 w 18"/>
                <a:gd name="T16" fmla="*/ 0 h 52"/>
                <a:gd name="T17" fmla="*/ 18 w 18"/>
                <a:gd name="T18" fmla="*/ 52 h 52"/>
              </a:gdLst>
              <a:ahLst/>
              <a:cxnLst>
                <a:cxn ang="T10">
                  <a:pos x="T0" y="T1"/>
                </a:cxn>
                <a:cxn ang="T11">
                  <a:pos x="T2" y="T3"/>
                </a:cxn>
                <a:cxn ang="T12">
                  <a:pos x="T4" y="T5"/>
                </a:cxn>
                <a:cxn ang="T13">
                  <a:pos x="T6" y="T7"/>
                </a:cxn>
                <a:cxn ang="T14">
                  <a:pos x="T8" y="T9"/>
                </a:cxn>
              </a:cxnLst>
              <a:rect l="T15" t="T16" r="T17" b="T18"/>
              <a:pathLst>
                <a:path w="18" h="52">
                  <a:moveTo>
                    <a:pt x="18" y="52"/>
                  </a:moveTo>
                  <a:lnTo>
                    <a:pt x="6" y="0"/>
                  </a:lnTo>
                  <a:lnTo>
                    <a:pt x="0" y="5"/>
                  </a:lnTo>
                  <a:lnTo>
                    <a:pt x="12" y="52"/>
                  </a:lnTo>
                  <a:lnTo>
                    <a:pt x="18" y="5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24"/>
            <p:cNvSpPr>
              <a:spLocks/>
            </p:cNvSpPr>
            <p:nvPr/>
          </p:nvSpPr>
          <p:spPr bwMode="auto">
            <a:xfrm>
              <a:off x="4233863" y="5449888"/>
              <a:ext cx="25400" cy="82550"/>
            </a:xfrm>
            <a:custGeom>
              <a:avLst/>
              <a:gdLst>
                <a:gd name="T0" fmla="*/ 2147483647 w 16"/>
                <a:gd name="T1" fmla="*/ 2147483647 h 52"/>
                <a:gd name="T2" fmla="*/ 2147483647 w 16"/>
                <a:gd name="T3" fmla="*/ 0 h 52"/>
                <a:gd name="T4" fmla="*/ 0 w 16"/>
                <a:gd name="T5" fmla="*/ 2147483647 h 52"/>
                <a:gd name="T6" fmla="*/ 2147483647 w 16"/>
                <a:gd name="T7" fmla="*/ 2147483647 h 52"/>
                <a:gd name="T8" fmla="*/ 2147483647 w 16"/>
                <a:gd name="T9" fmla="*/ 2147483647 h 52"/>
                <a:gd name="T10" fmla="*/ 0 60000 65536"/>
                <a:gd name="T11" fmla="*/ 0 60000 65536"/>
                <a:gd name="T12" fmla="*/ 0 60000 65536"/>
                <a:gd name="T13" fmla="*/ 0 60000 65536"/>
                <a:gd name="T14" fmla="*/ 0 60000 65536"/>
                <a:gd name="T15" fmla="*/ 0 w 16"/>
                <a:gd name="T16" fmla="*/ 0 h 52"/>
                <a:gd name="T17" fmla="*/ 16 w 16"/>
                <a:gd name="T18" fmla="*/ 52 h 52"/>
              </a:gdLst>
              <a:ahLst/>
              <a:cxnLst>
                <a:cxn ang="T10">
                  <a:pos x="T0" y="T1"/>
                </a:cxn>
                <a:cxn ang="T11">
                  <a:pos x="T2" y="T3"/>
                </a:cxn>
                <a:cxn ang="T12">
                  <a:pos x="T4" y="T5"/>
                </a:cxn>
                <a:cxn ang="T13">
                  <a:pos x="T6" y="T7"/>
                </a:cxn>
                <a:cxn ang="T14">
                  <a:pos x="T8" y="T9"/>
                </a:cxn>
              </a:cxnLst>
              <a:rect l="T15" t="T16" r="T17" b="T18"/>
              <a:pathLst>
                <a:path w="16" h="52">
                  <a:moveTo>
                    <a:pt x="16" y="52"/>
                  </a:moveTo>
                  <a:lnTo>
                    <a:pt x="4" y="0"/>
                  </a:lnTo>
                  <a:lnTo>
                    <a:pt x="0" y="5"/>
                  </a:lnTo>
                  <a:lnTo>
                    <a:pt x="10" y="52"/>
                  </a:lnTo>
                  <a:lnTo>
                    <a:pt x="16" y="5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25"/>
            <p:cNvSpPr>
              <a:spLocks/>
            </p:cNvSpPr>
            <p:nvPr/>
          </p:nvSpPr>
          <p:spPr bwMode="auto">
            <a:xfrm>
              <a:off x="4260850" y="5449888"/>
              <a:ext cx="25400" cy="82550"/>
            </a:xfrm>
            <a:custGeom>
              <a:avLst/>
              <a:gdLst>
                <a:gd name="T0" fmla="*/ 2147483647 w 16"/>
                <a:gd name="T1" fmla="*/ 2147483647 h 52"/>
                <a:gd name="T2" fmla="*/ 2147483647 w 16"/>
                <a:gd name="T3" fmla="*/ 0 h 52"/>
                <a:gd name="T4" fmla="*/ 0 w 16"/>
                <a:gd name="T5" fmla="*/ 2147483647 h 52"/>
                <a:gd name="T6" fmla="*/ 2147483647 w 16"/>
                <a:gd name="T7" fmla="*/ 2147483647 h 52"/>
                <a:gd name="T8" fmla="*/ 2147483647 w 16"/>
                <a:gd name="T9" fmla="*/ 2147483647 h 52"/>
                <a:gd name="T10" fmla="*/ 0 60000 65536"/>
                <a:gd name="T11" fmla="*/ 0 60000 65536"/>
                <a:gd name="T12" fmla="*/ 0 60000 65536"/>
                <a:gd name="T13" fmla="*/ 0 60000 65536"/>
                <a:gd name="T14" fmla="*/ 0 60000 65536"/>
                <a:gd name="T15" fmla="*/ 0 w 16"/>
                <a:gd name="T16" fmla="*/ 0 h 52"/>
                <a:gd name="T17" fmla="*/ 16 w 16"/>
                <a:gd name="T18" fmla="*/ 52 h 52"/>
              </a:gdLst>
              <a:ahLst/>
              <a:cxnLst>
                <a:cxn ang="T10">
                  <a:pos x="T0" y="T1"/>
                </a:cxn>
                <a:cxn ang="T11">
                  <a:pos x="T2" y="T3"/>
                </a:cxn>
                <a:cxn ang="T12">
                  <a:pos x="T4" y="T5"/>
                </a:cxn>
                <a:cxn ang="T13">
                  <a:pos x="T6" y="T7"/>
                </a:cxn>
                <a:cxn ang="T14">
                  <a:pos x="T8" y="T9"/>
                </a:cxn>
              </a:cxnLst>
              <a:rect l="T15" t="T16" r="T17" b="T18"/>
              <a:pathLst>
                <a:path w="16" h="52">
                  <a:moveTo>
                    <a:pt x="16" y="52"/>
                  </a:moveTo>
                  <a:lnTo>
                    <a:pt x="5" y="0"/>
                  </a:lnTo>
                  <a:lnTo>
                    <a:pt x="0" y="5"/>
                  </a:lnTo>
                  <a:lnTo>
                    <a:pt x="11" y="52"/>
                  </a:lnTo>
                  <a:lnTo>
                    <a:pt x="16" y="5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26"/>
            <p:cNvSpPr>
              <a:spLocks/>
            </p:cNvSpPr>
            <p:nvPr/>
          </p:nvSpPr>
          <p:spPr bwMode="auto">
            <a:xfrm>
              <a:off x="3744913" y="5464175"/>
              <a:ext cx="436562" cy="9525"/>
            </a:xfrm>
            <a:custGeom>
              <a:avLst/>
              <a:gdLst>
                <a:gd name="T0" fmla="*/ 2147483647 w 275"/>
                <a:gd name="T1" fmla="*/ 0 h 6"/>
                <a:gd name="T2" fmla="*/ 2147483647 w 275"/>
                <a:gd name="T3" fmla="*/ 0 h 6"/>
                <a:gd name="T4" fmla="*/ 0 w 275"/>
                <a:gd name="T5" fmla="*/ 2147483647 h 6"/>
                <a:gd name="T6" fmla="*/ 2147483647 w 275"/>
                <a:gd name="T7" fmla="*/ 2147483647 h 6"/>
                <a:gd name="T8" fmla="*/ 2147483647 w 275"/>
                <a:gd name="T9" fmla="*/ 0 h 6"/>
                <a:gd name="T10" fmla="*/ 0 60000 65536"/>
                <a:gd name="T11" fmla="*/ 0 60000 65536"/>
                <a:gd name="T12" fmla="*/ 0 60000 65536"/>
                <a:gd name="T13" fmla="*/ 0 60000 65536"/>
                <a:gd name="T14" fmla="*/ 0 60000 65536"/>
                <a:gd name="T15" fmla="*/ 0 w 275"/>
                <a:gd name="T16" fmla="*/ 0 h 6"/>
                <a:gd name="T17" fmla="*/ 275 w 275"/>
                <a:gd name="T18" fmla="*/ 6 h 6"/>
              </a:gdLst>
              <a:ahLst/>
              <a:cxnLst>
                <a:cxn ang="T10">
                  <a:pos x="T0" y="T1"/>
                </a:cxn>
                <a:cxn ang="T11">
                  <a:pos x="T2" y="T3"/>
                </a:cxn>
                <a:cxn ang="T12">
                  <a:pos x="T4" y="T5"/>
                </a:cxn>
                <a:cxn ang="T13">
                  <a:pos x="T6" y="T7"/>
                </a:cxn>
                <a:cxn ang="T14">
                  <a:pos x="T8" y="T9"/>
                </a:cxn>
              </a:cxnLst>
              <a:rect l="T15" t="T16" r="T17" b="T18"/>
              <a:pathLst>
                <a:path w="275" h="6">
                  <a:moveTo>
                    <a:pt x="275" y="0"/>
                  </a:moveTo>
                  <a:lnTo>
                    <a:pt x="1" y="0"/>
                  </a:lnTo>
                  <a:lnTo>
                    <a:pt x="0" y="6"/>
                  </a:lnTo>
                  <a:lnTo>
                    <a:pt x="275" y="6"/>
                  </a:lnTo>
                  <a:lnTo>
                    <a:pt x="27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27"/>
            <p:cNvSpPr>
              <a:spLocks/>
            </p:cNvSpPr>
            <p:nvPr/>
          </p:nvSpPr>
          <p:spPr bwMode="auto">
            <a:xfrm>
              <a:off x="4205288" y="5464175"/>
              <a:ext cx="88900" cy="9525"/>
            </a:xfrm>
            <a:custGeom>
              <a:avLst/>
              <a:gdLst>
                <a:gd name="T0" fmla="*/ 2147483647 w 56"/>
                <a:gd name="T1" fmla="*/ 0 h 6"/>
                <a:gd name="T2" fmla="*/ 0 w 56"/>
                <a:gd name="T3" fmla="*/ 0 h 6"/>
                <a:gd name="T4" fmla="*/ 2147483647 w 56"/>
                <a:gd name="T5" fmla="*/ 2147483647 h 6"/>
                <a:gd name="T6" fmla="*/ 2147483647 w 56"/>
                <a:gd name="T7" fmla="*/ 2147483647 h 6"/>
                <a:gd name="T8" fmla="*/ 2147483647 w 56"/>
                <a:gd name="T9" fmla="*/ 0 h 6"/>
                <a:gd name="T10" fmla="*/ 0 60000 65536"/>
                <a:gd name="T11" fmla="*/ 0 60000 65536"/>
                <a:gd name="T12" fmla="*/ 0 60000 65536"/>
                <a:gd name="T13" fmla="*/ 0 60000 65536"/>
                <a:gd name="T14" fmla="*/ 0 60000 65536"/>
                <a:gd name="T15" fmla="*/ 0 w 56"/>
                <a:gd name="T16" fmla="*/ 0 h 6"/>
                <a:gd name="T17" fmla="*/ 56 w 56"/>
                <a:gd name="T18" fmla="*/ 6 h 6"/>
              </a:gdLst>
              <a:ahLst/>
              <a:cxnLst>
                <a:cxn ang="T10">
                  <a:pos x="T0" y="T1"/>
                </a:cxn>
                <a:cxn ang="T11">
                  <a:pos x="T2" y="T3"/>
                </a:cxn>
                <a:cxn ang="T12">
                  <a:pos x="T4" y="T5"/>
                </a:cxn>
                <a:cxn ang="T13">
                  <a:pos x="T6" y="T7"/>
                </a:cxn>
                <a:cxn ang="T14">
                  <a:pos x="T8" y="T9"/>
                </a:cxn>
              </a:cxnLst>
              <a:rect l="T15" t="T16" r="T17" b="T18"/>
              <a:pathLst>
                <a:path w="56" h="6">
                  <a:moveTo>
                    <a:pt x="56" y="0"/>
                  </a:moveTo>
                  <a:lnTo>
                    <a:pt x="0" y="0"/>
                  </a:lnTo>
                  <a:lnTo>
                    <a:pt x="1" y="6"/>
                  </a:lnTo>
                  <a:lnTo>
                    <a:pt x="56" y="6"/>
                  </a:lnTo>
                  <a:lnTo>
                    <a:pt x="5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28"/>
            <p:cNvSpPr>
              <a:spLocks/>
            </p:cNvSpPr>
            <p:nvPr/>
          </p:nvSpPr>
          <p:spPr bwMode="auto">
            <a:xfrm>
              <a:off x="4211638" y="5489575"/>
              <a:ext cx="88900" cy="9525"/>
            </a:xfrm>
            <a:custGeom>
              <a:avLst/>
              <a:gdLst>
                <a:gd name="T0" fmla="*/ 2147483647 w 56"/>
                <a:gd name="T1" fmla="*/ 2147483647 h 6"/>
                <a:gd name="T2" fmla="*/ 2147483647 w 56"/>
                <a:gd name="T3" fmla="*/ 2147483647 h 6"/>
                <a:gd name="T4" fmla="*/ 0 w 56"/>
                <a:gd name="T5" fmla="*/ 0 h 6"/>
                <a:gd name="T6" fmla="*/ 2147483647 w 56"/>
                <a:gd name="T7" fmla="*/ 0 h 6"/>
                <a:gd name="T8" fmla="*/ 2147483647 w 56"/>
                <a:gd name="T9" fmla="*/ 2147483647 h 6"/>
                <a:gd name="T10" fmla="*/ 0 60000 65536"/>
                <a:gd name="T11" fmla="*/ 0 60000 65536"/>
                <a:gd name="T12" fmla="*/ 0 60000 65536"/>
                <a:gd name="T13" fmla="*/ 0 60000 65536"/>
                <a:gd name="T14" fmla="*/ 0 60000 65536"/>
                <a:gd name="T15" fmla="*/ 0 w 56"/>
                <a:gd name="T16" fmla="*/ 0 h 6"/>
                <a:gd name="T17" fmla="*/ 56 w 56"/>
                <a:gd name="T18" fmla="*/ 6 h 6"/>
              </a:gdLst>
              <a:ahLst/>
              <a:cxnLst>
                <a:cxn ang="T10">
                  <a:pos x="T0" y="T1"/>
                </a:cxn>
                <a:cxn ang="T11">
                  <a:pos x="T2" y="T3"/>
                </a:cxn>
                <a:cxn ang="T12">
                  <a:pos x="T4" y="T5"/>
                </a:cxn>
                <a:cxn ang="T13">
                  <a:pos x="T6" y="T7"/>
                </a:cxn>
                <a:cxn ang="T14">
                  <a:pos x="T8" y="T9"/>
                </a:cxn>
              </a:cxnLst>
              <a:rect l="T15" t="T16" r="T17" b="T18"/>
              <a:pathLst>
                <a:path w="56" h="6">
                  <a:moveTo>
                    <a:pt x="56" y="6"/>
                  </a:moveTo>
                  <a:lnTo>
                    <a:pt x="2" y="6"/>
                  </a:lnTo>
                  <a:lnTo>
                    <a:pt x="0" y="0"/>
                  </a:lnTo>
                  <a:lnTo>
                    <a:pt x="55" y="0"/>
                  </a:lnTo>
                  <a:lnTo>
                    <a:pt x="56" y="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29"/>
            <p:cNvSpPr>
              <a:spLocks/>
            </p:cNvSpPr>
            <p:nvPr/>
          </p:nvSpPr>
          <p:spPr bwMode="auto">
            <a:xfrm>
              <a:off x="3740150" y="5489575"/>
              <a:ext cx="449263" cy="9525"/>
            </a:xfrm>
            <a:custGeom>
              <a:avLst/>
              <a:gdLst>
                <a:gd name="T0" fmla="*/ 2147483647 w 283"/>
                <a:gd name="T1" fmla="*/ 0 h 6"/>
                <a:gd name="T2" fmla="*/ 2147483647 w 283"/>
                <a:gd name="T3" fmla="*/ 0 h 6"/>
                <a:gd name="T4" fmla="*/ 0 w 283"/>
                <a:gd name="T5" fmla="*/ 2147483647 h 6"/>
                <a:gd name="T6" fmla="*/ 2147483647 w 283"/>
                <a:gd name="T7" fmla="*/ 2147483647 h 6"/>
                <a:gd name="T8" fmla="*/ 2147483647 w 283"/>
                <a:gd name="T9" fmla="*/ 0 h 6"/>
                <a:gd name="T10" fmla="*/ 0 60000 65536"/>
                <a:gd name="T11" fmla="*/ 0 60000 65536"/>
                <a:gd name="T12" fmla="*/ 0 60000 65536"/>
                <a:gd name="T13" fmla="*/ 0 60000 65536"/>
                <a:gd name="T14" fmla="*/ 0 60000 65536"/>
                <a:gd name="T15" fmla="*/ 0 w 283"/>
                <a:gd name="T16" fmla="*/ 0 h 6"/>
                <a:gd name="T17" fmla="*/ 283 w 283"/>
                <a:gd name="T18" fmla="*/ 6 h 6"/>
              </a:gdLst>
              <a:ahLst/>
              <a:cxnLst>
                <a:cxn ang="T10">
                  <a:pos x="T0" y="T1"/>
                </a:cxn>
                <a:cxn ang="T11">
                  <a:pos x="T2" y="T3"/>
                </a:cxn>
                <a:cxn ang="T12">
                  <a:pos x="T4" y="T5"/>
                </a:cxn>
                <a:cxn ang="T13">
                  <a:pos x="T6" y="T7"/>
                </a:cxn>
                <a:cxn ang="T14">
                  <a:pos x="T8" y="T9"/>
                </a:cxn>
              </a:cxnLst>
              <a:rect l="T15" t="T16" r="T17" b="T18"/>
              <a:pathLst>
                <a:path w="283" h="6">
                  <a:moveTo>
                    <a:pt x="281" y="0"/>
                  </a:moveTo>
                  <a:lnTo>
                    <a:pt x="1" y="0"/>
                  </a:lnTo>
                  <a:lnTo>
                    <a:pt x="0" y="6"/>
                  </a:lnTo>
                  <a:lnTo>
                    <a:pt x="283" y="6"/>
                  </a:lnTo>
                  <a:lnTo>
                    <a:pt x="28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0"/>
            <p:cNvSpPr>
              <a:spLocks/>
            </p:cNvSpPr>
            <p:nvPr/>
          </p:nvSpPr>
          <p:spPr bwMode="auto">
            <a:xfrm>
              <a:off x="3732213" y="5522913"/>
              <a:ext cx="463550" cy="9525"/>
            </a:xfrm>
            <a:custGeom>
              <a:avLst/>
              <a:gdLst>
                <a:gd name="T0" fmla="*/ 2147483647 w 293"/>
                <a:gd name="T1" fmla="*/ 2147483647 h 6"/>
                <a:gd name="T2" fmla="*/ 0 w 293"/>
                <a:gd name="T3" fmla="*/ 2147483647 h 6"/>
                <a:gd name="T4" fmla="*/ 2147483647 w 293"/>
                <a:gd name="T5" fmla="*/ 0 h 6"/>
                <a:gd name="T6" fmla="*/ 2147483647 w 293"/>
                <a:gd name="T7" fmla="*/ 0 h 6"/>
                <a:gd name="T8" fmla="*/ 2147483647 w 293"/>
                <a:gd name="T9" fmla="*/ 2147483647 h 6"/>
                <a:gd name="T10" fmla="*/ 0 60000 65536"/>
                <a:gd name="T11" fmla="*/ 0 60000 65536"/>
                <a:gd name="T12" fmla="*/ 0 60000 65536"/>
                <a:gd name="T13" fmla="*/ 0 60000 65536"/>
                <a:gd name="T14" fmla="*/ 0 60000 65536"/>
                <a:gd name="T15" fmla="*/ 0 w 293"/>
                <a:gd name="T16" fmla="*/ 0 h 6"/>
                <a:gd name="T17" fmla="*/ 293 w 293"/>
                <a:gd name="T18" fmla="*/ 6 h 6"/>
              </a:gdLst>
              <a:ahLst/>
              <a:cxnLst>
                <a:cxn ang="T10">
                  <a:pos x="T0" y="T1"/>
                </a:cxn>
                <a:cxn ang="T11">
                  <a:pos x="T2" y="T3"/>
                </a:cxn>
                <a:cxn ang="T12">
                  <a:pos x="T4" y="T5"/>
                </a:cxn>
                <a:cxn ang="T13">
                  <a:pos x="T6" y="T7"/>
                </a:cxn>
                <a:cxn ang="T14">
                  <a:pos x="T8" y="T9"/>
                </a:cxn>
              </a:cxnLst>
              <a:rect l="T15" t="T16" r="T17" b="T18"/>
              <a:pathLst>
                <a:path w="293" h="6">
                  <a:moveTo>
                    <a:pt x="293" y="6"/>
                  </a:moveTo>
                  <a:lnTo>
                    <a:pt x="0" y="6"/>
                  </a:lnTo>
                  <a:lnTo>
                    <a:pt x="2" y="0"/>
                  </a:lnTo>
                  <a:lnTo>
                    <a:pt x="292" y="0"/>
                  </a:lnTo>
                  <a:lnTo>
                    <a:pt x="293" y="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1"/>
            <p:cNvSpPr>
              <a:spLocks/>
            </p:cNvSpPr>
            <p:nvPr/>
          </p:nvSpPr>
          <p:spPr bwMode="auto">
            <a:xfrm>
              <a:off x="4219575" y="5522913"/>
              <a:ext cx="88900" cy="9525"/>
            </a:xfrm>
            <a:custGeom>
              <a:avLst/>
              <a:gdLst>
                <a:gd name="T0" fmla="*/ 2147483647 w 56"/>
                <a:gd name="T1" fmla="*/ 2147483647 h 6"/>
                <a:gd name="T2" fmla="*/ 2147483647 w 56"/>
                <a:gd name="T3" fmla="*/ 2147483647 h 6"/>
                <a:gd name="T4" fmla="*/ 2147483647 w 56"/>
                <a:gd name="T5" fmla="*/ 0 h 6"/>
                <a:gd name="T6" fmla="*/ 0 w 56"/>
                <a:gd name="T7" fmla="*/ 0 h 6"/>
                <a:gd name="T8" fmla="*/ 2147483647 w 56"/>
                <a:gd name="T9" fmla="*/ 2147483647 h 6"/>
                <a:gd name="T10" fmla="*/ 0 60000 65536"/>
                <a:gd name="T11" fmla="*/ 0 60000 65536"/>
                <a:gd name="T12" fmla="*/ 0 60000 65536"/>
                <a:gd name="T13" fmla="*/ 0 60000 65536"/>
                <a:gd name="T14" fmla="*/ 0 60000 65536"/>
                <a:gd name="T15" fmla="*/ 0 w 56"/>
                <a:gd name="T16" fmla="*/ 0 h 6"/>
                <a:gd name="T17" fmla="*/ 56 w 56"/>
                <a:gd name="T18" fmla="*/ 6 h 6"/>
              </a:gdLst>
              <a:ahLst/>
              <a:cxnLst>
                <a:cxn ang="T10">
                  <a:pos x="T0" y="T1"/>
                </a:cxn>
                <a:cxn ang="T11">
                  <a:pos x="T2" y="T3"/>
                </a:cxn>
                <a:cxn ang="T12">
                  <a:pos x="T4" y="T5"/>
                </a:cxn>
                <a:cxn ang="T13">
                  <a:pos x="T6" y="T7"/>
                </a:cxn>
                <a:cxn ang="T14">
                  <a:pos x="T8" y="T9"/>
                </a:cxn>
              </a:cxnLst>
              <a:rect l="T15" t="T16" r="T17" b="T18"/>
              <a:pathLst>
                <a:path w="56" h="6">
                  <a:moveTo>
                    <a:pt x="1" y="6"/>
                  </a:moveTo>
                  <a:lnTo>
                    <a:pt x="56" y="6"/>
                  </a:lnTo>
                  <a:lnTo>
                    <a:pt x="54" y="0"/>
                  </a:lnTo>
                  <a:lnTo>
                    <a:pt x="0" y="0"/>
                  </a:lnTo>
                  <a:lnTo>
                    <a:pt x="1" y="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2"/>
            <p:cNvSpPr>
              <a:spLocks/>
            </p:cNvSpPr>
            <p:nvPr/>
          </p:nvSpPr>
          <p:spPr bwMode="auto">
            <a:xfrm>
              <a:off x="3751263" y="5438775"/>
              <a:ext cx="425450" cy="6350"/>
            </a:xfrm>
            <a:custGeom>
              <a:avLst/>
              <a:gdLst>
                <a:gd name="T0" fmla="*/ 2147483647 w 268"/>
                <a:gd name="T1" fmla="*/ 0 h 4"/>
                <a:gd name="T2" fmla="*/ 2147483647 w 268"/>
                <a:gd name="T3" fmla="*/ 0 h 4"/>
                <a:gd name="T4" fmla="*/ 0 w 268"/>
                <a:gd name="T5" fmla="*/ 2147483647 h 4"/>
                <a:gd name="T6" fmla="*/ 2147483647 w 268"/>
                <a:gd name="T7" fmla="*/ 2147483647 h 4"/>
                <a:gd name="T8" fmla="*/ 2147483647 w 268"/>
                <a:gd name="T9" fmla="*/ 0 h 4"/>
                <a:gd name="T10" fmla="*/ 0 60000 65536"/>
                <a:gd name="T11" fmla="*/ 0 60000 65536"/>
                <a:gd name="T12" fmla="*/ 0 60000 65536"/>
                <a:gd name="T13" fmla="*/ 0 60000 65536"/>
                <a:gd name="T14" fmla="*/ 0 60000 65536"/>
                <a:gd name="T15" fmla="*/ 0 w 268"/>
                <a:gd name="T16" fmla="*/ 0 h 4"/>
                <a:gd name="T17" fmla="*/ 268 w 268"/>
                <a:gd name="T18" fmla="*/ 4 h 4"/>
              </a:gdLst>
              <a:ahLst/>
              <a:cxnLst>
                <a:cxn ang="T10">
                  <a:pos x="T0" y="T1"/>
                </a:cxn>
                <a:cxn ang="T11">
                  <a:pos x="T2" y="T3"/>
                </a:cxn>
                <a:cxn ang="T12">
                  <a:pos x="T4" y="T5"/>
                </a:cxn>
                <a:cxn ang="T13">
                  <a:pos x="T6" y="T7"/>
                </a:cxn>
                <a:cxn ang="T14">
                  <a:pos x="T8" y="T9"/>
                </a:cxn>
              </a:cxnLst>
              <a:rect l="T15" t="T16" r="T17" b="T18"/>
              <a:pathLst>
                <a:path w="268" h="4">
                  <a:moveTo>
                    <a:pt x="267" y="0"/>
                  </a:moveTo>
                  <a:lnTo>
                    <a:pt x="2" y="0"/>
                  </a:lnTo>
                  <a:lnTo>
                    <a:pt x="0" y="4"/>
                  </a:lnTo>
                  <a:lnTo>
                    <a:pt x="268" y="4"/>
                  </a:lnTo>
                  <a:lnTo>
                    <a:pt x="26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3"/>
            <p:cNvSpPr>
              <a:spLocks/>
            </p:cNvSpPr>
            <p:nvPr/>
          </p:nvSpPr>
          <p:spPr bwMode="auto">
            <a:xfrm>
              <a:off x="4162425" y="5419725"/>
              <a:ext cx="33338" cy="112713"/>
            </a:xfrm>
            <a:custGeom>
              <a:avLst/>
              <a:gdLst>
                <a:gd name="T0" fmla="*/ 2147483647 w 21"/>
                <a:gd name="T1" fmla="*/ 0 h 71"/>
                <a:gd name="T2" fmla="*/ 2147483647 w 21"/>
                <a:gd name="T3" fmla="*/ 2147483647 h 71"/>
                <a:gd name="T4" fmla="*/ 2147483647 w 21"/>
                <a:gd name="T5" fmla="*/ 2147483647 h 71"/>
                <a:gd name="T6" fmla="*/ 0 w 21"/>
                <a:gd name="T7" fmla="*/ 0 h 71"/>
                <a:gd name="T8" fmla="*/ 2147483647 w 21"/>
                <a:gd name="T9" fmla="*/ 0 h 71"/>
                <a:gd name="T10" fmla="*/ 0 60000 65536"/>
                <a:gd name="T11" fmla="*/ 0 60000 65536"/>
                <a:gd name="T12" fmla="*/ 0 60000 65536"/>
                <a:gd name="T13" fmla="*/ 0 60000 65536"/>
                <a:gd name="T14" fmla="*/ 0 60000 65536"/>
                <a:gd name="T15" fmla="*/ 0 w 21"/>
                <a:gd name="T16" fmla="*/ 0 h 71"/>
                <a:gd name="T17" fmla="*/ 21 w 21"/>
                <a:gd name="T18" fmla="*/ 71 h 71"/>
              </a:gdLst>
              <a:ahLst/>
              <a:cxnLst>
                <a:cxn ang="T10">
                  <a:pos x="T0" y="T1"/>
                </a:cxn>
                <a:cxn ang="T11">
                  <a:pos x="T2" y="T3"/>
                </a:cxn>
                <a:cxn ang="T12">
                  <a:pos x="T4" y="T5"/>
                </a:cxn>
                <a:cxn ang="T13">
                  <a:pos x="T6" y="T7"/>
                </a:cxn>
                <a:cxn ang="T14">
                  <a:pos x="T8" y="T9"/>
                </a:cxn>
              </a:cxnLst>
              <a:rect l="T15" t="T16" r="T17" b="T18"/>
              <a:pathLst>
                <a:path w="21" h="71">
                  <a:moveTo>
                    <a:pt x="6" y="0"/>
                  </a:moveTo>
                  <a:lnTo>
                    <a:pt x="21" y="71"/>
                  </a:lnTo>
                  <a:lnTo>
                    <a:pt x="15" y="71"/>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4"/>
            <p:cNvSpPr>
              <a:spLocks/>
            </p:cNvSpPr>
            <p:nvPr/>
          </p:nvSpPr>
          <p:spPr bwMode="auto">
            <a:xfrm>
              <a:off x="4135438" y="5419725"/>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1"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5"/>
            <p:cNvSpPr>
              <a:spLocks/>
            </p:cNvSpPr>
            <p:nvPr/>
          </p:nvSpPr>
          <p:spPr bwMode="auto">
            <a:xfrm>
              <a:off x="4106863" y="5419725"/>
              <a:ext cx="14287" cy="19050"/>
            </a:xfrm>
            <a:custGeom>
              <a:avLst/>
              <a:gdLst>
                <a:gd name="T0" fmla="*/ 2147483647 w 9"/>
                <a:gd name="T1" fmla="*/ 0 h 12"/>
                <a:gd name="T2" fmla="*/ 2147483647 w 9"/>
                <a:gd name="T3" fmla="*/ 2147483647 h 12"/>
                <a:gd name="T4" fmla="*/ 2147483647 w 9"/>
                <a:gd name="T5" fmla="*/ 2147483647 h 12"/>
                <a:gd name="T6" fmla="*/ 0 w 9"/>
                <a:gd name="T7" fmla="*/ 0 h 12"/>
                <a:gd name="T8" fmla="*/ 2147483647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6" y="0"/>
                  </a:moveTo>
                  <a:lnTo>
                    <a:pt x="9" y="12"/>
                  </a:lnTo>
                  <a:lnTo>
                    <a:pt x="3"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6"/>
            <p:cNvSpPr>
              <a:spLocks/>
            </p:cNvSpPr>
            <p:nvPr/>
          </p:nvSpPr>
          <p:spPr bwMode="auto">
            <a:xfrm>
              <a:off x="4081463" y="5419725"/>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1"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7"/>
            <p:cNvSpPr>
              <a:spLocks/>
            </p:cNvSpPr>
            <p:nvPr/>
          </p:nvSpPr>
          <p:spPr bwMode="auto">
            <a:xfrm>
              <a:off x="4052888" y="5419725"/>
              <a:ext cx="12700" cy="19050"/>
            </a:xfrm>
            <a:custGeom>
              <a:avLst/>
              <a:gdLst>
                <a:gd name="T0" fmla="*/ 2147483647 w 8"/>
                <a:gd name="T1" fmla="*/ 0 h 12"/>
                <a:gd name="T2" fmla="*/ 2147483647 w 8"/>
                <a:gd name="T3" fmla="*/ 2147483647 h 12"/>
                <a:gd name="T4" fmla="*/ 2147483647 w 8"/>
                <a:gd name="T5" fmla="*/ 2147483647 h 12"/>
                <a:gd name="T6" fmla="*/ 0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6" y="0"/>
                  </a:moveTo>
                  <a:lnTo>
                    <a:pt x="8" y="12"/>
                  </a:lnTo>
                  <a:lnTo>
                    <a:pt x="2"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Rectangle 38"/>
            <p:cNvSpPr>
              <a:spLocks noChangeArrowheads="1"/>
            </p:cNvSpPr>
            <p:nvPr/>
          </p:nvSpPr>
          <p:spPr bwMode="auto">
            <a:xfrm>
              <a:off x="4027488" y="5419725"/>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 name="Freeform 39"/>
            <p:cNvSpPr>
              <a:spLocks/>
            </p:cNvSpPr>
            <p:nvPr/>
          </p:nvSpPr>
          <p:spPr bwMode="auto">
            <a:xfrm>
              <a:off x="3998913" y="5419725"/>
              <a:ext cx="12700" cy="19050"/>
            </a:xfrm>
            <a:custGeom>
              <a:avLst/>
              <a:gdLst>
                <a:gd name="T0" fmla="*/ 2147483647 w 8"/>
                <a:gd name="T1" fmla="*/ 0 h 12"/>
                <a:gd name="T2" fmla="*/ 2147483647 w 8"/>
                <a:gd name="T3" fmla="*/ 2147483647 h 12"/>
                <a:gd name="T4" fmla="*/ 2147483647 w 8"/>
                <a:gd name="T5" fmla="*/ 2147483647 h 12"/>
                <a:gd name="T6" fmla="*/ 0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6" y="0"/>
                  </a:moveTo>
                  <a:lnTo>
                    <a:pt x="8" y="12"/>
                  </a:lnTo>
                  <a:lnTo>
                    <a:pt x="2"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Rectangle 40"/>
            <p:cNvSpPr>
              <a:spLocks noChangeArrowheads="1"/>
            </p:cNvSpPr>
            <p:nvPr/>
          </p:nvSpPr>
          <p:spPr bwMode="auto">
            <a:xfrm>
              <a:off x="3973513" y="5419725"/>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9" name="Rectangle 41"/>
            <p:cNvSpPr>
              <a:spLocks noChangeArrowheads="1"/>
            </p:cNvSpPr>
            <p:nvPr/>
          </p:nvSpPr>
          <p:spPr bwMode="auto">
            <a:xfrm>
              <a:off x="3948113" y="5419725"/>
              <a:ext cx="6350"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0" name="Freeform 42"/>
            <p:cNvSpPr>
              <a:spLocks/>
            </p:cNvSpPr>
            <p:nvPr/>
          </p:nvSpPr>
          <p:spPr bwMode="auto">
            <a:xfrm>
              <a:off x="3917950" y="5419725"/>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6" y="12"/>
                  </a:lnTo>
                  <a:lnTo>
                    <a:pt x="0" y="12"/>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43"/>
            <p:cNvSpPr>
              <a:spLocks/>
            </p:cNvSpPr>
            <p:nvPr/>
          </p:nvSpPr>
          <p:spPr bwMode="auto">
            <a:xfrm>
              <a:off x="3892550" y="5419725"/>
              <a:ext cx="9525" cy="19050"/>
            </a:xfrm>
            <a:custGeom>
              <a:avLst/>
              <a:gdLst>
                <a:gd name="T0" fmla="*/ 2147483647 w 6"/>
                <a:gd name="T1" fmla="*/ 0 h 12"/>
                <a:gd name="T2" fmla="*/ 2147483647 w 6"/>
                <a:gd name="T3" fmla="*/ 2147483647 h 12"/>
                <a:gd name="T4" fmla="*/ 0 w 6"/>
                <a:gd name="T5" fmla="*/ 2147483647 h 12"/>
                <a:gd name="T6" fmla="*/ 0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4" y="12"/>
                  </a:lnTo>
                  <a:lnTo>
                    <a:pt x="0"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44"/>
            <p:cNvSpPr>
              <a:spLocks/>
            </p:cNvSpPr>
            <p:nvPr/>
          </p:nvSpPr>
          <p:spPr bwMode="auto">
            <a:xfrm>
              <a:off x="3863975" y="5419725"/>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6" y="12"/>
                  </a:lnTo>
                  <a:lnTo>
                    <a:pt x="0" y="12"/>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45"/>
            <p:cNvSpPr>
              <a:spLocks/>
            </p:cNvSpPr>
            <p:nvPr/>
          </p:nvSpPr>
          <p:spPr bwMode="auto">
            <a:xfrm>
              <a:off x="3835400" y="5419725"/>
              <a:ext cx="12700" cy="19050"/>
            </a:xfrm>
            <a:custGeom>
              <a:avLst/>
              <a:gdLst>
                <a:gd name="T0" fmla="*/ 2147483647 w 8"/>
                <a:gd name="T1" fmla="*/ 0 h 12"/>
                <a:gd name="T2" fmla="*/ 2147483647 w 8"/>
                <a:gd name="T3" fmla="*/ 2147483647 h 12"/>
                <a:gd name="T4" fmla="*/ 0 w 8"/>
                <a:gd name="T5" fmla="*/ 2147483647 h 12"/>
                <a:gd name="T6" fmla="*/ 2147483647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0"/>
                  </a:moveTo>
                  <a:lnTo>
                    <a:pt x="6" y="12"/>
                  </a:lnTo>
                  <a:lnTo>
                    <a:pt x="0" y="12"/>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46"/>
            <p:cNvSpPr>
              <a:spLocks/>
            </p:cNvSpPr>
            <p:nvPr/>
          </p:nvSpPr>
          <p:spPr bwMode="auto">
            <a:xfrm>
              <a:off x="3808413" y="54197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4" y="12"/>
                  </a:lnTo>
                  <a:lnTo>
                    <a:pt x="0" y="12"/>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47"/>
            <p:cNvSpPr>
              <a:spLocks/>
            </p:cNvSpPr>
            <p:nvPr/>
          </p:nvSpPr>
          <p:spPr bwMode="auto">
            <a:xfrm>
              <a:off x="3779838" y="54197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6" y="12"/>
                  </a:lnTo>
                  <a:lnTo>
                    <a:pt x="0" y="12"/>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48"/>
            <p:cNvSpPr>
              <a:spLocks/>
            </p:cNvSpPr>
            <p:nvPr/>
          </p:nvSpPr>
          <p:spPr bwMode="auto">
            <a:xfrm>
              <a:off x="3732213" y="5419725"/>
              <a:ext cx="33337" cy="112713"/>
            </a:xfrm>
            <a:custGeom>
              <a:avLst/>
              <a:gdLst>
                <a:gd name="T0" fmla="*/ 0 w 22"/>
                <a:gd name="T1" fmla="*/ 2147483647 h 71"/>
                <a:gd name="T2" fmla="*/ 2147483647 w 22"/>
                <a:gd name="T3" fmla="*/ 0 h 71"/>
                <a:gd name="T4" fmla="*/ 2147483647 w 22"/>
                <a:gd name="T5" fmla="*/ 0 h 71"/>
                <a:gd name="T6" fmla="*/ 2147483647 w 22"/>
                <a:gd name="T7" fmla="*/ 2147483647 h 71"/>
                <a:gd name="T8" fmla="*/ 0 w 22"/>
                <a:gd name="T9" fmla="*/ 2147483647 h 71"/>
                <a:gd name="T10" fmla="*/ 0 60000 65536"/>
                <a:gd name="T11" fmla="*/ 0 60000 65536"/>
                <a:gd name="T12" fmla="*/ 0 60000 65536"/>
                <a:gd name="T13" fmla="*/ 0 60000 65536"/>
                <a:gd name="T14" fmla="*/ 0 60000 65536"/>
                <a:gd name="T15" fmla="*/ 0 w 22"/>
                <a:gd name="T16" fmla="*/ 0 h 71"/>
                <a:gd name="T17" fmla="*/ 22 w 22"/>
                <a:gd name="T18" fmla="*/ 71 h 71"/>
              </a:gdLst>
              <a:ahLst/>
              <a:cxnLst>
                <a:cxn ang="T10">
                  <a:pos x="T0" y="T1"/>
                </a:cxn>
                <a:cxn ang="T11">
                  <a:pos x="T2" y="T3"/>
                </a:cxn>
                <a:cxn ang="T12">
                  <a:pos x="T4" y="T5"/>
                </a:cxn>
                <a:cxn ang="T13">
                  <a:pos x="T6" y="T7"/>
                </a:cxn>
                <a:cxn ang="T14">
                  <a:pos x="T8" y="T9"/>
                </a:cxn>
              </a:cxnLst>
              <a:rect l="T15" t="T16" r="T17" b="T18"/>
              <a:pathLst>
                <a:path w="22" h="71">
                  <a:moveTo>
                    <a:pt x="0" y="71"/>
                  </a:moveTo>
                  <a:lnTo>
                    <a:pt x="16" y="0"/>
                  </a:lnTo>
                  <a:lnTo>
                    <a:pt x="22" y="0"/>
                  </a:lnTo>
                  <a:lnTo>
                    <a:pt x="6" y="71"/>
                  </a:lnTo>
                  <a:lnTo>
                    <a:pt x="0" y="71"/>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49"/>
            <p:cNvSpPr>
              <a:spLocks/>
            </p:cNvSpPr>
            <p:nvPr/>
          </p:nvSpPr>
          <p:spPr bwMode="auto">
            <a:xfrm>
              <a:off x="4144963" y="5445125"/>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1"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50"/>
            <p:cNvSpPr>
              <a:spLocks/>
            </p:cNvSpPr>
            <p:nvPr/>
          </p:nvSpPr>
          <p:spPr bwMode="auto">
            <a:xfrm>
              <a:off x="4116388" y="5445125"/>
              <a:ext cx="14287" cy="19050"/>
            </a:xfrm>
            <a:custGeom>
              <a:avLst/>
              <a:gdLst>
                <a:gd name="T0" fmla="*/ 2147483647 w 9"/>
                <a:gd name="T1" fmla="*/ 0 h 12"/>
                <a:gd name="T2" fmla="*/ 2147483647 w 9"/>
                <a:gd name="T3" fmla="*/ 2147483647 h 12"/>
                <a:gd name="T4" fmla="*/ 2147483647 w 9"/>
                <a:gd name="T5" fmla="*/ 2147483647 h 12"/>
                <a:gd name="T6" fmla="*/ 0 w 9"/>
                <a:gd name="T7" fmla="*/ 0 h 12"/>
                <a:gd name="T8" fmla="*/ 2147483647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6" y="0"/>
                  </a:moveTo>
                  <a:lnTo>
                    <a:pt x="9" y="12"/>
                  </a:lnTo>
                  <a:lnTo>
                    <a:pt x="3"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51"/>
            <p:cNvSpPr>
              <a:spLocks/>
            </p:cNvSpPr>
            <p:nvPr/>
          </p:nvSpPr>
          <p:spPr bwMode="auto">
            <a:xfrm>
              <a:off x="4090988" y="5445125"/>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1"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52"/>
            <p:cNvSpPr>
              <a:spLocks/>
            </p:cNvSpPr>
            <p:nvPr/>
          </p:nvSpPr>
          <p:spPr bwMode="auto">
            <a:xfrm>
              <a:off x="4062413" y="5445125"/>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2"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53"/>
            <p:cNvSpPr>
              <a:spLocks/>
            </p:cNvSpPr>
            <p:nvPr/>
          </p:nvSpPr>
          <p:spPr bwMode="auto">
            <a:xfrm>
              <a:off x="4033838" y="5445125"/>
              <a:ext cx="12700" cy="19050"/>
            </a:xfrm>
            <a:custGeom>
              <a:avLst/>
              <a:gdLst>
                <a:gd name="T0" fmla="*/ 2147483647 w 8"/>
                <a:gd name="T1" fmla="*/ 0 h 12"/>
                <a:gd name="T2" fmla="*/ 2147483647 w 8"/>
                <a:gd name="T3" fmla="*/ 2147483647 h 12"/>
                <a:gd name="T4" fmla="*/ 2147483647 w 8"/>
                <a:gd name="T5" fmla="*/ 2147483647 h 12"/>
                <a:gd name="T6" fmla="*/ 0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6" y="0"/>
                  </a:moveTo>
                  <a:lnTo>
                    <a:pt x="8" y="12"/>
                  </a:lnTo>
                  <a:lnTo>
                    <a:pt x="2"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Rectangle 54"/>
            <p:cNvSpPr>
              <a:spLocks noChangeArrowheads="1"/>
            </p:cNvSpPr>
            <p:nvPr/>
          </p:nvSpPr>
          <p:spPr bwMode="auto">
            <a:xfrm>
              <a:off x="4011613" y="5445125"/>
              <a:ext cx="6350"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3" name="Freeform 55"/>
            <p:cNvSpPr>
              <a:spLocks/>
            </p:cNvSpPr>
            <p:nvPr/>
          </p:nvSpPr>
          <p:spPr bwMode="auto">
            <a:xfrm>
              <a:off x="3983038" y="5445125"/>
              <a:ext cx="9525" cy="19050"/>
            </a:xfrm>
            <a:custGeom>
              <a:avLst/>
              <a:gdLst>
                <a:gd name="T0" fmla="*/ 2147483647 w 6"/>
                <a:gd name="T1" fmla="*/ 0 h 12"/>
                <a:gd name="T2" fmla="*/ 2147483647 w 6"/>
                <a:gd name="T3" fmla="*/ 2147483647 h 12"/>
                <a:gd name="T4" fmla="*/ 0 w 6"/>
                <a:gd name="T5" fmla="*/ 2147483647 h 12"/>
                <a:gd name="T6" fmla="*/ 0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4" y="12"/>
                  </a:lnTo>
                  <a:lnTo>
                    <a:pt x="0"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Rectangle 56"/>
            <p:cNvSpPr>
              <a:spLocks noChangeArrowheads="1"/>
            </p:cNvSpPr>
            <p:nvPr/>
          </p:nvSpPr>
          <p:spPr bwMode="auto">
            <a:xfrm>
              <a:off x="3954463" y="5445125"/>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5" name="Freeform 57"/>
            <p:cNvSpPr>
              <a:spLocks/>
            </p:cNvSpPr>
            <p:nvPr/>
          </p:nvSpPr>
          <p:spPr bwMode="auto">
            <a:xfrm>
              <a:off x="3927475" y="5445125"/>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6" y="12"/>
                  </a:lnTo>
                  <a:lnTo>
                    <a:pt x="0" y="12"/>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58"/>
            <p:cNvSpPr>
              <a:spLocks/>
            </p:cNvSpPr>
            <p:nvPr/>
          </p:nvSpPr>
          <p:spPr bwMode="auto">
            <a:xfrm>
              <a:off x="3898900" y="5445125"/>
              <a:ext cx="11113"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6" y="12"/>
                  </a:lnTo>
                  <a:lnTo>
                    <a:pt x="0" y="12"/>
                  </a:lnTo>
                  <a:lnTo>
                    <a:pt x="2"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59"/>
            <p:cNvSpPr>
              <a:spLocks/>
            </p:cNvSpPr>
            <p:nvPr/>
          </p:nvSpPr>
          <p:spPr bwMode="auto">
            <a:xfrm>
              <a:off x="3870325" y="5445125"/>
              <a:ext cx="12700" cy="19050"/>
            </a:xfrm>
            <a:custGeom>
              <a:avLst/>
              <a:gdLst>
                <a:gd name="T0" fmla="*/ 2147483647 w 8"/>
                <a:gd name="T1" fmla="*/ 0 h 12"/>
                <a:gd name="T2" fmla="*/ 2147483647 w 8"/>
                <a:gd name="T3" fmla="*/ 2147483647 h 12"/>
                <a:gd name="T4" fmla="*/ 0 w 8"/>
                <a:gd name="T5" fmla="*/ 2147483647 h 12"/>
                <a:gd name="T6" fmla="*/ 2147483647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0"/>
                  </a:moveTo>
                  <a:lnTo>
                    <a:pt x="6" y="12"/>
                  </a:lnTo>
                  <a:lnTo>
                    <a:pt x="0" y="12"/>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60"/>
            <p:cNvSpPr>
              <a:spLocks/>
            </p:cNvSpPr>
            <p:nvPr/>
          </p:nvSpPr>
          <p:spPr bwMode="auto">
            <a:xfrm>
              <a:off x="3844925" y="5445125"/>
              <a:ext cx="14288" cy="19050"/>
            </a:xfrm>
            <a:custGeom>
              <a:avLst/>
              <a:gdLst>
                <a:gd name="T0" fmla="*/ 2147483647 w 8"/>
                <a:gd name="T1" fmla="*/ 0 h 12"/>
                <a:gd name="T2" fmla="*/ 2147483647 w 8"/>
                <a:gd name="T3" fmla="*/ 2147483647 h 12"/>
                <a:gd name="T4" fmla="*/ 0 w 8"/>
                <a:gd name="T5" fmla="*/ 2147483647 h 12"/>
                <a:gd name="T6" fmla="*/ 2147483647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0"/>
                  </a:moveTo>
                  <a:lnTo>
                    <a:pt x="5" y="12"/>
                  </a:lnTo>
                  <a:lnTo>
                    <a:pt x="0" y="12"/>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61"/>
            <p:cNvSpPr>
              <a:spLocks/>
            </p:cNvSpPr>
            <p:nvPr/>
          </p:nvSpPr>
          <p:spPr bwMode="auto">
            <a:xfrm>
              <a:off x="3817938" y="54451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5" y="12"/>
                  </a:lnTo>
                  <a:lnTo>
                    <a:pt x="0" y="12"/>
                  </a:lnTo>
                  <a:lnTo>
                    <a:pt x="2"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62"/>
            <p:cNvSpPr>
              <a:spLocks/>
            </p:cNvSpPr>
            <p:nvPr/>
          </p:nvSpPr>
          <p:spPr bwMode="auto">
            <a:xfrm>
              <a:off x="3789363" y="54451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6" y="12"/>
                  </a:lnTo>
                  <a:lnTo>
                    <a:pt x="0" y="12"/>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63"/>
            <p:cNvSpPr>
              <a:spLocks/>
            </p:cNvSpPr>
            <p:nvPr/>
          </p:nvSpPr>
          <p:spPr bwMode="auto">
            <a:xfrm>
              <a:off x="4146550" y="5499100"/>
              <a:ext cx="15875" cy="23813"/>
            </a:xfrm>
            <a:custGeom>
              <a:avLst/>
              <a:gdLst>
                <a:gd name="T0" fmla="*/ 2147483647 w 10"/>
                <a:gd name="T1" fmla="*/ 0 h 15"/>
                <a:gd name="T2" fmla="*/ 2147483647 w 10"/>
                <a:gd name="T3" fmla="*/ 2147483647 h 15"/>
                <a:gd name="T4" fmla="*/ 2147483647 w 10"/>
                <a:gd name="T5" fmla="*/ 2147483647 h 15"/>
                <a:gd name="T6" fmla="*/ 0 w 10"/>
                <a:gd name="T7" fmla="*/ 0 h 15"/>
                <a:gd name="T8" fmla="*/ 2147483647 w 10"/>
                <a:gd name="T9" fmla="*/ 0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6" y="0"/>
                  </a:moveTo>
                  <a:lnTo>
                    <a:pt x="10" y="15"/>
                  </a:lnTo>
                  <a:lnTo>
                    <a:pt x="5" y="15"/>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64"/>
            <p:cNvSpPr>
              <a:spLocks/>
            </p:cNvSpPr>
            <p:nvPr/>
          </p:nvSpPr>
          <p:spPr bwMode="auto">
            <a:xfrm>
              <a:off x="4092575" y="5499100"/>
              <a:ext cx="17463" cy="23813"/>
            </a:xfrm>
            <a:custGeom>
              <a:avLst/>
              <a:gdLst>
                <a:gd name="T0" fmla="*/ 2147483647 w 11"/>
                <a:gd name="T1" fmla="*/ 0 h 15"/>
                <a:gd name="T2" fmla="*/ 2147483647 w 11"/>
                <a:gd name="T3" fmla="*/ 2147483647 h 15"/>
                <a:gd name="T4" fmla="*/ 2147483647 w 11"/>
                <a:gd name="T5" fmla="*/ 2147483647 h 15"/>
                <a:gd name="T6" fmla="*/ 0 w 11"/>
                <a:gd name="T7" fmla="*/ 0 h 15"/>
                <a:gd name="T8" fmla="*/ 2147483647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9" y="0"/>
                  </a:moveTo>
                  <a:lnTo>
                    <a:pt x="11" y="15"/>
                  </a:lnTo>
                  <a:lnTo>
                    <a:pt x="3" y="15"/>
                  </a:lnTo>
                  <a:lnTo>
                    <a:pt x="0" y="0"/>
                  </a:lnTo>
                  <a:lnTo>
                    <a:pt x="9"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65"/>
            <p:cNvSpPr>
              <a:spLocks/>
            </p:cNvSpPr>
            <p:nvPr/>
          </p:nvSpPr>
          <p:spPr bwMode="auto">
            <a:xfrm>
              <a:off x="4049713" y="5499100"/>
              <a:ext cx="11112" cy="23813"/>
            </a:xfrm>
            <a:custGeom>
              <a:avLst/>
              <a:gdLst>
                <a:gd name="T0" fmla="*/ 2147483647 w 8"/>
                <a:gd name="T1" fmla="*/ 0 h 15"/>
                <a:gd name="T2" fmla="*/ 2147483647 w 8"/>
                <a:gd name="T3" fmla="*/ 2147483647 h 15"/>
                <a:gd name="T4" fmla="*/ 2147483647 w 8"/>
                <a:gd name="T5" fmla="*/ 2147483647 h 15"/>
                <a:gd name="T6" fmla="*/ 0 w 8"/>
                <a:gd name="T7" fmla="*/ 0 h 15"/>
                <a:gd name="T8" fmla="*/ 2147483647 w 8"/>
                <a:gd name="T9" fmla="*/ 0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6" y="0"/>
                  </a:moveTo>
                  <a:lnTo>
                    <a:pt x="8" y="15"/>
                  </a:lnTo>
                  <a:lnTo>
                    <a:pt x="2" y="15"/>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66"/>
            <p:cNvSpPr>
              <a:spLocks/>
            </p:cNvSpPr>
            <p:nvPr/>
          </p:nvSpPr>
          <p:spPr bwMode="auto">
            <a:xfrm>
              <a:off x="3830638" y="5499100"/>
              <a:ext cx="12700" cy="23813"/>
            </a:xfrm>
            <a:custGeom>
              <a:avLst/>
              <a:gdLst>
                <a:gd name="T0" fmla="*/ 2147483647 w 8"/>
                <a:gd name="T1" fmla="*/ 0 h 15"/>
                <a:gd name="T2" fmla="*/ 2147483647 w 8"/>
                <a:gd name="T3" fmla="*/ 2147483647 h 15"/>
                <a:gd name="T4" fmla="*/ 0 w 8"/>
                <a:gd name="T5" fmla="*/ 2147483647 h 15"/>
                <a:gd name="T6" fmla="*/ 2147483647 w 8"/>
                <a:gd name="T7" fmla="*/ 0 h 15"/>
                <a:gd name="T8" fmla="*/ 2147483647 w 8"/>
                <a:gd name="T9" fmla="*/ 0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0"/>
                  </a:moveTo>
                  <a:lnTo>
                    <a:pt x="6" y="15"/>
                  </a:lnTo>
                  <a:lnTo>
                    <a:pt x="0" y="15"/>
                  </a:lnTo>
                  <a:lnTo>
                    <a:pt x="3"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67"/>
            <p:cNvSpPr>
              <a:spLocks/>
            </p:cNvSpPr>
            <p:nvPr/>
          </p:nvSpPr>
          <p:spPr bwMode="auto">
            <a:xfrm>
              <a:off x="3775075" y="5499100"/>
              <a:ext cx="14288" cy="23813"/>
            </a:xfrm>
            <a:custGeom>
              <a:avLst/>
              <a:gdLst>
                <a:gd name="T0" fmla="*/ 2147483647 w 9"/>
                <a:gd name="T1" fmla="*/ 0 h 15"/>
                <a:gd name="T2" fmla="*/ 2147483647 w 9"/>
                <a:gd name="T3" fmla="*/ 2147483647 h 15"/>
                <a:gd name="T4" fmla="*/ 0 w 9"/>
                <a:gd name="T5" fmla="*/ 2147483647 h 15"/>
                <a:gd name="T6" fmla="*/ 2147483647 w 9"/>
                <a:gd name="T7" fmla="*/ 0 h 15"/>
                <a:gd name="T8" fmla="*/ 2147483647 w 9"/>
                <a:gd name="T9" fmla="*/ 0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9" y="0"/>
                  </a:moveTo>
                  <a:lnTo>
                    <a:pt x="6" y="15"/>
                  </a:lnTo>
                  <a:lnTo>
                    <a:pt x="0" y="15"/>
                  </a:lnTo>
                  <a:lnTo>
                    <a:pt x="4" y="0"/>
                  </a:lnTo>
                  <a:lnTo>
                    <a:pt x="9"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68"/>
            <p:cNvSpPr>
              <a:spLocks/>
            </p:cNvSpPr>
            <p:nvPr/>
          </p:nvSpPr>
          <p:spPr bwMode="auto">
            <a:xfrm>
              <a:off x="4151313" y="5473700"/>
              <a:ext cx="11112"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0"/>
                  </a:moveTo>
                  <a:lnTo>
                    <a:pt x="7"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69"/>
            <p:cNvSpPr>
              <a:spLocks/>
            </p:cNvSpPr>
            <p:nvPr/>
          </p:nvSpPr>
          <p:spPr bwMode="auto">
            <a:xfrm>
              <a:off x="4122738" y="5473700"/>
              <a:ext cx="12700" cy="15875"/>
            </a:xfrm>
            <a:custGeom>
              <a:avLst/>
              <a:gdLst>
                <a:gd name="T0" fmla="*/ 2147483647 w 8"/>
                <a:gd name="T1" fmla="*/ 0 h 10"/>
                <a:gd name="T2" fmla="*/ 2147483647 w 8"/>
                <a:gd name="T3" fmla="*/ 2147483647 h 10"/>
                <a:gd name="T4" fmla="*/ 2147483647 w 8"/>
                <a:gd name="T5" fmla="*/ 2147483647 h 10"/>
                <a:gd name="T6" fmla="*/ 0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6" y="0"/>
                  </a:moveTo>
                  <a:lnTo>
                    <a:pt x="8"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70"/>
            <p:cNvSpPr>
              <a:spLocks/>
            </p:cNvSpPr>
            <p:nvPr/>
          </p:nvSpPr>
          <p:spPr bwMode="auto">
            <a:xfrm>
              <a:off x="4097338" y="5473700"/>
              <a:ext cx="9525" cy="15875"/>
            </a:xfrm>
            <a:custGeom>
              <a:avLst/>
              <a:gdLst>
                <a:gd name="T0" fmla="*/ 2147483647 w 6"/>
                <a:gd name="T1" fmla="*/ 0 h 10"/>
                <a:gd name="T2" fmla="*/ 2147483647 w 6"/>
                <a:gd name="T3" fmla="*/ 2147483647 h 10"/>
                <a:gd name="T4" fmla="*/ 2147483647 w 6"/>
                <a:gd name="T5" fmla="*/ 2147483647 h 10"/>
                <a:gd name="T6" fmla="*/ 0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0"/>
                  </a:moveTo>
                  <a:lnTo>
                    <a:pt x="6" y="10"/>
                  </a:lnTo>
                  <a:lnTo>
                    <a:pt x="2" y="10"/>
                  </a:lnTo>
                  <a:lnTo>
                    <a:pt x="0"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71"/>
            <p:cNvSpPr>
              <a:spLocks/>
            </p:cNvSpPr>
            <p:nvPr/>
          </p:nvSpPr>
          <p:spPr bwMode="auto">
            <a:xfrm>
              <a:off x="4070350" y="5473700"/>
              <a:ext cx="11113"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5" y="0"/>
                  </a:moveTo>
                  <a:lnTo>
                    <a:pt x="7" y="10"/>
                  </a:lnTo>
                  <a:lnTo>
                    <a:pt x="1" y="10"/>
                  </a:lnTo>
                  <a:lnTo>
                    <a:pt x="0"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72"/>
            <p:cNvSpPr>
              <a:spLocks/>
            </p:cNvSpPr>
            <p:nvPr/>
          </p:nvSpPr>
          <p:spPr bwMode="auto">
            <a:xfrm>
              <a:off x="4041775" y="5473700"/>
              <a:ext cx="9525" cy="15875"/>
            </a:xfrm>
            <a:custGeom>
              <a:avLst/>
              <a:gdLst>
                <a:gd name="T0" fmla="*/ 2147483647 w 6"/>
                <a:gd name="T1" fmla="*/ 0 h 10"/>
                <a:gd name="T2" fmla="*/ 2147483647 w 6"/>
                <a:gd name="T3" fmla="*/ 2147483647 h 10"/>
                <a:gd name="T4" fmla="*/ 2147483647 w 6"/>
                <a:gd name="T5" fmla="*/ 2147483647 h 10"/>
                <a:gd name="T6" fmla="*/ 0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1"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Rectangle 73"/>
            <p:cNvSpPr>
              <a:spLocks noChangeArrowheads="1"/>
            </p:cNvSpPr>
            <p:nvPr/>
          </p:nvSpPr>
          <p:spPr bwMode="auto">
            <a:xfrm>
              <a:off x="4017963" y="5473700"/>
              <a:ext cx="7937"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2" name="Freeform 74"/>
            <p:cNvSpPr>
              <a:spLocks/>
            </p:cNvSpPr>
            <p:nvPr/>
          </p:nvSpPr>
          <p:spPr bwMode="auto">
            <a:xfrm>
              <a:off x="3987800" y="5473700"/>
              <a:ext cx="9525"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0" y="10"/>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Rectangle 75"/>
            <p:cNvSpPr>
              <a:spLocks noChangeArrowheads="1"/>
            </p:cNvSpPr>
            <p:nvPr/>
          </p:nvSpPr>
          <p:spPr bwMode="auto">
            <a:xfrm>
              <a:off x="3962400" y="5473700"/>
              <a:ext cx="9525"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4" name="Rectangle 76"/>
            <p:cNvSpPr>
              <a:spLocks noChangeArrowheads="1"/>
            </p:cNvSpPr>
            <p:nvPr/>
          </p:nvSpPr>
          <p:spPr bwMode="auto">
            <a:xfrm>
              <a:off x="3933825" y="5473700"/>
              <a:ext cx="9525"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5" name="Freeform 77"/>
            <p:cNvSpPr>
              <a:spLocks/>
            </p:cNvSpPr>
            <p:nvPr/>
          </p:nvSpPr>
          <p:spPr bwMode="auto">
            <a:xfrm>
              <a:off x="3905250" y="5473700"/>
              <a:ext cx="12700" cy="15875"/>
            </a:xfrm>
            <a:custGeom>
              <a:avLst/>
              <a:gdLst>
                <a:gd name="T0" fmla="*/ 2147483647 w 8"/>
                <a:gd name="T1" fmla="*/ 0 h 10"/>
                <a:gd name="T2" fmla="*/ 2147483647 w 8"/>
                <a:gd name="T3" fmla="*/ 2147483647 h 10"/>
                <a:gd name="T4" fmla="*/ 0 w 8"/>
                <a:gd name="T5" fmla="*/ 2147483647 h 10"/>
                <a:gd name="T6" fmla="*/ 2147483647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0"/>
                  </a:moveTo>
                  <a:lnTo>
                    <a:pt x="6" y="10"/>
                  </a:lnTo>
                  <a:lnTo>
                    <a:pt x="0" y="10"/>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78"/>
            <p:cNvSpPr>
              <a:spLocks/>
            </p:cNvSpPr>
            <p:nvPr/>
          </p:nvSpPr>
          <p:spPr bwMode="auto">
            <a:xfrm>
              <a:off x="3878263" y="5473700"/>
              <a:ext cx="12700"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6"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79"/>
            <p:cNvSpPr>
              <a:spLocks/>
            </p:cNvSpPr>
            <p:nvPr/>
          </p:nvSpPr>
          <p:spPr bwMode="auto">
            <a:xfrm>
              <a:off x="3852863" y="5473700"/>
              <a:ext cx="7937" cy="15875"/>
            </a:xfrm>
            <a:custGeom>
              <a:avLst/>
              <a:gdLst>
                <a:gd name="T0" fmla="*/ 2147483647 w 5"/>
                <a:gd name="T1" fmla="*/ 0 h 10"/>
                <a:gd name="T2" fmla="*/ 2147483647 w 5"/>
                <a:gd name="T3" fmla="*/ 2147483647 h 10"/>
                <a:gd name="T4" fmla="*/ 0 w 5"/>
                <a:gd name="T5" fmla="*/ 2147483647 h 10"/>
                <a:gd name="T6" fmla="*/ 2147483647 w 5"/>
                <a:gd name="T7" fmla="*/ 0 h 10"/>
                <a:gd name="T8" fmla="*/ 214748364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0"/>
                  </a:moveTo>
                  <a:lnTo>
                    <a:pt x="4" y="10"/>
                  </a:lnTo>
                  <a:lnTo>
                    <a:pt x="0" y="10"/>
                  </a:lnTo>
                  <a:lnTo>
                    <a:pt x="1"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80"/>
            <p:cNvSpPr>
              <a:spLocks/>
            </p:cNvSpPr>
            <p:nvPr/>
          </p:nvSpPr>
          <p:spPr bwMode="auto">
            <a:xfrm>
              <a:off x="3824288" y="5473700"/>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4"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81"/>
            <p:cNvSpPr>
              <a:spLocks/>
            </p:cNvSpPr>
            <p:nvPr/>
          </p:nvSpPr>
          <p:spPr bwMode="auto">
            <a:xfrm>
              <a:off x="3795713" y="5473700"/>
              <a:ext cx="12700" cy="15875"/>
            </a:xfrm>
            <a:custGeom>
              <a:avLst/>
              <a:gdLst>
                <a:gd name="T0" fmla="*/ 2147483647 w 8"/>
                <a:gd name="T1" fmla="*/ 0 h 10"/>
                <a:gd name="T2" fmla="*/ 2147483647 w 8"/>
                <a:gd name="T3" fmla="*/ 2147483647 h 10"/>
                <a:gd name="T4" fmla="*/ 0 w 8"/>
                <a:gd name="T5" fmla="*/ 2147483647 h 10"/>
                <a:gd name="T6" fmla="*/ 2147483647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0"/>
                  </a:moveTo>
                  <a:lnTo>
                    <a:pt x="5" y="10"/>
                  </a:lnTo>
                  <a:lnTo>
                    <a:pt x="0" y="10"/>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Rectangle 82"/>
            <p:cNvSpPr>
              <a:spLocks noChangeArrowheads="1"/>
            </p:cNvSpPr>
            <p:nvPr/>
          </p:nvSpPr>
          <p:spPr bwMode="auto">
            <a:xfrm>
              <a:off x="1350963" y="4502150"/>
              <a:ext cx="9636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1" name="Freeform 83"/>
            <p:cNvSpPr>
              <a:spLocks/>
            </p:cNvSpPr>
            <p:nvPr/>
          </p:nvSpPr>
          <p:spPr bwMode="auto">
            <a:xfrm>
              <a:off x="1582738" y="4565650"/>
              <a:ext cx="461962" cy="342900"/>
            </a:xfrm>
            <a:custGeom>
              <a:avLst/>
              <a:gdLst>
                <a:gd name="T0" fmla="*/ 2147483647 w 291"/>
                <a:gd name="T1" fmla="*/ 2147483647 h 216"/>
                <a:gd name="T2" fmla="*/ 2147483647 w 291"/>
                <a:gd name="T3" fmla="*/ 2147483647 h 216"/>
                <a:gd name="T4" fmla="*/ 2147483647 w 291"/>
                <a:gd name="T5" fmla="*/ 2147483647 h 216"/>
                <a:gd name="T6" fmla="*/ 2147483647 w 291"/>
                <a:gd name="T7" fmla="*/ 2147483647 h 216"/>
                <a:gd name="T8" fmla="*/ 2147483647 w 291"/>
                <a:gd name="T9" fmla="*/ 2147483647 h 216"/>
                <a:gd name="T10" fmla="*/ 2147483647 w 291"/>
                <a:gd name="T11" fmla="*/ 2147483647 h 216"/>
                <a:gd name="T12" fmla="*/ 2147483647 w 291"/>
                <a:gd name="T13" fmla="*/ 2147483647 h 216"/>
                <a:gd name="T14" fmla="*/ 0 w 291"/>
                <a:gd name="T15" fmla="*/ 2147483647 h 216"/>
                <a:gd name="T16" fmla="*/ 0 w 291"/>
                <a:gd name="T17" fmla="*/ 2147483647 h 216"/>
                <a:gd name="T18" fmla="*/ 0 w 291"/>
                <a:gd name="T19" fmla="*/ 2147483647 h 216"/>
                <a:gd name="T20" fmla="*/ 0 w 291"/>
                <a:gd name="T21" fmla="*/ 2147483647 h 216"/>
                <a:gd name="T22" fmla="*/ 2147483647 w 291"/>
                <a:gd name="T23" fmla="*/ 2147483647 h 216"/>
                <a:gd name="T24" fmla="*/ 2147483647 w 291"/>
                <a:gd name="T25" fmla="*/ 2147483647 h 216"/>
                <a:gd name="T26" fmla="*/ 2147483647 w 291"/>
                <a:gd name="T27" fmla="*/ 2147483647 h 216"/>
                <a:gd name="T28" fmla="*/ 2147483647 w 291"/>
                <a:gd name="T29" fmla="*/ 2147483647 h 216"/>
                <a:gd name="T30" fmla="*/ 2147483647 w 291"/>
                <a:gd name="T31" fmla="*/ 2147483647 h 216"/>
                <a:gd name="T32" fmla="*/ 2147483647 w 291"/>
                <a:gd name="T33" fmla="*/ 0 h 216"/>
                <a:gd name="T34" fmla="*/ 2147483647 w 291"/>
                <a:gd name="T35" fmla="*/ 0 h 216"/>
                <a:gd name="T36" fmla="*/ 2147483647 w 291"/>
                <a:gd name="T37" fmla="*/ 0 h 216"/>
                <a:gd name="T38" fmla="*/ 2147483647 w 291"/>
                <a:gd name="T39" fmla="*/ 0 h 216"/>
                <a:gd name="T40" fmla="*/ 2147483647 w 291"/>
                <a:gd name="T41" fmla="*/ 2147483647 h 216"/>
                <a:gd name="T42" fmla="*/ 2147483647 w 291"/>
                <a:gd name="T43" fmla="*/ 2147483647 h 216"/>
                <a:gd name="T44" fmla="*/ 2147483647 w 291"/>
                <a:gd name="T45" fmla="*/ 2147483647 h 216"/>
                <a:gd name="T46" fmla="*/ 2147483647 w 291"/>
                <a:gd name="T47" fmla="*/ 2147483647 h 216"/>
                <a:gd name="T48" fmla="*/ 2147483647 w 291"/>
                <a:gd name="T49" fmla="*/ 2147483647 h 216"/>
                <a:gd name="T50" fmla="*/ 2147483647 w 291"/>
                <a:gd name="T51" fmla="*/ 2147483647 h 216"/>
                <a:gd name="T52" fmla="*/ 2147483647 w 291"/>
                <a:gd name="T53" fmla="*/ 2147483647 h 216"/>
                <a:gd name="T54" fmla="*/ 2147483647 w 291"/>
                <a:gd name="T55" fmla="*/ 2147483647 h 216"/>
                <a:gd name="T56" fmla="*/ 2147483647 w 291"/>
                <a:gd name="T57" fmla="*/ 2147483647 h 216"/>
                <a:gd name="T58" fmla="*/ 2147483647 w 291"/>
                <a:gd name="T59" fmla="*/ 2147483647 h 216"/>
                <a:gd name="T60" fmla="*/ 2147483647 w 291"/>
                <a:gd name="T61" fmla="*/ 2147483647 h 216"/>
                <a:gd name="T62" fmla="*/ 2147483647 w 291"/>
                <a:gd name="T63" fmla="*/ 2147483647 h 216"/>
                <a:gd name="T64" fmla="*/ 2147483647 w 291"/>
                <a:gd name="T65" fmla="*/ 2147483647 h 216"/>
                <a:gd name="T66" fmla="*/ 2147483647 w 291"/>
                <a:gd name="T67" fmla="*/ 2147483647 h 216"/>
                <a:gd name="T68" fmla="*/ 2147483647 w 291"/>
                <a:gd name="T69" fmla="*/ 2147483647 h 216"/>
                <a:gd name="T70" fmla="*/ 2147483647 w 291"/>
                <a:gd name="T71" fmla="*/ 2147483647 h 216"/>
                <a:gd name="T72" fmla="*/ 2147483647 w 291"/>
                <a:gd name="T73" fmla="*/ 214748364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1"/>
                <a:gd name="T112" fmla="*/ 0 h 216"/>
                <a:gd name="T113" fmla="*/ 291 w 291"/>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1" h="216">
                  <a:moveTo>
                    <a:pt x="25" y="216"/>
                  </a:moveTo>
                  <a:lnTo>
                    <a:pt x="19" y="216"/>
                  </a:lnTo>
                  <a:lnTo>
                    <a:pt x="13" y="214"/>
                  </a:lnTo>
                  <a:lnTo>
                    <a:pt x="10" y="212"/>
                  </a:lnTo>
                  <a:lnTo>
                    <a:pt x="6" y="209"/>
                  </a:lnTo>
                  <a:lnTo>
                    <a:pt x="4" y="206"/>
                  </a:lnTo>
                  <a:lnTo>
                    <a:pt x="1" y="201"/>
                  </a:lnTo>
                  <a:lnTo>
                    <a:pt x="0" y="197"/>
                  </a:lnTo>
                  <a:lnTo>
                    <a:pt x="0" y="191"/>
                  </a:lnTo>
                  <a:lnTo>
                    <a:pt x="0" y="25"/>
                  </a:lnTo>
                  <a:lnTo>
                    <a:pt x="0" y="19"/>
                  </a:lnTo>
                  <a:lnTo>
                    <a:pt x="1" y="14"/>
                  </a:lnTo>
                  <a:lnTo>
                    <a:pt x="4" y="10"/>
                  </a:lnTo>
                  <a:lnTo>
                    <a:pt x="6" y="7"/>
                  </a:lnTo>
                  <a:lnTo>
                    <a:pt x="10" y="4"/>
                  </a:lnTo>
                  <a:lnTo>
                    <a:pt x="13" y="1"/>
                  </a:lnTo>
                  <a:lnTo>
                    <a:pt x="19" y="0"/>
                  </a:lnTo>
                  <a:lnTo>
                    <a:pt x="25" y="0"/>
                  </a:lnTo>
                  <a:lnTo>
                    <a:pt x="268" y="0"/>
                  </a:lnTo>
                  <a:lnTo>
                    <a:pt x="274" y="0"/>
                  </a:lnTo>
                  <a:lnTo>
                    <a:pt x="278" y="1"/>
                  </a:lnTo>
                  <a:lnTo>
                    <a:pt x="283" y="4"/>
                  </a:lnTo>
                  <a:lnTo>
                    <a:pt x="287" y="7"/>
                  </a:lnTo>
                  <a:lnTo>
                    <a:pt x="288" y="10"/>
                  </a:lnTo>
                  <a:lnTo>
                    <a:pt x="291" y="14"/>
                  </a:lnTo>
                  <a:lnTo>
                    <a:pt x="291" y="19"/>
                  </a:lnTo>
                  <a:lnTo>
                    <a:pt x="291" y="25"/>
                  </a:lnTo>
                  <a:lnTo>
                    <a:pt x="291" y="191"/>
                  </a:lnTo>
                  <a:lnTo>
                    <a:pt x="291" y="197"/>
                  </a:lnTo>
                  <a:lnTo>
                    <a:pt x="291" y="201"/>
                  </a:lnTo>
                  <a:lnTo>
                    <a:pt x="288" y="206"/>
                  </a:lnTo>
                  <a:lnTo>
                    <a:pt x="287" y="209"/>
                  </a:lnTo>
                  <a:lnTo>
                    <a:pt x="283" y="212"/>
                  </a:lnTo>
                  <a:lnTo>
                    <a:pt x="278" y="214"/>
                  </a:lnTo>
                  <a:lnTo>
                    <a:pt x="274" y="216"/>
                  </a:lnTo>
                  <a:lnTo>
                    <a:pt x="268" y="216"/>
                  </a:lnTo>
                  <a:lnTo>
                    <a:pt x="25"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84"/>
            <p:cNvSpPr>
              <a:spLocks/>
            </p:cNvSpPr>
            <p:nvPr/>
          </p:nvSpPr>
          <p:spPr bwMode="auto">
            <a:xfrm>
              <a:off x="1490663" y="4908550"/>
              <a:ext cx="661987" cy="254000"/>
            </a:xfrm>
            <a:custGeom>
              <a:avLst/>
              <a:gdLst>
                <a:gd name="T0" fmla="*/ 2147483647 w 417"/>
                <a:gd name="T1" fmla="*/ 2147483647 h 160"/>
                <a:gd name="T2" fmla="*/ 2147483647 w 417"/>
                <a:gd name="T3" fmla="*/ 2147483647 h 160"/>
                <a:gd name="T4" fmla="*/ 2147483647 w 417"/>
                <a:gd name="T5" fmla="*/ 2147483647 h 160"/>
                <a:gd name="T6" fmla="*/ 2147483647 w 417"/>
                <a:gd name="T7" fmla="*/ 2147483647 h 160"/>
                <a:gd name="T8" fmla="*/ 2147483647 w 417"/>
                <a:gd name="T9" fmla="*/ 2147483647 h 160"/>
                <a:gd name="T10" fmla="*/ 2147483647 w 417"/>
                <a:gd name="T11" fmla="*/ 2147483647 h 160"/>
                <a:gd name="T12" fmla="*/ 2147483647 w 417"/>
                <a:gd name="T13" fmla="*/ 2147483647 h 160"/>
                <a:gd name="T14" fmla="*/ 2147483647 w 417"/>
                <a:gd name="T15" fmla="*/ 0 h 160"/>
                <a:gd name="T16" fmla="*/ 2147483647 w 417"/>
                <a:gd name="T17" fmla="*/ 0 h 160"/>
                <a:gd name="T18" fmla="*/ 2147483647 w 417"/>
                <a:gd name="T19" fmla="*/ 2147483647 h 160"/>
                <a:gd name="T20" fmla="*/ 2147483647 w 417"/>
                <a:gd name="T21" fmla="*/ 2147483647 h 160"/>
                <a:gd name="T22" fmla="*/ 2147483647 w 417"/>
                <a:gd name="T23" fmla="*/ 2147483647 h 160"/>
                <a:gd name="T24" fmla="*/ 2147483647 w 417"/>
                <a:gd name="T25" fmla="*/ 2147483647 h 160"/>
                <a:gd name="T26" fmla="*/ 2147483647 w 417"/>
                <a:gd name="T27" fmla="*/ 2147483647 h 160"/>
                <a:gd name="T28" fmla="*/ 2147483647 w 417"/>
                <a:gd name="T29" fmla="*/ 2147483647 h 160"/>
                <a:gd name="T30" fmla="*/ 0 w 417"/>
                <a:gd name="T31" fmla="*/ 2147483647 h 160"/>
                <a:gd name="T32" fmla="*/ 2147483647 w 417"/>
                <a:gd name="T33" fmla="*/ 2147483647 h 160"/>
                <a:gd name="T34" fmla="*/ 2147483647 w 417"/>
                <a:gd name="T35" fmla="*/ 2147483647 h 160"/>
                <a:gd name="T36" fmla="*/ 2147483647 w 417"/>
                <a:gd name="T37" fmla="*/ 2147483647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160"/>
                <a:gd name="T59" fmla="*/ 417 w 417"/>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160">
                  <a:moveTo>
                    <a:pt x="417" y="132"/>
                  </a:moveTo>
                  <a:lnTo>
                    <a:pt x="396" y="46"/>
                  </a:lnTo>
                  <a:lnTo>
                    <a:pt x="346" y="46"/>
                  </a:lnTo>
                  <a:lnTo>
                    <a:pt x="346" y="23"/>
                  </a:lnTo>
                  <a:lnTo>
                    <a:pt x="268" y="23"/>
                  </a:lnTo>
                  <a:lnTo>
                    <a:pt x="268" y="6"/>
                  </a:lnTo>
                  <a:lnTo>
                    <a:pt x="249" y="6"/>
                  </a:lnTo>
                  <a:lnTo>
                    <a:pt x="249" y="0"/>
                  </a:lnTo>
                  <a:lnTo>
                    <a:pt x="158" y="0"/>
                  </a:lnTo>
                  <a:lnTo>
                    <a:pt x="158" y="6"/>
                  </a:lnTo>
                  <a:lnTo>
                    <a:pt x="140" y="6"/>
                  </a:lnTo>
                  <a:lnTo>
                    <a:pt x="140" y="23"/>
                  </a:lnTo>
                  <a:lnTo>
                    <a:pt x="62" y="23"/>
                  </a:lnTo>
                  <a:lnTo>
                    <a:pt x="62" y="46"/>
                  </a:lnTo>
                  <a:lnTo>
                    <a:pt x="21" y="46"/>
                  </a:lnTo>
                  <a:lnTo>
                    <a:pt x="0" y="132"/>
                  </a:lnTo>
                  <a:lnTo>
                    <a:pt x="14" y="160"/>
                  </a:lnTo>
                  <a:lnTo>
                    <a:pt x="405" y="160"/>
                  </a:lnTo>
                  <a:lnTo>
                    <a:pt x="41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85"/>
            <p:cNvSpPr>
              <a:spLocks/>
            </p:cNvSpPr>
            <p:nvPr/>
          </p:nvSpPr>
          <p:spPr bwMode="auto">
            <a:xfrm>
              <a:off x="1592263" y="4575175"/>
              <a:ext cx="446087" cy="322263"/>
            </a:xfrm>
            <a:custGeom>
              <a:avLst/>
              <a:gdLst>
                <a:gd name="T0" fmla="*/ 0 w 281"/>
                <a:gd name="T1" fmla="*/ 2147483647 h 203"/>
                <a:gd name="T2" fmla="*/ 2147483647 w 281"/>
                <a:gd name="T3" fmla="*/ 2147483647 h 203"/>
                <a:gd name="T4" fmla="*/ 2147483647 w 281"/>
                <a:gd name="T5" fmla="*/ 2147483647 h 203"/>
                <a:gd name="T6" fmla="*/ 2147483647 w 281"/>
                <a:gd name="T7" fmla="*/ 2147483647 h 203"/>
                <a:gd name="T8" fmla="*/ 2147483647 w 281"/>
                <a:gd name="T9" fmla="*/ 2147483647 h 203"/>
                <a:gd name="T10" fmla="*/ 2147483647 w 281"/>
                <a:gd name="T11" fmla="*/ 2147483647 h 203"/>
                <a:gd name="T12" fmla="*/ 2147483647 w 281"/>
                <a:gd name="T13" fmla="*/ 2147483647 h 203"/>
                <a:gd name="T14" fmla="*/ 2147483647 w 281"/>
                <a:gd name="T15" fmla="*/ 2147483647 h 203"/>
                <a:gd name="T16" fmla="*/ 2147483647 w 281"/>
                <a:gd name="T17" fmla="*/ 2147483647 h 203"/>
                <a:gd name="T18" fmla="*/ 2147483647 w 281"/>
                <a:gd name="T19" fmla="*/ 2147483647 h 203"/>
                <a:gd name="T20" fmla="*/ 2147483647 w 281"/>
                <a:gd name="T21" fmla="*/ 2147483647 h 203"/>
                <a:gd name="T22" fmla="*/ 2147483647 w 281"/>
                <a:gd name="T23" fmla="*/ 2147483647 h 203"/>
                <a:gd name="T24" fmla="*/ 2147483647 w 281"/>
                <a:gd name="T25" fmla="*/ 2147483647 h 203"/>
                <a:gd name="T26" fmla="*/ 2147483647 w 281"/>
                <a:gd name="T27" fmla="*/ 2147483647 h 203"/>
                <a:gd name="T28" fmla="*/ 2147483647 w 281"/>
                <a:gd name="T29" fmla="*/ 2147483647 h 203"/>
                <a:gd name="T30" fmla="*/ 2147483647 w 281"/>
                <a:gd name="T31" fmla="*/ 2147483647 h 203"/>
                <a:gd name="T32" fmla="*/ 2147483647 w 281"/>
                <a:gd name="T33" fmla="*/ 2147483647 h 203"/>
                <a:gd name="T34" fmla="*/ 2147483647 w 281"/>
                <a:gd name="T35" fmla="*/ 2147483647 h 203"/>
                <a:gd name="T36" fmla="*/ 2147483647 w 281"/>
                <a:gd name="T37" fmla="*/ 2147483647 h 203"/>
                <a:gd name="T38" fmla="*/ 2147483647 w 281"/>
                <a:gd name="T39" fmla="*/ 2147483647 h 203"/>
                <a:gd name="T40" fmla="*/ 2147483647 w 281"/>
                <a:gd name="T41" fmla="*/ 2147483647 h 203"/>
                <a:gd name="T42" fmla="*/ 2147483647 w 281"/>
                <a:gd name="T43" fmla="*/ 2147483647 h 203"/>
                <a:gd name="T44" fmla="*/ 2147483647 w 281"/>
                <a:gd name="T45" fmla="*/ 2147483647 h 203"/>
                <a:gd name="T46" fmla="*/ 2147483647 w 281"/>
                <a:gd name="T47" fmla="*/ 2147483647 h 203"/>
                <a:gd name="T48" fmla="*/ 2147483647 w 281"/>
                <a:gd name="T49" fmla="*/ 2147483647 h 203"/>
                <a:gd name="T50" fmla="*/ 2147483647 w 281"/>
                <a:gd name="T51" fmla="*/ 0 h 203"/>
                <a:gd name="T52" fmla="*/ 2147483647 w 281"/>
                <a:gd name="T53" fmla="*/ 0 h 203"/>
                <a:gd name="T54" fmla="*/ 2147483647 w 281"/>
                <a:gd name="T55" fmla="*/ 0 h 203"/>
                <a:gd name="T56" fmla="*/ 2147483647 w 281"/>
                <a:gd name="T57" fmla="*/ 0 h 203"/>
                <a:gd name="T58" fmla="*/ 2147483647 w 281"/>
                <a:gd name="T59" fmla="*/ 2147483647 h 203"/>
                <a:gd name="T60" fmla="*/ 2147483647 w 281"/>
                <a:gd name="T61" fmla="*/ 2147483647 h 203"/>
                <a:gd name="T62" fmla="*/ 2147483647 w 281"/>
                <a:gd name="T63" fmla="*/ 2147483647 h 203"/>
                <a:gd name="T64" fmla="*/ 2147483647 w 281"/>
                <a:gd name="T65" fmla="*/ 2147483647 h 203"/>
                <a:gd name="T66" fmla="*/ 2147483647 w 281"/>
                <a:gd name="T67" fmla="*/ 2147483647 h 203"/>
                <a:gd name="T68" fmla="*/ 2147483647 w 281"/>
                <a:gd name="T69" fmla="*/ 2147483647 h 203"/>
                <a:gd name="T70" fmla="*/ 0 w 281"/>
                <a:gd name="T71" fmla="*/ 2147483647 h 203"/>
                <a:gd name="T72" fmla="*/ 0 w 281"/>
                <a:gd name="T73" fmla="*/ 2147483647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203"/>
                <a:gd name="T113" fmla="*/ 281 w 281"/>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203">
                  <a:moveTo>
                    <a:pt x="0" y="183"/>
                  </a:moveTo>
                  <a:lnTo>
                    <a:pt x="1" y="188"/>
                  </a:lnTo>
                  <a:lnTo>
                    <a:pt x="1" y="191"/>
                  </a:lnTo>
                  <a:lnTo>
                    <a:pt x="3" y="195"/>
                  </a:lnTo>
                  <a:lnTo>
                    <a:pt x="6" y="198"/>
                  </a:lnTo>
                  <a:lnTo>
                    <a:pt x="7" y="200"/>
                  </a:lnTo>
                  <a:lnTo>
                    <a:pt x="11" y="201"/>
                  </a:lnTo>
                  <a:lnTo>
                    <a:pt x="14" y="203"/>
                  </a:lnTo>
                  <a:lnTo>
                    <a:pt x="20" y="203"/>
                  </a:lnTo>
                  <a:lnTo>
                    <a:pt x="260" y="203"/>
                  </a:lnTo>
                  <a:lnTo>
                    <a:pt x="265" y="203"/>
                  </a:lnTo>
                  <a:lnTo>
                    <a:pt x="269" y="201"/>
                  </a:lnTo>
                  <a:lnTo>
                    <a:pt x="274" y="200"/>
                  </a:lnTo>
                  <a:lnTo>
                    <a:pt x="277" y="198"/>
                  </a:lnTo>
                  <a:lnTo>
                    <a:pt x="278" y="195"/>
                  </a:lnTo>
                  <a:lnTo>
                    <a:pt x="279" y="191"/>
                  </a:lnTo>
                  <a:lnTo>
                    <a:pt x="279" y="188"/>
                  </a:lnTo>
                  <a:lnTo>
                    <a:pt x="281" y="183"/>
                  </a:lnTo>
                  <a:lnTo>
                    <a:pt x="281" y="20"/>
                  </a:lnTo>
                  <a:lnTo>
                    <a:pt x="279" y="16"/>
                  </a:lnTo>
                  <a:lnTo>
                    <a:pt x="279" y="11"/>
                  </a:lnTo>
                  <a:lnTo>
                    <a:pt x="278" y="8"/>
                  </a:lnTo>
                  <a:lnTo>
                    <a:pt x="277" y="5"/>
                  </a:lnTo>
                  <a:lnTo>
                    <a:pt x="274" y="2"/>
                  </a:lnTo>
                  <a:lnTo>
                    <a:pt x="269" y="1"/>
                  </a:lnTo>
                  <a:lnTo>
                    <a:pt x="265" y="0"/>
                  </a:lnTo>
                  <a:lnTo>
                    <a:pt x="260" y="0"/>
                  </a:lnTo>
                  <a:lnTo>
                    <a:pt x="20" y="0"/>
                  </a:lnTo>
                  <a:lnTo>
                    <a:pt x="14" y="0"/>
                  </a:lnTo>
                  <a:lnTo>
                    <a:pt x="11" y="1"/>
                  </a:lnTo>
                  <a:lnTo>
                    <a:pt x="7" y="2"/>
                  </a:lnTo>
                  <a:lnTo>
                    <a:pt x="6" y="5"/>
                  </a:lnTo>
                  <a:lnTo>
                    <a:pt x="3" y="8"/>
                  </a:lnTo>
                  <a:lnTo>
                    <a:pt x="1" y="11"/>
                  </a:lnTo>
                  <a:lnTo>
                    <a:pt x="1" y="16"/>
                  </a:lnTo>
                  <a:lnTo>
                    <a:pt x="0" y="20"/>
                  </a:lnTo>
                  <a:lnTo>
                    <a:pt x="0" y="183"/>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86"/>
            <p:cNvSpPr>
              <a:spLocks/>
            </p:cNvSpPr>
            <p:nvPr/>
          </p:nvSpPr>
          <p:spPr bwMode="auto">
            <a:xfrm>
              <a:off x="1720850" y="4908550"/>
              <a:ext cx="188913" cy="36513"/>
            </a:xfrm>
            <a:custGeom>
              <a:avLst/>
              <a:gdLst>
                <a:gd name="T0" fmla="*/ 2147483647 w 119"/>
                <a:gd name="T1" fmla="*/ 2147483647 h 23"/>
                <a:gd name="T2" fmla="*/ 2147483647 w 119"/>
                <a:gd name="T3" fmla="*/ 2147483647 h 23"/>
                <a:gd name="T4" fmla="*/ 2147483647 w 119"/>
                <a:gd name="T5" fmla="*/ 2147483647 h 23"/>
                <a:gd name="T6" fmla="*/ 2147483647 w 119"/>
                <a:gd name="T7" fmla="*/ 0 h 23"/>
                <a:gd name="T8" fmla="*/ 2147483647 w 119"/>
                <a:gd name="T9" fmla="*/ 0 h 23"/>
                <a:gd name="T10" fmla="*/ 2147483647 w 119"/>
                <a:gd name="T11" fmla="*/ 2147483647 h 23"/>
                <a:gd name="T12" fmla="*/ 0 w 119"/>
                <a:gd name="T13" fmla="*/ 2147483647 h 23"/>
                <a:gd name="T14" fmla="*/ 0 w 119"/>
                <a:gd name="T15" fmla="*/ 2147483647 h 23"/>
                <a:gd name="T16" fmla="*/ 2147483647 w 119"/>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23"/>
                <a:gd name="T29" fmla="*/ 119 w 11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23">
                  <a:moveTo>
                    <a:pt x="119" y="23"/>
                  </a:moveTo>
                  <a:lnTo>
                    <a:pt x="119" y="10"/>
                  </a:lnTo>
                  <a:lnTo>
                    <a:pt x="100" y="10"/>
                  </a:lnTo>
                  <a:lnTo>
                    <a:pt x="100" y="0"/>
                  </a:lnTo>
                  <a:lnTo>
                    <a:pt x="19" y="0"/>
                  </a:lnTo>
                  <a:lnTo>
                    <a:pt x="19" y="10"/>
                  </a:lnTo>
                  <a:lnTo>
                    <a:pt x="0" y="10"/>
                  </a:lnTo>
                  <a:lnTo>
                    <a:pt x="0" y="23"/>
                  </a:lnTo>
                  <a:lnTo>
                    <a:pt x="119" y="23"/>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87"/>
            <p:cNvSpPr>
              <a:spLocks/>
            </p:cNvSpPr>
            <p:nvPr/>
          </p:nvSpPr>
          <p:spPr bwMode="auto">
            <a:xfrm>
              <a:off x="1597025" y="4953000"/>
              <a:ext cx="434975" cy="28575"/>
            </a:xfrm>
            <a:custGeom>
              <a:avLst/>
              <a:gdLst>
                <a:gd name="T0" fmla="*/ 2147483647 w 274"/>
                <a:gd name="T1" fmla="*/ 2147483647 h 18"/>
                <a:gd name="T2" fmla="*/ 2147483647 w 274"/>
                <a:gd name="T3" fmla="*/ 2147483647 h 18"/>
                <a:gd name="T4" fmla="*/ 2147483647 w 274"/>
                <a:gd name="T5" fmla="*/ 0 h 18"/>
                <a:gd name="T6" fmla="*/ 0 w 274"/>
                <a:gd name="T7" fmla="*/ 0 h 18"/>
                <a:gd name="T8" fmla="*/ 0 w 274"/>
                <a:gd name="T9" fmla="*/ 2147483647 h 18"/>
                <a:gd name="T10" fmla="*/ 2147483647 w 274"/>
                <a:gd name="T11" fmla="*/ 2147483647 h 18"/>
                <a:gd name="T12" fmla="*/ 2147483647 w 274"/>
                <a:gd name="T13" fmla="*/ 2147483647 h 18"/>
                <a:gd name="T14" fmla="*/ 2147483647 w 274"/>
                <a:gd name="T15" fmla="*/ 2147483647 h 18"/>
                <a:gd name="T16" fmla="*/ 2147483647 w 27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18"/>
                <a:gd name="T29" fmla="*/ 274 w 27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18">
                  <a:moveTo>
                    <a:pt x="260" y="18"/>
                  </a:moveTo>
                  <a:lnTo>
                    <a:pt x="274" y="18"/>
                  </a:lnTo>
                  <a:lnTo>
                    <a:pt x="274" y="0"/>
                  </a:lnTo>
                  <a:lnTo>
                    <a:pt x="0" y="0"/>
                  </a:lnTo>
                  <a:lnTo>
                    <a:pt x="0" y="18"/>
                  </a:lnTo>
                  <a:lnTo>
                    <a:pt x="154" y="18"/>
                  </a:lnTo>
                  <a:lnTo>
                    <a:pt x="154" y="4"/>
                  </a:lnTo>
                  <a:lnTo>
                    <a:pt x="260" y="4"/>
                  </a:lnTo>
                  <a:lnTo>
                    <a:pt x="260" y="18"/>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88"/>
            <p:cNvSpPr>
              <a:spLocks/>
            </p:cNvSpPr>
            <p:nvPr/>
          </p:nvSpPr>
          <p:spPr bwMode="auto">
            <a:xfrm>
              <a:off x="1504950" y="4989513"/>
              <a:ext cx="636588" cy="146050"/>
            </a:xfrm>
            <a:custGeom>
              <a:avLst/>
              <a:gdLst>
                <a:gd name="T0" fmla="*/ 2147483647 w 401"/>
                <a:gd name="T1" fmla="*/ 2147483647 h 92"/>
                <a:gd name="T2" fmla="*/ 2147483647 w 401"/>
                <a:gd name="T3" fmla="*/ 0 h 92"/>
                <a:gd name="T4" fmla="*/ 2147483647 w 401"/>
                <a:gd name="T5" fmla="*/ 0 h 92"/>
                <a:gd name="T6" fmla="*/ 0 w 401"/>
                <a:gd name="T7" fmla="*/ 2147483647 h 92"/>
                <a:gd name="T8" fmla="*/ 2147483647 w 401"/>
                <a:gd name="T9" fmla="*/ 2147483647 h 92"/>
                <a:gd name="T10" fmla="*/ 2147483647 w 401"/>
                <a:gd name="T11" fmla="*/ 2147483647 h 92"/>
                <a:gd name="T12" fmla="*/ 2147483647 w 401"/>
                <a:gd name="T13" fmla="*/ 2147483647 h 92"/>
                <a:gd name="T14" fmla="*/ 0 60000 65536"/>
                <a:gd name="T15" fmla="*/ 0 60000 65536"/>
                <a:gd name="T16" fmla="*/ 0 60000 65536"/>
                <a:gd name="T17" fmla="*/ 0 60000 65536"/>
                <a:gd name="T18" fmla="*/ 0 60000 65536"/>
                <a:gd name="T19" fmla="*/ 0 60000 65536"/>
                <a:gd name="T20" fmla="*/ 0 60000 65536"/>
                <a:gd name="T21" fmla="*/ 0 w 401"/>
                <a:gd name="T22" fmla="*/ 0 h 92"/>
                <a:gd name="T23" fmla="*/ 401 w 40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92">
                  <a:moveTo>
                    <a:pt x="401" y="81"/>
                  </a:moveTo>
                  <a:lnTo>
                    <a:pt x="382" y="0"/>
                  </a:lnTo>
                  <a:lnTo>
                    <a:pt x="18" y="0"/>
                  </a:lnTo>
                  <a:lnTo>
                    <a:pt x="0" y="81"/>
                  </a:lnTo>
                  <a:lnTo>
                    <a:pt x="5" y="92"/>
                  </a:lnTo>
                  <a:lnTo>
                    <a:pt x="396" y="92"/>
                  </a:lnTo>
                  <a:lnTo>
                    <a:pt x="401" y="81"/>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89"/>
            <p:cNvSpPr>
              <a:spLocks/>
            </p:cNvSpPr>
            <p:nvPr/>
          </p:nvSpPr>
          <p:spPr bwMode="auto">
            <a:xfrm>
              <a:off x="1627188" y="4610100"/>
              <a:ext cx="376237" cy="254000"/>
            </a:xfrm>
            <a:custGeom>
              <a:avLst/>
              <a:gdLst>
                <a:gd name="T0" fmla="*/ 2147483647 w 237"/>
                <a:gd name="T1" fmla="*/ 2147483647 h 160"/>
                <a:gd name="T2" fmla="*/ 2147483647 w 237"/>
                <a:gd name="T3" fmla="*/ 2147483647 h 160"/>
                <a:gd name="T4" fmla="*/ 2147483647 w 237"/>
                <a:gd name="T5" fmla="*/ 2147483647 h 160"/>
                <a:gd name="T6" fmla="*/ 2147483647 w 237"/>
                <a:gd name="T7" fmla="*/ 2147483647 h 160"/>
                <a:gd name="T8" fmla="*/ 2147483647 w 237"/>
                <a:gd name="T9" fmla="*/ 2147483647 h 160"/>
                <a:gd name="T10" fmla="*/ 2147483647 w 237"/>
                <a:gd name="T11" fmla="*/ 2147483647 h 160"/>
                <a:gd name="T12" fmla="*/ 2147483647 w 237"/>
                <a:gd name="T13" fmla="*/ 2147483647 h 160"/>
                <a:gd name="T14" fmla="*/ 2147483647 w 237"/>
                <a:gd name="T15" fmla="*/ 2147483647 h 160"/>
                <a:gd name="T16" fmla="*/ 0 w 237"/>
                <a:gd name="T17" fmla="*/ 2147483647 h 160"/>
                <a:gd name="T18" fmla="*/ 0 w 237"/>
                <a:gd name="T19" fmla="*/ 2147483647 h 160"/>
                <a:gd name="T20" fmla="*/ 0 w 237"/>
                <a:gd name="T21" fmla="*/ 2147483647 h 160"/>
                <a:gd name="T22" fmla="*/ 0 w 237"/>
                <a:gd name="T23" fmla="*/ 2147483647 h 160"/>
                <a:gd name="T24" fmla="*/ 2147483647 w 237"/>
                <a:gd name="T25" fmla="*/ 2147483647 h 160"/>
                <a:gd name="T26" fmla="*/ 2147483647 w 237"/>
                <a:gd name="T27" fmla="*/ 2147483647 h 160"/>
                <a:gd name="T28" fmla="*/ 2147483647 w 237"/>
                <a:gd name="T29" fmla="*/ 2147483647 h 160"/>
                <a:gd name="T30" fmla="*/ 2147483647 w 237"/>
                <a:gd name="T31" fmla="*/ 2147483647 h 160"/>
                <a:gd name="T32" fmla="*/ 2147483647 w 237"/>
                <a:gd name="T33" fmla="*/ 2147483647 h 160"/>
                <a:gd name="T34" fmla="*/ 2147483647 w 237"/>
                <a:gd name="T35" fmla="*/ 0 h 160"/>
                <a:gd name="T36" fmla="*/ 2147483647 w 237"/>
                <a:gd name="T37" fmla="*/ 0 h 160"/>
                <a:gd name="T38" fmla="*/ 2147483647 w 237"/>
                <a:gd name="T39" fmla="*/ 0 h 160"/>
                <a:gd name="T40" fmla="*/ 2147483647 w 237"/>
                <a:gd name="T41" fmla="*/ 0 h 160"/>
                <a:gd name="T42" fmla="*/ 2147483647 w 237"/>
                <a:gd name="T43" fmla="*/ 2147483647 h 160"/>
                <a:gd name="T44" fmla="*/ 2147483647 w 237"/>
                <a:gd name="T45" fmla="*/ 2147483647 h 160"/>
                <a:gd name="T46" fmla="*/ 2147483647 w 237"/>
                <a:gd name="T47" fmla="*/ 2147483647 h 160"/>
                <a:gd name="T48" fmla="*/ 2147483647 w 237"/>
                <a:gd name="T49" fmla="*/ 2147483647 h 160"/>
                <a:gd name="T50" fmla="*/ 2147483647 w 237"/>
                <a:gd name="T51" fmla="*/ 2147483647 h 160"/>
                <a:gd name="T52" fmla="*/ 2147483647 w 237"/>
                <a:gd name="T53" fmla="*/ 2147483647 h 160"/>
                <a:gd name="T54" fmla="*/ 2147483647 w 237"/>
                <a:gd name="T55" fmla="*/ 2147483647 h 160"/>
                <a:gd name="T56" fmla="*/ 2147483647 w 237"/>
                <a:gd name="T57" fmla="*/ 2147483647 h 160"/>
                <a:gd name="T58" fmla="*/ 2147483647 w 237"/>
                <a:gd name="T59" fmla="*/ 2147483647 h 160"/>
                <a:gd name="T60" fmla="*/ 2147483647 w 237"/>
                <a:gd name="T61" fmla="*/ 2147483647 h 160"/>
                <a:gd name="T62" fmla="*/ 2147483647 w 237"/>
                <a:gd name="T63" fmla="*/ 2147483647 h 160"/>
                <a:gd name="T64" fmla="*/ 2147483647 w 237"/>
                <a:gd name="T65" fmla="*/ 2147483647 h 160"/>
                <a:gd name="T66" fmla="*/ 2147483647 w 237"/>
                <a:gd name="T67" fmla="*/ 2147483647 h 160"/>
                <a:gd name="T68" fmla="*/ 2147483647 w 237"/>
                <a:gd name="T69" fmla="*/ 2147483647 h 160"/>
                <a:gd name="T70" fmla="*/ 2147483647 w 237"/>
                <a:gd name="T71" fmla="*/ 2147483647 h 160"/>
                <a:gd name="T72" fmla="*/ 2147483647 w 237"/>
                <a:gd name="T73" fmla="*/ 2147483647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60"/>
                <a:gd name="T113" fmla="*/ 237 w 237"/>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60">
                  <a:moveTo>
                    <a:pt x="221" y="160"/>
                  </a:moveTo>
                  <a:lnTo>
                    <a:pt x="16" y="160"/>
                  </a:lnTo>
                  <a:lnTo>
                    <a:pt x="12" y="160"/>
                  </a:lnTo>
                  <a:lnTo>
                    <a:pt x="9" y="159"/>
                  </a:lnTo>
                  <a:lnTo>
                    <a:pt x="6" y="157"/>
                  </a:lnTo>
                  <a:lnTo>
                    <a:pt x="3" y="156"/>
                  </a:lnTo>
                  <a:lnTo>
                    <a:pt x="1" y="153"/>
                  </a:lnTo>
                  <a:lnTo>
                    <a:pt x="1" y="151"/>
                  </a:lnTo>
                  <a:lnTo>
                    <a:pt x="0" y="148"/>
                  </a:lnTo>
                  <a:lnTo>
                    <a:pt x="0" y="144"/>
                  </a:lnTo>
                  <a:lnTo>
                    <a:pt x="0" y="14"/>
                  </a:lnTo>
                  <a:lnTo>
                    <a:pt x="0" y="11"/>
                  </a:lnTo>
                  <a:lnTo>
                    <a:pt x="1" y="8"/>
                  </a:lnTo>
                  <a:lnTo>
                    <a:pt x="1" y="5"/>
                  </a:lnTo>
                  <a:lnTo>
                    <a:pt x="3" y="4"/>
                  </a:lnTo>
                  <a:lnTo>
                    <a:pt x="6" y="1"/>
                  </a:lnTo>
                  <a:lnTo>
                    <a:pt x="9" y="1"/>
                  </a:lnTo>
                  <a:lnTo>
                    <a:pt x="12" y="0"/>
                  </a:lnTo>
                  <a:lnTo>
                    <a:pt x="16" y="0"/>
                  </a:lnTo>
                  <a:lnTo>
                    <a:pt x="221" y="0"/>
                  </a:lnTo>
                  <a:lnTo>
                    <a:pt x="225" y="0"/>
                  </a:lnTo>
                  <a:lnTo>
                    <a:pt x="228" y="1"/>
                  </a:lnTo>
                  <a:lnTo>
                    <a:pt x="231" y="1"/>
                  </a:lnTo>
                  <a:lnTo>
                    <a:pt x="232" y="4"/>
                  </a:lnTo>
                  <a:lnTo>
                    <a:pt x="235" y="5"/>
                  </a:lnTo>
                  <a:lnTo>
                    <a:pt x="235" y="8"/>
                  </a:lnTo>
                  <a:lnTo>
                    <a:pt x="237" y="11"/>
                  </a:lnTo>
                  <a:lnTo>
                    <a:pt x="237" y="14"/>
                  </a:lnTo>
                  <a:lnTo>
                    <a:pt x="237" y="144"/>
                  </a:lnTo>
                  <a:lnTo>
                    <a:pt x="237" y="148"/>
                  </a:lnTo>
                  <a:lnTo>
                    <a:pt x="235" y="151"/>
                  </a:lnTo>
                  <a:lnTo>
                    <a:pt x="235" y="153"/>
                  </a:lnTo>
                  <a:lnTo>
                    <a:pt x="232" y="156"/>
                  </a:lnTo>
                  <a:lnTo>
                    <a:pt x="231" y="157"/>
                  </a:lnTo>
                  <a:lnTo>
                    <a:pt x="228" y="159"/>
                  </a:lnTo>
                  <a:lnTo>
                    <a:pt x="225" y="160"/>
                  </a:lnTo>
                  <a:lnTo>
                    <a:pt x="221" y="16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Rectangle 90"/>
            <p:cNvSpPr>
              <a:spLocks noChangeArrowheads="1"/>
            </p:cNvSpPr>
            <p:nvPr/>
          </p:nvSpPr>
          <p:spPr bwMode="auto">
            <a:xfrm>
              <a:off x="1963738" y="4879975"/>
              <a:ext cx="39687" cy="12700"/>
            </a:xfrm>
            <a:prstGeom prst="rect">
              <a:avLst/>
            </a:prstGeom>
            <a:solidFill>
              <a:srgbClr val="D8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9" name="Rectangle 91"/>
            <p:cNvSpPr>
              <a:spLocks noChangeArrowheads="1"/>
            </p:cNvSpPr>
            <p:nvPr/>
          </p:nvSpPr>
          <p:spPr bwMode="auto">
            <a:xfrm>
              <a:off x="1633538" y="4959350"/>
              <a:ext cx="7937" cy="2222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0" name="Rectangle 92"/>
            <p:cNvSpPr>
              <a:spLocks noChangeArrowheads="1"/>
            </p:cNvSpPr>
            <p:nvPr/>
          </p:nvSpPr>
          <p:spPr bwMode="auto">
            <a:xfrm>
              <a:off x="1654175" y="4959350"/>
              <a:ext cx="7938" cy="2222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1" name="Rectangle 93"/>
            <p:cNvSpPr>
              <a:spLocks noChangeArrowheads="1"/>
            </p:cNvSpPr>
            <p:nvPr/>
          </p:nvSpPr>
          <p:spPr bwMode="auto">
            <a:xfrm>
              <a:off x="1676400" y="4959350"/>
              <a:ext cx="6350" cy="2222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2" name="Rectangle 94"/>
            <p:cNvSpPr>
              <a:spLocks noChangeArrowheads="1"/>
            </p:cNvSpPr>
            <p:nvPr/>
          </p:nvSpPr>
          <p:spPr bwMode="auto">
            <a:xfrm>
              <a:off x="1697038" y="4959350"/>
              <a:ext cx="6350" cy="2222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3" name="Rectangle 95"/>
            <p:cNvSpPr>
              <a:spLocks noChangeArrowheads="1"/>
            </p:cNvSpPr>
            <p:nvPr/>
          </p:nvSpPr>
          <p:spPr bwMode="auto">
            <a:xfrm>
              <a:off x="1720850" y="4959350"/>
              <a:ext cx="4763" cy="2222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4" name="Freeform 96"/>
            <p:cNvSpPr>
              <a:spLocks/>
            </p:cNvSpPr>
            <p:nvPr/>
          </p:nvSpPr>
          <p:spPr bwMode="auto">
            <a:xfrm>
              <a:off x="2014538" y="5033963"/>
              <a:ext cx="25400" cy="82550"/>
            </a:xfrm>
            <a:custGeom>
              <a:avLst/>
              <a:gdLst>
                <a:gd name="T0" fmla="*/ 2147483647 w 16"/>
                <a:gd name="T1" fmla="*/ 2147483647 h 52"/>
                <a:gd name="T2" fmla="*/ 2147483647 w 16"/>
                <a:gd name="T3" fmla="*/ 0 h 52"/>
                <a:gd name="T4" fmla="*/ 0 w 16"/>
                <a:gd name="T5" fmla="*/ 2147483647 h 52"/>
                <a:gd name="T6" fmla="*/ 2147483647 w 16"/>
                <a:gd name="T7" fmla="*/ 2147483647 h 52"/>
                <a:gd name="T8" fmla="*/ 2147483647 w 16"/>
                <a:gd name="T9" fmla="*/ 2147483647 h 52"/>
                <a:gd name="T10" fmla="*/ 0 60000 65536"/>
                <a:gd name="T11" fmla="*/ 0 60000 65536"/>
                <a:gd name="T12" fmla="*/ 0 60000 65536"/>
                <a:gd name="T13" fmla="*/ 0 60000 65536"/>
                <a:gd name="T14" fmla="*/ 0 60000 65536"/>
                <a:gd name="T15" fmla="*/ 0 w 16"/>
                <a:gd name="T16" fmla="*/ 0 h 52"/>
                <a:gd name="T17" fmla="*/ 16 w 16"/>
                <a:gd name="T18" fmla="*/ 52 h 52"/>
              </a:gdLst>
              <a:ahLst/>
              <a:cxnLst>
                <a:cxn ang="T10">
                  <a:pos x="T0" y="T1"/>
                </a:cxn>
                <a:cxn ang="T11">
                  <a:pos x="T2" y="T3"/>
                </a:cxn>
                <a:cxn ang="T12">
                  <a:pos x="T4" y="T5"/>
                </a:cxn>
                <a:cxn ang="T13">
                  <a:pos x="T6" y="T7"/>
                </a:cxn>
                <a:cxn ang="T14">
                  <a:pos x="T8" y="T9"/>
                </a:cxn>
              </a:cxnLst>
              <a:rect l="T15" t="T16" r="T17" b="T18"/>
              <a:pathLst>
                <a:path w="16" h="52">
                  <a:moveTo>
                    <a:pt x="16" y="52"/>
                  </a:moveTo>
                  <a:lnTo>
                    <a:pt x="5" y="0"/>
                  </a:lnTo>
                  <a:lnTo>
                    <a:pt x="0" y="5"/>
                  </a:lnTo>
                  <a:lnTo>
                    <a:pt x="12" y="52"/>
                  </a:lnTo>
                  <a:lnTo>
                    <a:pt x="16" y="5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97"/>
            <p:cNvSpPr>
              <a:spLocks/>
            </p:cNvSpPr>
            <p:nvPr/>
          </p:nvSpPr>
          <p:spPr bwMode="auto">
            <a:xfrm>
              <a:off x="2044700" y="5033963"/>
              <a:ext cx="26988" cy="82550"/>
            </a:xfrm>
            <a:custGeom>
              <a:avLst/>
              <a:gdLst>
                <a:gd name="T0" fmla="*/ 2147483647 w 17"/>
                <a:gd name="T1" fmla="*/ 2147483647 h 52"/>
                <a:gd name="T2" fmla="*/ 2147483647 w 17"/>
                <a:gd name="T3" fmla="*/ 0 h 52"/>
                <a:gd name="T4" fmla="*/ 0 w 17"/>
                <a:gd name="T5" fmla="*/ 2147483647 h 52"/>
                <a:gd name="T6" fmla="*/ 2147483647 w 17"/>
                <a:gd name="T7" fmla="*/ 2147483647 h 52"/>
                <a:gd name="T8" fmla="*/ 2147483647 w 17"/>
                <a:gd name="T9" fmla="*/ 2147483647 h 52"/>
                <a:gd name="T10" fmla="*/ 0 60000 65536"/>
                <a:gd name="T11" fmla="*/ 0 60000 65536"/>
                <a:gd name="T12" fmla="*/ 0 60000 65536"/>
                <a:gd name="T13" fmla="*/ 0 60000 65536"/>
                <a:gd name="T14" fmla="*/ 0 60000 65536"/>
                <a:gd name="T15" fmla="*/ 0 w 17"/>
                <a:gd name="T16" fmla="*/ 0 h 52"/>
                <a:gd name="T17" fmla="*/ 17 w 17"/>
                <a:gd name="T18" fmla="*/ 52 h 52"/>
              </a:gdLst>
              <a:ahLst/>
              <a:cxnLst>
                <a:cxn ang="T10">
                  <a:pos x="T0" y="T1"/>
                </a:cxn>
                <a:cxn ang="T11">
                  <a:pos x="T2" y="T3"/>
                </a:cxn>
                <a:cxn ang="T12">
                  <a:pos x="T4" y="T5"/>
                </a:cxn>
                <a:cxn ang="T13">
                  <a:pos x="T6" y="T7"/>
                </a:cxn>
                <a:cxn ang="T14">
                  <a:pos x="T8" y="T9"/>
                </a:cxn>
              </a:cxnLst>
              <a:rect l="T15" t="T16" r="T17" b="T18"/>
              <a:pathLst>
                <a:path w="17" h="52">
                  <a:moveTo>
                    <a:pt x="17" y="52"/>
                  </a:moveTo>
                  <a:lnTo>
                    <a:pt x="5" y="0"/>
                  </a:lnTo>
                  <a:lnTo>
                    <a:pt x="0" y="5"/>
                  </a:lnTo>
                  <a:lnTo>
                    <a:pt x="11" y="52"/>
                  </a:lnTo>
                  <a:lnTo>
                    <a:pt x="17" y="5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98"/>
            <p:cNvSpPr>
              <a:spLocks/>
            </p:cNvSpPr>
            <p:nvPr/>
          </p:nvSpPr>
          <p:spPr bwMode="auto">
            <a:xfrm>
              <a:off x="2073275" y="5033963"/>
              <a:ext cx="25400" cy="82550"/>
            </a:xfrm>
            <a:custGeom>
              <a:avLst/>
              <a:gdLst>
                <a:gd name="T0" fmla="*/ 2147483647 w 16"/>
                <a:gd name="T1" fmla="*/ 2147483647 h 52"/>
                <a:gd name="T2" fmla="*/ 2147483647 w 16"/>
                <a:gd name="T3" fmla="*/ 0 h 52"/>
                <a:gd name="T4" fmla="*/ 0 w 16"/>
                <a:gd name="T5" fmla="*/ 2147483647 h 52"/>
                <a:gd name="T6" fmla="*/ 2147483647 w 16"/>
                <a:gd name="T7" fmla="*/ 2147483647 h 52"/>
                <a:gd name="T8" fmla="*/ 2147483647 w 16"/>
                <a:gd name="T9" fmla="*/ 2147483647 h 52"/>
                <a:gd name="T10" fmla="*/ 0 60000 65536"/>
                <a:gd name="T11" fmla="*/ 0 60000 65536"/>
                <a:gd name="T12" fmla="*/ 0 60000 65536"/>
                <a:gd name="T13" fmla="*/ 0 60000 65536"/>
                <a:gd name="T14" fmla="*/ 0 60000 65536"/>
                <a:gd name="T15" fmla="*/ 0 w 16"/>
                <a:gd name="T16" fmla="*/ 0 h 52"/>
                <a:gd name="T17" fmla="*/ 16 w 16"/>
                <a:gd name="T18" fmla="*/ 52 h 52"/>
              </a:gdLst>
              <a:ahLst/>
              <a:cxnLst>
                <a:cxn ang="T10">
                  <a:pos x="T0" y="T1"/>
                </a:cxn>
                <a:cxn ang="T11">
                  <a:pos x="T2" y="T3"/>
                </a:cxn>
                <a:cxn ang="T12">
                  <a:pos x="T4" y="T5"/>
                </a:cxn>
                <a:cxn ang="T13">
                  <a:pos x="T6" y="T7"/>
                </a:cxn>
                <a:cxn ang="T14">
                  <a:pos x="T8" y="T9"/>
                </a:cxn>
              </a:cxnLst>
              <a:rect l="T15" t="T16" r="T17" b="T18"/>
              <a:pathLst>
                <a:path w="16" h="52">
                  <a:moveTo>
                    <a:pt x="16" y="52"/>
                  </a:moveTo>
                  <a:lnTo>
                    <a:pt x="4" y="0"/>
                  </a:lnTo>
                  <a:lnTo>
                    <a:pt x="0" y="5"/>
                  </a:lnTo>
                  <a:lnTo>
                    <a:pt x="12" y="52"/>
                  </a:lnTo>
                  <a:lnTo>
                    <a:pt x="16" y="5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99"/>
            <p:cNvSpPr>
              <a:spLocks/>
            </p:cNvSpPr>
            <p:nvPr/>
          </p:nvSpPr>
          <p:spPr bwMode="auto">
            <a:xfrm>
              <a:off x="1557338" y="5048250"/>
              <a:ext cx="436562" cy="9525"/>
            </a:xfrm>
            <a:custGeom>
              <a:avLst/>
              <a:gdLst>
                <a:gd name="T0" fmla="*/ 2147483647 w 275"/>
                <a:gd name="T1" fmla="*/ 0 h 6"/>
                <a:gd name="T2" fmla="*/ 2147483647 w 275"/>
                <a:gd name="T3" fmla="*/ 0 h 6"/>
                <a:gd name="T4" fmla="*/ 0 w 275"/>
                <a:gd name="T5" fmla="*/ 2147483647 h 6"/>
                <a:gd name="T6" fmla="*/ 2147483647 w 275"/>
                <a:gd name="T7" fmla="*/ 2147483647 h 6"/>
                <a:gd name="T8" fmla="*/ 2147483647 w 275"/>
                <a:gd name="T9" fmla="*/ 0 h 6"/>
                <a:gd name="T10" fmla="*/ 0 60000 65536"/>
                <a:gd name="T11" fmla="*/ 0 60000 65536"/>
                <a:gd name="T12" fmla="*/ 0 60000 65536"/>
                <a:gd name="T13" fmla="*/ 0 60000 65536"/>
                <a:gd name="T14" fmla="*/ 0 60000 65536"/>
                <a:gd name="T15" fmla="*/ 0 w 275"/>
                <a:gd name="T16" fmla="*/ 0 h 6"/>
                <a:gd name="T17" fmla="*/ 275 w 275"/>
                <a:gd name="T18" fmla="*/ 6 h 6"/>
              </a:gdLst>
              <a:ahLst/>
              <a:cxnLst>
                <a:cxn ang="T10">
                  <a:pos x="T0" y="T1"/>
                </a:cxn>
                <a:cxn ang="T11">
                  <a:pos x="T2" y="T3"/>
                </a:cxn>
                <a:cxn ang="T12">
                  <a:pos x="T4" y="T5"/>
                </a:cxn>
                <a:cxn ang="T13">
                  <a:pos x="T6" y="T7"/>
                </a:cxn>
                <a:cxn ang="T14">
                  <a:pos x="T8" y="T9"/>
                </a:cxn>
              </a:cxnLst>
              <a:rect l="T15" t="T16" r="T17" b="T18"/>
              <a:pathLst>
                <a:path w="275" h="6">
                  <a:moveTo>
                    <a:pt x="275" y="0"/>
                  </a:moveTo>
                  <a:lnTo>
                    <a:pt x="1" y="0"/>
                  </a:lnTo>
                  <a:lnTo>
                    <a:pt x="0" y="6"/>
                  </a:lnTo>
                  <a:lnTo>
                    <a:pt x="275" y="6"/>
                  </a:lnTo>
                  <a:lnTo>
                    <a:pt x="27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100"/>
            <p:cNvSpPr>
              <a:spLocks/>
            </p:cNvSpPr>
            <p:nvPr/>
          </p:nvSpPr>
          <p:spPr bwMode="auto">
            <a:xfrm>
              <a:off x="2017713" y="5048250"/>
              <a:ext cx="88900" cy="9525"/>
            </a:xfrm>
            <a:custGeom>
              <a:avLst/>
              <a:gdLst>
                <a:gd name="T0" fmla="*/ 2147483647 w 56"/>
                <a:gd name="T1" fmla="*/ 0 h 6"/>
                <a:gd name="T2" fmla="*/ 0 w 56"/>
                <a:gd name="T3" fmla="*/ 0 h 6"/>
                <a:gd name="T4" fmla="*/ 2147483647 w 56"/>
                <a:gd name="T5" fmla="*/ 2147483647 h 6"/>
                <a:gd name="T6" fmla="*/ 2147483647 w 56"/>
                <a:gd name="T7" fmla="*/ 2147483647 h 6"/>
                <a:gd name="T8" fmla="*/ 2147483647 w 56"/>
                <a:gd name="T9" fmla="*/ 0 h 6"/>
                <a:gd name="T10" fmla="*/ 0 60000 65536"/>
                <a:gd name="T11" fmla="*/ 0 60000 65536"/>
                <a:gd name="T12" fmla="*/ 0 60000 65536"/>
                <a:gd name="T13" fmla="*/ 0 60000 65536"/>
                <a:gd name="T14" fmla="*/ 0 60000 65536"/>
                <a:gd name="T15" fmla="*/ 0 w 56"/>
                <a:gd name="T16" fmla="*/ 0 h 6"/>
                <a:gd name="T17" fmla="*/ 56 w 56"/>
                <a:gd name="T18" fmla="*/ 6 h 6"/>
              </a:gdLst>
              <a:ahLst/>
              <a:cxnLst>
                <a:cxn ang="T10">
                  <a:pos x="T0" y="T1"/>
                </a:cxn>
                <a:cxn ang="T11">
                  <a:pos x="T2" y="T3"/>
                </a:cxn>
                <a:cxn ang="T12">
                  <a:pos x="T4" y="T5"/>
                </a:cxn>
                <a:cxn ang="T13">
                  <a:pos x="T6" y="T7"/>
                </a:cxn>
                <a:cxn ang="T14">
                  <a:pos x="T8" y="T9"/>
                </a:cxn>
              </a:cxnLst>
              <a:rect l="T15" t="T16" r="T17" b="T18"/>
              <a:pathLst>
                <a:path w="56" h="6">
                  <a:moveTo>
                    <a:pt x="54" y="0"/>
                  </a:moveTo>
                  <a:lnTo>
                    <a:pt x="0" y="0"/>
                  </a:lnTo>
                  <a:lnTo>
                    <a:pt x="1" y="6"/>
                  </a:lnTo>
                  <a:lnTo>
                    <a:pt x="56" y="6"/>
                  </a:lnTo>
                  <a:lnTo>
                    <a:pt x="5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101"/>
            <p:cNvSpPr>
              <a:spLocks/>
            </p:cNvSpPr>
            <p:nvPr/>
          </p:nvSpPr>
          <p:spPr bwMode="auto">
            <a:xfrm>
              <a:off x="2022475" y="5073650"/>
              <a:ext cx="90488" cy="9525"/>
            </a:xfrm>
            <a:custGeom>
              <a:avLst/>
              <a:gdLst>
                <a:gd name="T0" fmla="*/ 2147483647 w 56"/>
                <a:gd name="T1" fmla="*/ 2147483647 h 6"/>
                <a:gd name="T2" fmla="*/ 2147483647 w 56"/>
                <a:gd name="T3" fmla="*/ 2147483647 h 6"/>
                <a:gd name="T4" fmla="*/ 0 w 56"/>
                <a:gd name="T5" fmla="*/ 0 h 6"/>
                <a:gd name="T6" fmla="*/ 2147483647 w 56"/>
                <a:gd name="T7" fmla="*/ 0 h 6"/>
                <a:gd name="T8" fmla="*/ 2147483647 w 56"/>
                <a:gd name="T9" fmla="*/ 2147483647 h 6"/>
                <a:gd name="T10" fmla="*/ 0 60000 65536"/>
                <a:gd name="T11" fmla="*/ 0 60000 65536"/>
                <a:gd name="T12" fmla="*/ 0 60000 65536"/>
                <a:gd name="T13" fmla="*/ 0 60000 65536"/>
                <a:gd name="T14" fmla="*/ 0 60000 65536"/>
                <a:gd name="T15" fmla="*/ 0 w 56"/>
                <a:gd name="T16" fmla="*/ 0 h 6"/>
                <a:gd name="T17" fmla="*/ 56 w 56"/>
                <a:gd name="T18" fmla="*/ 6 h 6"/>
              </a:gdLst>
              <a:ahLst/>
              <a:cxnLst>
                <a:cxn ang="T10">
                  <a:pos x="T0" y="T1"/>
                </a:cxn>
                <a:cxn ang="T11">
                  <a:pos x="T2" y="T3"/>
                </a:cxn>
                <a:cxn ang="T12">
                  <a:pos x="T4" y="T5"/>
                </a:cxn>
                <a:cxn ang="T13">
                  <a:pos x="T6" y="T7"/>
                </a:cxn>
                <a:cxn ang="T14">
                  <a:pos x="T8" y="T9"/>
                </a:cxn>
              </a:cxnLst>
              <a:rect l="T15" t="T16" r="T17" b="T18"/>
              <a:pathLst>
                <a:path w="56" h="6">
                  <a:moveTo>
                    <a:pt x="56" y="6"/>
                  </a:moveTo>
                  <a:lnTo>
                    <a:pt x="1" y="6"/>
                  </a:lnTo>
                  <a:lnTo>
                    <a:pt x="0" y="0"/>
                  </a:lnTo>
                  <a:lnTo>
                    <a:pt x="56" y="0"/>
                  </a:lnTo>
                  <a:lnTo>
                    <a:pt x="56" y="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102"/>
            <p:cNvSpPr>
              <a:spLocks/>
            </p:cNvSpPr>
            <p:nvPr/>
          </p:nvSpPr>
          <p:spPr bwMode="auto">
            <a:xfrm>
              <a:off x="1549400" y="5073650"/>
              <a:ext cx="450850" cy="9525"/>
            </a:xfrm>
            <a:custGeom>
              <a:avLst/>
              <a:gdLst>
                <a:gd name="T0" fmla="*/ 2147483647 w 284"/>
                <a:gd name="T1" fmla="*/ 0 h 6"/>
                <a:gd name="T2" fmla="*/ 2147483647 w 284"/>
                <a:gd name="T3" fmla="*/ 0 h 6"/>
                <a:gd name="T4" fmla="*/ 0 w 284"/>
                <a:gd name="T5" fmla="*/ 2147483647 h 6"/>
                <a:gd name="T6" fmla="*/ 2147483647 w 284"/>
                <a:gd name="T7" fmla="*/ 2147483647 h 6"/>
                <a:gd name="T8" fmla="*/ 2147483647 w 284"/>
                <a:gd name="T9" fmla="*/ 0 h 6"/>
                <a:gd name="T10" fmla="*/ 0 60000 65536"/>
                <a:gd name="T11" fmla="*/ 0 60000 65536"/>
                <a:gd name="T12" fmla="*/ 0 60000 65536"/>
                <a:gd name="T13" fmla="*/ 0 60000 65536"/>
                <a:gd name="T14" fmla="*/ 0 60000 65536"/>
                <a:gd name="T15" fmla="*/ 0 w 284"/>
                <a:gd name="T16" fmla="*/ 0 h 6"/>
                <a:gd name="T17" fmla="*/ 284 w 284"/>
                <a:gd name="T18" fmla="*/ 6 h 6"/>
              </a:gdLst>
              <a:ahLst/>
              <a:cxnLst>
                <a:cxn ang="T10">
                  <a:pos x="T0" y="T1"/>
                </a:cxn>
                <a:cxn ang="T11">
                  <a:pos x="T2" y="T3"/>
                </a:cxn>
                <a:cxn ang="T12">
                  <a:pos x="T4" y="T5"/>
                </a:cxn>
                <a:cxn ang="T13">
                  <a:pos x="T6" y="T7"/>
                </a:cxn>
                <a:cxn ang="T14">
                  <a:pos x="T8" y="T9"/>
                </a:cxn>
              </a:cxnLst>
              <a:rect l="T15" t="T16" r="T17" b="T18"/>
              <a:pathLst>
                <a:path w="284" h="6">
                  <a:moveTo>
                    <a:pt x="283" y="0"/>
                  </a:moveTo>
                  <a:lnTo>
                    <a:pt x="2" y="0"/>
                  </a:lnTo>
                  <a:lnTo>
                    <a:pt x="0" y="6"/>
                  </a:lnTo>
                  <a:lnTo>
                    <a:pt x="284" y="6"/>
                  </a:lnTo>
                  <a:lnTo>
                    <a:pt x="283"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103"/>
            <p:cNvSpPr>
              <a:spLocks/>
            </p:cNvSpPr>
            <p:nvPr/>
          </p:nvSpPr>
          <p:spPr bwMode="auto">
            <a:xfrm>
              <a:off x="1543050" y="5106988"/>
              <a:ext cx="465138" cy="9525"/>
            </a:xfrm>
            <a:custGeom>
              <a:avLst/>
              <a:gdLst>
                <a:gd name="T0" fmla="*/ 2147483647 w 293"/>
                <a:gd name="T1" fmla="*/ 2147483647 h 6"/>
                <a:gd name="T2" fmla="*/ 0 w 293"/>
                <a:gd name="T3" fmla="*/ 2147483647 h 6"/>
                <a:gd name="T4" fmla="*/ 2147483647 w 293"/>
                <a:gd name="T5" fmla="*/ 0 h 6"/>
                <a:gd name="T6" fmla="*/ 2147483647 w 293"/>
                <a:gd name="T7" fmla="*/ 0 h 6"/>
                <a:gd name="T8" fmla="*/ 2147483647 w 293"/>
                <a:gd name="T9" fmla="*/ 2147483647 h 6"/>
                <a:gd name="T10" fmla="*/ 0 60000 65536"/>
                <a:gd name="T11" fmla="*/ 0 60000 65536"/>
                <a:gd name="T12" fmla="*/ 0 60000 65536"/>
                <a:gd name="T13" fmla="*/ 0 60000 65536"/>
                <a:gd name="T14" fmla="*/ 0 60000 65536"/>
                <a:gd name="T15" fmla="*/ 0 w 293"/>
                <a:gd name="T16" fmla="*/ 0 h 6"/>
                <a:gd name="T17" fmla="*/ 293 w 293"/>
                <a:gd name="T18" fmla="*/ 6 h 6"/>
              </a:gdLst>
              <a:ahLst/>
              <a:cxnLst>
                <a:cxn ang="T10">
                  <a:pos x="T0" y="T1"/>
                </a:cxn>
                <a:cxn ang="T11">
                  <a:pos x="T2" y="T3"/>
                </a:cxn>
                <a:cxn ang="T12">
                  <a:pos x="T4" y="T5"/>
                </a:cxn>
                <a:cxn ang="T13">
                  <a:pos x="T6" y="T7"/>
                </a:cxn>
                <a:cxn ang="T14">
                  <a:pos x="T8" y="T9"/>
                </a:cxn>
              </a:cxnLst>
              <a:rect l="T15" t="T16" r="T17" b="T18"/>
              <a:pathLst>
                <a:path w="293" h="6">
                  <a:moveTo>
                    <a:pt x="293" y="6"/>
                  </a:moveTo>
                  <a:lnTo>
                    <a:pt x="0" y="6"/>
                  </a:lnTo>
                  <a:lnTo>
                    <a:pt x="1" y="0"/>
                  </a:lnTo>
                  <a:lnTo>
                    <a:pt x="291" y="0"/>
                  </a:lnTo>
                  <a:lnTo>
                    <a:pt x="293" y="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104"/>
            <p:cNvSpPr>
              <a:spLocks/>
            </p:cNvSpPr>
            <p:nvPr/>
          </p:nvSpPr>
          <p:spPr bwMode="auto">
            <a:xfrm>
              <a:off x="2032000" y="5106988"/>
              <a:ext cx="87313" cy="9525"/>
            </a:xfrm>
            <a:custGeom>
              <a:avLst/>
              <a:gdLst>
                <a:gd name="T0" fmla="*/ 2147483647 w 55"/>
                <a:gd name="T1" fmla="*/ 2147483647 h 6"/>
                <a:gd name="T2" fmla="*/ 2147483647 w 55"/>
                <a:gd name="T3" fmla="*/ 2147483647 h 6"/>
                <a:gd name="T4" fmla="*/ 2147483647 w 55"/>
                <a:gd name="T5" fmla="*/ 0 h 6"/>
                <a:gd name="T6" fmla="*/ 0 w 55"/>
                <a:gd name="T7" fmla="*/ 0 h 6"/>
                <a:gd name="T8" fmla="*/ 2147483647 w 55"/>
                <a:gd name="T9" fmla="*/ 2147483647 h 6"/>
                <a:gd name="T10" fmla="*/ 0 60000 65536"/>
                <a:gd name="T11" fmla="*/ 0 60000 65536"/>
                <a:gd name="T12" fmla="*/ 0 60000 65536"/>
                <a:gd name="T13" fmla="*/ 0 60000 65536"/>
                <a:gd name="T14" fmla="*/ 0 60000 65536"/>
                <a:gd name="T15" fmla="*/ 0 w 55"/>
                <a:gd name="T16" fmla="*/ 0 h 6"/>
                <a:gd name="T17" fmla="*/ 55 w 55"/>
                <a:gd name="T18" fmla="*/ 6 h 6"/>
              </a:gdLst>
              <a:ahLst/>
              <a:cxnLst>
                <a:cxn ang="T10">
                  <a:pos x="T0" y="T1"/>
                </a:cxn>
                <a:cxn ang="T11">
                  <a:pos x="T2" y="T3"/>
                </a:cxn>
                <a:cxn ang="T12">
                  <a:pos x="T4" y="T5"/>
                </a:cxn>
                <a:cxn ang="T13">
                  <a:pos x="T6" y="T7"/>
                </a:cxn>
                <a:cxn ang="T14">
                  <a:pos x="T8" y="T9"/>
                </a:cxn>
              </a:cxnLst>
              <a:rect l="T15" t="T16" r="T17" b="T18"/>
              <a:pathLst>
                <a:path w="55" h="6">
                  <a:moveTo>
                    <a:pt x="1" y="6"/>
                  </a:moveTo>
                  <a:lnTo>
                    <a:pt x="55" y="6"/>
                  </a:lnTo>
                  <a:lnTo>
                    <a:pt x="54" y="0"/>
                  </a:lnTo>
                  <a:lnTo>
                    <a:pt x="0" y="0"/>
                  </a:lnTo>
                  <a:lnTo>
                    <a:pt x="1" y="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105"/>
            <p:cNvSpPr>
              <a:spLocks/>
            </p:cNvSpPr>
            <p:nvPr/>
          </p:nvSpPr>
          <p:spPr bwMode="auto">
            <a:xfrm>
              <a:off x="1562100" y="5022850"/>
              <a:ext cx="427038" cy="9525"/>
            </a:xfrm>
            <a:custGeom>
              <a:avLst/>
              <a:gdLst>
                <a:gd name="T0" fmla="*/ 2147483647 w 269"/>
                <a:gd name="T1" fmla="*/ 0 h 6"/>
                <a:gd name="T2" fmla="*/ 2147483647 w 269"/>
                <a:gd name="T3" fmla="*/ 0 h 6"/>
                <a:gd name="T4" fmla="*/ 0 w 269"/>
                <a:gd name="T5" fmla="*/ 2147483647 h 6"/>
                <a:gd name="T6" fmla="*/ 2147483647 w 269"/>
                <a:gd name="T7" fmla="*/ 2147483647 h 6"/>
                <a:gd name="T8" fmla="*/ 2147483647 w 269"/>
                <a:gd name="T9" fmla="*/ 0 h 6"/>
                <a:gd name="T10" fmla="*/ 0 60000 65536"/>
                <a:gd name="T11" fmla="*/ 0 60000 65536"/>
                <a:gd name="T12" fmla="*/ 0 60000 65536"/>
                <a:gd name="T13" fmla="*/ 0 60000 65536"/>
                <a:gd name="T14" fmla="*/ 0 60000 65536"/>
                <a:gd name="T15" fmla="*/ 0 w 269"/>
                <a:gd name="T16" fmla="*/ 0 h 6"/>
                <a:gd name="T17" fmla="*/ 269 w 269"/>
                <a:gd name="T18" fmla="*/ 6 h 6"/>
              </a:gdLst>
              <a:ahLst/>
              <a:cxnLst>
                <a:cxn ang="T10">
                  <a:pos x="T0" y="T1"/>
                </a:cxn>
                <a:cxn ang="T11">
                  <a:pos x="T2" y="T3"/>
                </a:cxn>
                <a:cxn ang="T12">
                  <a:pos x="T4" y="T5"/>
                </a:cxn>
                <a:cxn ang="T13">
                  <a:pos x="T6" y="T7"/>
                </a:cxn>
                <a:cxn ang="T14">
                  <a:pos x="T8" y="T9"/>
                </a:cxn>
              </a:cxnLst>
              <a:rect l="T15" t="T16" r="T17" b="T18"/>
              <a:pathLst>
                <a:path w="269" h="6">
                  <a:moveTo>
                    <a:pt x="268" y="0"/>
                  </a:moveTo>
                  <a:lnTo>
                    <a:pt x="1" y="0"/>
                  </a:lnTo>
                  <a:lnTo>
                    <a:pt x="0" y="6"/>
                  </a:lnTo>
                  <a:lnTo>
                    <a:pt x="269" y="6"/>
                  </a:lnTo>
                  <a:lnTo>
                    <a:pt x="26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106"/>
            <p:cNvSpPr>
              <a:spLocks/>
            </p:cNvSpPr>
            <p:nvPr/>
          </p:nvSpPr>
          <p:spPr bwMode="auto">
            <a:xfrm>
              <a:off x="1973263" y="5003800"/>
              <a:ext cx="34925" cy="112713"/>
            </a:xfrm>
            <a:custGeom>
              <a:avLst/>
              <a:gdLst>
                <a:gd name="T0" fmla="*/ 2147483647 w 22"/>
                <a:gd name="T1" fmla="*/ 0 h 71"/>
                <a:gd name="T2" fmla="*/ 2147483647 w 22"/>
                <a:gd name="T3" fmla="*/ 2147483647 h 71"/>
                <a:gd name="T4" fmla="*/ 2147483647 w 22"/>
                <a:gd name="T5" fmla="*/ 2147483647 h 71"/>
                <a:gd name="T6" fmla="*/ 0 w 22"/>
                <a:gd name="T7" fmla="*/ 0 h 71"/>
                <a:gd name="T8" fmla="*/ 2147483647 w 22"/>
                <a:gd name="T9" fmla="*/ 0 h 71"/>
                <a:gd name="T10" fmla="*/ 0 60000 65536"/>
                <a:gd name="T11" fmla="*/ 0 60000 65536"/>
                <a:gd name="T12" fmla="*/ 0 60000 65536"/>
                <a:gd name="T13" fmla="*/ 0 60000 65536"/>
                <a:gd name="T14" fmla="*/ 0 60000 65536"/>
                <a:gd name="T15" fmla="*/ 0 w 22"/>
                <a:gd name="T16" fmla="*/ 0 h 71"/>
                <a:gd name="T17" fmla="*/ 22 w 22"/>
                <a:gd name="T18" fmla="*/ 71 h 71"/>
              </a:gdLst>
              <a:ahLst/>
              <a:cxnLst>
                <a:cxn ang="T10">
                  <a:pos x="T0" y="T1"/>
                </a:cxn>
                <a:cxn ang="T11">
                  <a:pos x="T2" y="T3"/>
                </a:cxn>
                <a:cxn ang="T12">
                  <a:pos x="T4" y="T5"/>
                </a:cxn>
                <a:cxn ang="T13">
                  <a:pos x="T6" y="T7"/>
                </a:cxn>
                <a:cxn ang="T14">
                  <a:pos x="T8" y="T9"/>
                </a:cxn>
              </a:cxnLst>
              <a:rect l="T15" t="T16" r="T17" b="T18"/>
              <a:pathLst>
                <a:path w="22" h="71">
                  <a:moveTo>
                    <a:pt x="6" y="0"/>
                  </a:moveTo>
                  <a:lnTo>
                    <a:pt x="22" y="71"/>
                  </a:lnTo>
                  <a:lnTo>
                    <a:pt x="16" y="71"/>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107"/>
            <p:cNvSpPr>
              <a:spLocks/>
            </p:cNvSpPr>
            <p:nvPr/>
          </p:nvSpPr>
          <p:spPr bwMode="auto">
            <a:xfrm>
              <a:off x="1946275" y="5003800"/>
              <a:ext cx="12700" cy="19050"/>
            </a:xfrm>
            <a:custGeom>
              <a:avLst/>
              <a:gdLst>
                <a:gd name="T0" fmla="*/ 2147483647 w 8"/>
                <a:gd name="T1" fmla="*/ 0 h 12"/>
                <a:gd name="T2" fmla="*/ 2147483647 w 8"/>
                <a:gd name="T3" fmla="*/ 2147483647 h 12"/>
                <a:gd name="T4" fmla="*/ 2147483647 w 8"/>
                <a:gd name="T5" fmla="*/ 2147483647 h 12"/>
                <a:gd name="T6" fmla="*/ 0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6" y="0"/>
                  </a:moveTo>
                  <a:lnTo>
                    <a:pt x="8" y="12"/>
                  </a:lnTo>
                  <a:lnTo>
                    <a:pt x="2"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108"/>
            <p:cNvSpPr>
              <a:spLocks/>
            </p:cNvSpPr>
            <p:nvPr/>
          </p:nvSpPr>
          <p:spPr bwMode="auto">
            <a:xfrm>
              <a:off x="1919288" y="5003800"/>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3"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109"/>
            <p:cNvSpPr>
              <a:spLocks/>
            </p:cNvSpPr>
            <p:nvPr/>
          </p:nvSpPr>
          <p:spPr bwMode="auto">
            <a:xfrm>
              <a:off x="1893888" y="5003800"/>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4" y="0"/>
                  </a:moveTo>
                  <a:lnTo>
                    <a:pt x="7" y="12"/>
                  </a:lnTo>
                  <a:lnTo>
                    <a:pt x="1" y="12"/>
                  </a:lnTo>
                  <a:lnTo>
                    <a:pt x="0" y="0"/>
                  </a:lnTo>
                  <a:lnTo>
                    <a:pt x="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110"/>
            <p:cNvSpPr>
              <a:spLocks/>
            </p:cNvSpPr>
            <p:nvPr/>
          </p:nvSpPr>
          <p:spPr bwMode="auto">
            <a:xfrm>
              <a:off x="1865313" y="5003800"/>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1"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111"/>
            <p:cNvSpPr>
              <a:spLocks/>
            </p:cNvSpPr>
            <p:nvPr/>
          </p:nvSpPr>
          <p:spPr bwMode="auto">
            <a:xfrm>
              <a:off x="1839913" y="5003800"/>
              <a:ext cx="9525" cy="19050"/>
            </a:xfrm>
            <a:custGeom>
              <a:avLst/>
              <a:gdLst>
                <a:gd name="T0" fmla="*/ 2147483647 w 6"/>
                <a:gd name="T1" fmla="*/ 0 h 12"/>
                <a:gd name="T2" fmla="*/ 2147483647 w 6"/>
                <a:gd name="T3" fmla="*/ 2147483647 h 12"/>
                <a:gd name="T4" fmla="*/ 0 w 6"/>
                <a:gd name="T5" fmla="*/ 2147483647 h 12"/>
                <a:gd name="T6" fmla="*/ 0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4" y="0"/>
                  </a:moveTo>
                  <a:lnTo>
                    <a:pt x="6" y="12"/>
                  </a:lnTo>
                  <a:lnTo>
                    <a:pt x="0" y="12"/>
                  </a:lnTo>
                  <a:lnTo>
                    <a:pt x="0" y="0"/>
                  </a:lnTo>
                  <a:lnTo>
                    <a:pt x="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Rectangle 112"/>
            <p:cNvSpPr>
              <a:spLocks noChangeArrowheads="1"/>
            </p:cNvSpPr>
            <p:nvPr/>
          </p:nvSpPr>
          <p:spPr bwMode="auto">
            <a:xfrm>
              <a:off x="1811338" y="5003800"/>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1" name="Freeform 113"/>
            <p:cNvSpPr>
              <a:spLocks/>
            </p:cNvSpPr>
            <p:nvPr/>
          </p:nvSpPr>
          <p:spPr bwMode="auto">
            <a:xfrm>
              <a:off x="1785938" y="5003800"/>
              <a:ext cx="9525" cy="19050"/>
            </a:xfrm>
            <a:custGeom>
              <a:avLst/>
              <a:gdLst>
                <a:gd name="T0" fmla="*/ 2147483647 w 6"/>
                <a:gd name="T1" fmla="*/ 0 h 12"/>
                <a:gd name="T2" fmla="*/ 2147483647 w 6"/>
                <a:gd name="T3" fmla="*/ 2147483647 h 12"/>
                <a:gd name="T4" fmla="*/ 0 w 6"/>
                <a:gd name="T5" fmla="*/ 2147483647 h 12"/>
                <a:gd name="T6" fmla="*/ 0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4" y="12"/>
                  </a:lnTo>
                  <a:lnTo>
                    <a:pt x="0"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Rectangle 114"/>
            <p:cNvSpPr>
              <a:spLocks noChangeArrowheads="1"/>
            </p:cNvSpPr>
            <p:nvPr/>
          </p:nvSpPr>
          <p:spPr bwMode="auto">
            <a:xfrm>
              <a:off x="1757363" y="5003800"/>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3" name="Freeform 115"/>
            <p:cNvSpPr>
              <a:spLocks/>
            </p:cNvSpPr>
            <p:nvPr/>
          </p:nvSpPr>
          <p:spPr bwMode="auto">
            <a:xfrm>
              <a:off x="1731963" y="5003800"/>
              <a:ext cx="6350" cy="19050"/>
            </a:xfrm>
            <a:custGeom>
              <a:avLst/>
              <a:gdLst>
                <a:gd name="T0" fmla="*/ 2147483647 w 5"/>
                <a:gd name="T1" fmla="*/ 0 h 12"/>
                <a:gd name="T2" fmla="*/ 2147483647 w 5"/>
                <a:gd name="T3" fmla="*/ 2147483647 h 12"/>
                <a:gd name="T4" fmla="*/ 0 w 5"/>
                <a:gd name="T5" fmla="*/ 2147483647 h 12"/>
                <a:gd name="T6" fmla="*/ 2147483647 w 5"/>
                <a:gd name="T7" fmla="*/ 0 h 12"/>
                <a:gd name="T8" fmla="*/ 2147483647 w 5"/>
                <a:gd name="T9" fmla="*/ 0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5" y="0"/>
                  </a:moveTo>
                  <a:lnTo>
                    <a:pt x="5" y="12"/>
                  </a:lnTo>
                  <a:lnTo>
                    <a:pt x="0" y="12"/>
                  </a:lnTo>
                  <a:lnTo>
                    <a:pt x="1"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116"/>
            <p:cNvSpPr>
              <a:spLocks/>
            </p:cNvSpPr>
            <p:nvPr/>
          </p:nvSpPr>
          <p:spPr bwMode="auto">
            <a:xfrm>
              <a:off x="1701800" y="5003800"/>
              <a:ext cx="11113"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6" y="12"/>
                  </a:lnTo>
                  <a:lnTo>
                    <a:pt x="0" y="12"/>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117"/>
            <p:cNvSpPr>
              <a:spLocks/>
            </p:cNvSpPr>
            <p:nvPr/>
          </p:nvSpPr>
          <p:spPr bwMode="auto">
            <a:xfrm>
              <a:off x="1676400" y="5003800"/>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4" y="12"/>
                  </a:lnTo>
                  <a:lnTo>
                    <a:pt x="0" y="12"/>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118"/>
            <p:cNvSpPr>
              <a:spLocks/>
            </p:cNvSpPr>
            <p:nvPr/>
          </p:nvSpPr>
          <p:spPr bwMode="auto">
            <a:xfrm>
              <a:off x="1647825" y="5003800"/>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4" y="12"/>
                  </a:lnTo>
                  <a:lnTo>
                    <a:pt x="0" y="12"/>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119"/>
            <p:cNvSpPr>
              <a:spLocks/>
            </p:cNvSpPr>
            <p:nvPr/>
          </p:nvSpPr>
          <p:spPr bwMode="auto">
            <a:xfrm>
              <a:off x="1619250" y="5003800"/>
              <a:ext cx="12700" cy="19050"/>
            </a:xfrm>
            <a:custGeom>
              <a:avLst/>
              <a:gdLst>
                <a:gd name="T0" fmla="*/ 2147483647 w 8"/>
                <a:gd name="T1" fmla="*/ 0 h 12"/>
                <a:gd name="T2" fmla="*/ 2147483647 w 8"/>
                <a:gd name="T3" fmla="*/ 2147483647 h 12"/>
                <a:gd name="T4" fmla="*/ 0 w 8"/>
                <a:gd name="T5" fmla="*/ 2147483647 h 12"/>
                <a:gd name="T6" fmla="*/ 2147483647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0"/>
                  </a:moveTo>
                  <a:lnTo>
                    <a:pt x="6" y="12"/>
                  </a:lnTo>
                  <a:lnTo>
                    <a:pt x="0" y="12"/>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120"/>
            <p:cNvSpPr>
              <a:spLocks/>
            </p:cNvSpPr>
            <p:nvPr/>
          </p:nvSpPr>
          <p:spPr bwMode="auto">
            <a:xfrm>
              <a:off x="1592263" y="5003800"/>
              <a:ext cx="12700"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6" y="12"/>
                  </a:lnTo>
                  <a:lnTo>
                    <a:pt x="0" y="12"/>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121"/>
            <p:cNvSpPr>
              <a:spLocks/>
            </p:cNvSpPr>
            <p:nvPr/>
          </p:nvSpPr>
          <p:spPr bwMode="auto">
            <a:xfrm>
              <a:off x="1543050" y="5003800"/>
              <a:ext cx="34925" cy="112713"/>
            </a:xfrm>
            <a:custGeom>
              <a:avLst/>
              <a:gdLst>
                <a:gd name="T0" fmla="*/ 0 w 22"/>
                <a:gd name="T1" fmla="*/ 2147483647 h 71"/>
                <a:gd name="T2" fmla="*/ 2147483647 w 22"/>
                <a:gd name="T3" fmla="*/ 0 h 71"/>
                <a:gd name="T4" fmla="*/ 2147483647 w 22"/>
                <a:gd name="T5" fmla="*/ 0 h 71"/>
                <a:gd name="T6" fmla="*/ 2147483647 w 22"/>
                <a:gd name="T7" fmla="*/ 2147483647 h 71"/>
                <a:gd name="T8" fmla="*/ 0 w 22"/>
                <a:gd name="T9" fmla="*/ 2147483647 h 71"/>
                <a:gd name="T10" fmla="*/ 0 60000 65536"/>
                <a:gd name="T11" fmla="*/ 0 60000 65536"/>
                <a:gd name="T12" fmla="*/ 0 60000 65536"/>
                <a:gd name="T13" fmla="*/ 0 60000 65536"/>
                <a:gd name="T14" fmla="*/ 0 60000 65536"/>
                <a:gd name="T15" fmla="*/ 0 w 22"/>
                <a:gd name="T16" fmla="*/ 0 h 71"/>
                <a:gd name="T17" fmla="*/ 22 w 22"/>
                <a:gd name="T18" fmla="*/ 71 h 71"/>
              </a:gdLst>
              <a:ahLst/>
              <a:cxnLst>
                <a:cxn ang="T10">
                  <a:pos x="T0" y="T1"/>
                </a:cxn>
                <a:cxn ang="T11">
                  <a:pos x="T2" y="T3"/>
                </a:cxn>
                <a:cxn ang="T12">
                  <a:pos x="T4" y="T5"/>
                </a:cxn>
                <a:cxn ang="T13">
                  <a:pos x="T6" y="T7"/>
                </a:cxn>
                <a:cxn ang="T14">
                  <a:pos x="T8" y="T9"/>
                </a:cxn>
              </a:cxnLst>
              <a:rect l="T15" t="T16" r="T17" b="T18"/>
              <a:pathLst>
                <a:path w="22" h="71">
                  <a:moveTo>
                    <a:pt x="0" y="71"/>
                  </a:moveTo>
                  <a:lnTo>
                    <a:pt x="16" y="0"/>
                  </a:lnTo>
                  <a:lnTo>
                    <a:pt x="22" y="0"/>
                  </a:lnTo>
                  <a:lnTo>
                    <a:pt x="6" y="71"/>
                  </a:lnTo>
                  <a:lnTo>
                    <a:pt x="0" y="71"/>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122"/>
            <p:cNvSpPr>
              <a:spLocks/>
            </p:cNvSpPr>
            <p:nvPr/>
          </p:nvSpPr>
          <p:spPr bwMode="auto">
            <a:xfrm>
              <a:off x="1955800" y="5032375"/>
              <a:ext cx="12700" cy="15875"/>
            </a:xfrm>
            <a:custGeom>
              <a:avLst/>
              <a:gdLst>
                <a:gd name="T0" fmla="*/ 2147483647 w 8"/>
                <a:gd name="T1" fmla="*/ 0 h 10"/>
                <a:gd name="T2" fmla="*/ 2147483647 w 8"/>
                <a:gd name="T3" fmla="*/ 2147483647 h 10"/>
                <a:gd name="T4" fmla="*/ 2147483647 w 8"/>
                <a:gd name="T5" fmla="*/ 2147483647 h 10"/>
                <a:gd name="T6" fmla="*/ 0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6" y="0"/>
                  </a:moveTo>
                  <a:lnTo>
                    <a:pt x="8"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123"/>
            <p:cNvSpPr>
              <a:spLocks/>
            </p:cNvSpPr>
            <p:nvPr/>
          </p:nvSpPr>
          <p:spPr bwMode="auto">
            <a:xfrm>
              <a:off x="1928813" y="5032375"/>
              <a:ext cx="11112"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0"/>
                  </a:moveTo>
                  <a:lnTo>
                    <a:pt x="7" y="10"/>
                  </a:lnTo>
                  <a:lnTo>
                    <a:pt x="3"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124"/>
            <p:cNvSpPr>
              <a:spLocks/>
            </p:cNvSpPr>
            <p:nvPr/>
          </p:nvSpPr>
          <p:spPr bwMode="auto">
            <a:xfrm>
              <a:off x="1900238" y="5032375"/>
              <a:ext cx="14287" cy="15875"/>
            </a:xfrm>
            <a:custGeom>
              <a:avLst/>
              <a:gdLst>
                <a:gd name="T0" fmla="*/ 2147483647 w 9"/>
                <a:gd name="T1" fmla="*/ 0 h 10"/>
                <a:gd name="T2" fmla="*/ 2147483647 w 9"/>
                <a:gd name="T3" fmla="*/ 2147483647 h 10"/>
                <a:gd name="T4" fmla="*/ 2147483647 w 9"/>
                <a:gd name="T5" fmla="*/ 2147483647 h 10"/>
                <a:gd name="T6" fmla="*/ 0 w 9"/>
                <a:gd name="T7" fmla="*/ 0 h 10"/>
                <a:gd name="T8" fmla="*/ 2147483647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7" y="0"/>
                  </a:moveTo>
                  <a:lnTo>
                    <a:pt x="9" y="10"/>
                  </a:lnTo>
                  <a:lnTo>
                    <a:pt x="3" y="10"/>
                  </a:lnTo>
                  <a:lnTo>
                    <a:pt x="0"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125"/>
            <p:cNvSpPr>
              <a:spLocks/>
            </p:cNvSpPr>
            <p:nvPr/>
          </p:nvSpPr>
          <p:spPr bwMode="auto">
            <a:xfrm>
              <a:off x="1874838" y="5032375"/>
              <a:ext cx="11112"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0"/>
                  </a:moveTo>
                  <a:lnTo>
                    <a:pt x="7" y="10"/>
                  </a:lnTo>
                  <a:lnTo>
                    <a:pt x="1"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126"/>
            <p:cNvSpPr>
              <a:spLocks/>
            </p:cNvSpPr>
            <p:nvPr/>
          </p:nvSpPr>
          <p:spPr bwMode="auto">
            <a:xfrm>
              <a:off x="1846263" y="5032375"/>
              <a:ext cx="12700" cy="15875"/>
            </a:xfrm>
            <a:custGeom>
              <a:avLst/>
              <a:gdLst>
                <a:gd name="T0" fmla="*/ 2147483647 w 8"/>
                <a:gd name="T1" fmla="*/ 0 h 10"/>
                <a:gd name="T2" fmla="*/ 2147483647 w 8"/>
                <a:gd name="T3" fmla="*/ 2147483647 h 10"/>
                <a:gd name="T4" fmla="*/ 2147483647 w 8"/>
                <a:gd name="T5" fmla="*/ 2147483647 h 10"/>
                <a:gd name="T6" fmla="*/ 0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6" y="0"/>
                  </a:moveTo>
                  <a:lnTo>
                    <a:pt x="8"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127"/>
            <p:cNvSpPr>
              <a:spLocks/>
            </p:cNvSpPr>
            <p:nvPr/>
          </p:nvSpPr>
          <p:spPr bwMode="auto">
            <a:xfrm>
              <a:off x="1820863" y="5032375"/>
              <a:ext cx="9525" cy="15875"/>
            </a:xfrm>
            <a:custGeom>
              <a:avLst/>
              <a:gdLst>
                <a:gd name="T0" fmla="*/ 2147483647 w 6"/>
                <a:gd name="T1" fmla="*/ 0 h 10"/>
                <a:gd name="T2" fmla="*/ 2147483647 w 6"/>
                <a:gd name="T3" fmla="*/ 2147483647 h 10"/>
                <a:gd name="T4" fmla="*/ 2147483647 w 6"/>
                <a:gd name="T5" fmla="*/ 2147483647 h 10"/>
                <a:gd name="T6" fmla="*/ 0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1"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Rectangle 128"/>
            <p:cNvSpPr>
              <a:spLocks noChangeArrowheads="1"/>
            </p:cNvSpPr>
            <p:nvPr/>
          </p:nvSpPr>
          <p:spPr bwMode="auto">
            <a:xfrm>
              <a:off x="1795463" y="5032375"/>
              <a:ext cx="6350"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7" name="Rectangle 129"/>
            <p:cNvSpPr>
              <a:spLocks noChangeArrowheads="1"/>
            </p:cNvSpPr>
            <p:nvPr/>
          </p:nvSpPr>
          <p:spPr bwMode="auto">
            <a:xfrm>
              <a:off x="1766888" y="5032375"/>
              <a:ext cx="9525"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8" name="Freeform 130"/>
            <p:cNvSpPr>
              <a:spLocks/>
            </p:cNvSpPr>
            <p:nvPr/>
          </p:nvSpPr>
          <p:spPr bwMode="auto">
            <a:xfrm>
              <a:off x="1738313" y="5032375"/>
              <a:ext cx="9525"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0" y="10"/>
                  </a:lnTo>
                  <a:lnTo>
                    <a:pt x="2"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131"/>
            <p:cNvSpPr>
              <a:spLocks/>
            </p:cNvSpPr>
            <p:nvPr/>
          </p:nvSpPr>
          <p:spPr bwMode="auto">
            <a:xfrm>
              <a:off x="1711325" y="5032375"/>
              <a:ext cx="11113"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6"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132"/>
            <p:cNvSpPr>
              <a:spLocks/>
            </p:cNvSpPr>
            <p:nvPr/>
          </p:nvSpPr>
          <p:spPr bwMode="auto">
            <a:xfrm>
              <a:off x="1682750" y="5032375"/>
              <a:ext cx="11113"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6" y="10"/>
                  </a:lnTo>
                  <a:lnTo>
                    <a:pt x="0" y="10"/>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133"/>
            <p:cNvSpPr>
              <a:spLocks/>
            </p:cNvSpPr>
            <p:nvPr/>
          </p:nvSpPr>
          <p:spPr bwMode="auto">
            <a:xfrm>
              <a:off x="1657350" y="5032375"/>
              <a:ext cx="11113"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4" y="10"/>
                  </a:lnTo>
                  <a:lnTo>
                    <a:pt x="0" y="10"/>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134"/>
            <p:cNvSpPr>
              <a:spLocks/>
            </p:cNvSpPr>
            <p:nvPr/>
          </p:nvSpPr>
          <p:spPr bwMode="auto">
            <a:xfrm>
              <a:off x="1628775" y="5032375"/>
              <a:ext cx="12700" cy="15875"/>
            </a:xfrm>
            <a:custGeom>
              <a:avLst/>
              <a:gdLst>
                <a:gd name="T0" fmla="*/ 2147483647 w 8"/>
                <a:gd name="T1" fmla="*/ 0 h 10"/>
                <a:gd name="T2" fmla="*/ 2147483647 w 8"/>
                <a:gd name="T3" fmla="*/ 2147483647 h 10"/>
                <a:gd name="T4" fmla="*/ 0 w 8"/>
                <a:gd name="T5" fmla="*/ 2147483647 h 10"/>
                <a:gd name="T6" fmla="*/ 2147483647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0"/>
                  </a:moveTo>
                  <a:lnTo>
                    <a:pt x="5" y="10"/>
                  </a:lnTo>
                  <a:lnTo>
                    <a:pt x="0" y="10"/>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135"/>
            <p:cNvSpPr>
              <a:spLocks/>
            </p:cNvSpPr>
            <p:nvPr/>
          </p:nvSpPr>
          <p:spPr bwMode="auto">
            <a:xfrm>
              <a:off x="1601788" y="5032375"/>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5" y="10"/>
                  </a:lnTo>
                  <a:lnTo>
                    <a:pt x="0" y="10"/>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136"/>
            <p:cNvSpPr>
              <a:spLocks/>
            </p:cNvSpPr>
            <p:nvPr/>
          </p:nvSpPr>
          <p:spPr bwMode="auto">
            <a:xfrm>
              <a:off x="1958975" y="5083175"/>
              <a:ext cx="14288" cy="23813"/>
            </a:xfrm>
            <a:custGeom>
              <a:avLst/>
              <a:gdLst>
                <a:gd name="T0" fmla="*/ 2147483647 w 9"/>
                <a:gd name="T1" fmla="*/ 0 h 15"/>
                <a:gd name="T2" fmla="*/ 2147483647 w 9"/>
                <a:gd name="T3" fmla="*/ 2147483647 h 15"/>
                <a:gd name="T4" fmla="*/ 2147483647 w 9"/>
                <a:gd name="T5" fmla="*/ 2147483647 h 15"/>
                <a:gd name="T6" fmla="*/ 0 w 9"/>
                <a:gd name="T7" fmla="*/ 0 h 15"/>
                <a:gd name="T8" fmla="*/ 2147483647 w 9"/>
                <a:gd name="T9" fmla="*/ 0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6" y="0"/>
                  </a:moveTo>
                  <a:lnTo>
                    <a:pt x="9" y="15"/>
                  </a:lnTo>
                  <a:lnTo>
                    <a:pt x="3" y="15"/>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137"/>
            <p:cNvSpPr>
              <a:spLocks/>
            </p:cNvSpPr>
            <p:nvPr/>
          </p:nvSpPr>
          <p:spPr bwMode="auto">
            <a:xfrm>
              <a:off x="1905000" y="5083175"/>
              <a:ext cx="17463" cy="23813"/>
            </a:xfrm>
            <a:custGeom>
              <a:avLst/>
              <a:gdLst>
                <a:gd name="T0" fmla="*/ 2147483647 w 10"/>
                <a:gd name="T1" fmla="*/ 0 h 15"/>
                <a:gd name="T2" fmla="*/ 2147483647 w 10"/>
                <a:gd name="T3" fmla="*/ 2147483647 h 15"/>
                <a:gd name="T4" fmla="*/ 2147483647 w 10"/>
                <a:gd name="T5" fmla="*/ 2147483647 h 15"/>
                <a:gd name="T6" fmla="*/ 0 w 10"/>
                <a:gd name="T7" fmla="*/ 0 h 15"/>
                <a:gd name="T8" fmla="*/ 2147483647 w 10"/>
                <a:gd name="T9" fmla="*/ 0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7" y="0"/>
                  </a:moveTo>
                  <a:lnTo>
                    <a:pt x="10" y="15"/>
                  </a:lnTo>
                  <a:lnTo>
                    <a:pt x="3" y="15"/>
                  </a:lnTo>
                  <a:lnTo>
                    <a:pt x="0"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138"/>
            <p:cNvSpPr>
              <a:spLocks/>
            </p:cNvSpPr>
            <p:nvPr/>
          </p:nvSpPr>
          <p:spPr bwMode="auto">
            <a:xfrm>
              <a:off x="1860550" y="5083175"/>
              <a:ext cx="11113" cy="23813"/>
            </a:xfrm>
            <a:custGeom>
              <a:avLst/>
              <a:gdLst>
                <a:gd name="T0" fmla="*/ 2147483647 w 7"/>
                <a:gd name="T1" fmla="*/ 0 h 15"/>
                <a:gd name="T2" fmla="*/ 2147483647 w 7"/>
                <a:gd name="T3" fmla="*/ 2147483647 h 15"/>
                <a:gd name="T4" fmla="*/ 2147483647 w 7"/>
                <a:gd name="T5" fmla="*/ 2147483647 h 15"/>
                <a:gd name="T6" fmla="*/ 0 w 7"/>
                <a:gd name="T7" fmla="*/ 0 h 15"/>
                <a:gd name="T8" fmla="*/ 2147483647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6" y="0"/>
                  </a:moveTo>
                  <a:lnTo>
                    <a:pt x="7" y="15"/>
                  </a:lnTo>
                  <a:lnTo>
                    <a:pt x="1" y="15"/>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139"/>
            <p:cNvSpPr>
              <a:spLocks/>
            </p:cNvSpPr>
            <p:nvPr/>
          </p:nvSpPr>
          <p:spPr bwMode="auto">
            <a:xfrm>
              <a:off x="1643063" y="5083175"/>
              <a:ext cx="11112" cy="23813"/>
            </a:xfrm>
            <a:custGeom>
              <a:avLst/>
              <a:gdLst>
                <a:gd name="T0" fmla="*/ 2147483647 w 7"/>
                <a:gd name="T1" fmla="*/ 0 h 15"/>
                <a:gd name="T2" fmla="*/ 2147483647 w 7"/>
                <a:gd name="T3" fmla="*/ 2147483647 h 15"/>
                <a:gd name="T4" fmla="*/ 0 w 7"/>
                <a:gd name="T5" fmla="*/ 2147483647 h 15"/>
                <a:gd name="T6" fmla="*/ 2147483647 w 7"/>
                <a:gd name="T7" fmla="*/ 0 h 15"/>
                <a:gd name="T8" fmla="*/ 2147483647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7" y="0"/>
                  </a:moveTo>
                  <a:lnTo>
                    <a:pt x="4" y="15"/>
                  </a:lnTo>
                  <a:lnTo>
                    <a:pt x="0" y="15"/>
                  </a:lnTo>
                  <a:lnTo>
                    <a:pt x="2"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140"/>
            <p:cNvSpPr>
              <a:spLocks/>
            </p:cNvSpPr>
            <p:nvPr/>
          </p:nvSpPr>
          <p:spPr bwMode="auto">
            <a:xfrm>
              <a:off x="1587500" y="5083175"/>
              <a:ext cx="14288" cy="23813"/>
            </a:xfrm>
            <a:custGeom>
              <a:avLst/>
              <a:gdLst>
                <a:gd name="T0" fmla="*/ 2147483647 w 9"/>
                <a:gd name="T1" fmla="*/ 0 h 15"/>
                <a:gd name="T2" fmla="*/ 2147483647 w 9"/>
                <a:gd name="T3" fmla="*/ 2147483647 h 15"/>
                <a:gd name="T4" fmla="*/ 0 w 9"/>
                <a:gd name="T5" fmla="*/ 2147483647 h 15"/>
                <a:gd name="T6" fmla="*/ 2147483647 w 9"/>
                <a:gd name="T7" fmla="*/ 0 h 15"/>
                <a:gd name="T8" fmla="*/ 2147483647 w 9"/>
                <a:gd name="T9" fmla="*/ 0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9" y="0"/>
                  </a:moveTo>
                  <a:lnTo>
                    <a:pt x="6" y="15"/>
                  </a:lnTo>
                  <a:lnTo>
                    <a:pt x="0" y="15"/>
                  </a:lnTo>
                  <a:lnTo>
                    <a:pt x="4" y="0"/>
                  </a:lnTo>
                  <a:lnTo>
                    <a:pt x="9"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141"/>
            <p:cNvSpPr>
              <a:spLocks/>
            </p:cNvSpPr>
            <p:nvPr/>
          </p:nvSpPr>
          <p:spPr bwMode="auto">
            <a:xfrm>
              <a:off x="1960563" y="5057775"/>
              <a:ext cx="14287" cy="15875"/>
            </a:xfrm>
            <a:custGeom>
              <a:avLst/>
              <a:gdLst>
                <a:gd name="T0" fmla="*/ 2147483647 w 9"/>
                <a:gd name="T1" fmla="*/ 0 h 10"/>
                <a:gd name="T2" fmla="*/ 2147483647 w 9"/>
                <a:gd name="T3" fmla="*/ 2147483647 h 10"/>
                <a:gd name="T4" fmla="*/ 2147483647 w 9"/>
                <a:gd name="T5" fmla="*/ 2147483647 h 10"/>
                <a:gd name="T6" fmla="*/ 0 w 9"/>
                <a:gd name="T7" fmla="*/ 0 h 10"/>
                <a:gd name="T8" fmla="*/ 2147483647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6" y="0"/>
                  </a:moveTo>
                  <a:lnTo>
                    <a:pt x="9" y="10"/>
                  </a:lnTo>
                  <a:lnTo>
                    <a:pt x="3"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 name="Freeform 142"/>
            <p:cNvSpPr>
              <a:spLocks/>
            </p:cNvSpPr>
            <p:nvPr/>
          </p:nvSpPr>
          <p:spPr bwMode="auto">
            <a:xfrm>
              <a:off x="1935163" y="5057775"/>
              <a:ext cx="11112"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0"/>
                  </a:moveTo>
                  <a:lnTo>
                    <a:pt x="7" y="10"/>
                  </a:lnTo>
                  <a:lnTo>
                    <a:pt x="3"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 name="Freeform 143"/>
            <p:cNvSpPr>
              <a:spLocks/>
            </p:cNvSpPr>
            <p:nvPr/>
          </p:nvSpPr>
          <p:spPr bwMode="auto">
            <a:xfrm>
              <a:off x="1906588" y="5057775"/>
              <a:ext cx="12700" cy="15875"/>
            </a:xfrm>
            <a:custGeom>
              <a:avLst/>
              <a:gdLst>
                <a:gd name="T0" fmla="*/ 2147483647 w 8"/>
                <a:gd name="T1" fmla="*/ 0 h 10"/>
                <a:gd name="T2" fmla="*/ 2147483647 w 8"/>
                <a:gd name="T3" fmla="*/ 2147483647 h 10"/>
                <a:gd name="T4" fmla="*/ 2147483647 w 8"/>
                <a:gd name="T5" fmla="*/ 2147483647 h 10"/>
                <a:gd name="T6" fmla="*/ 0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6" y="0"/>
                  </a:moveTo>
                  <a:lnTo>
                    <a:pt x="8"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Rectangle 144"/>
            <p:cNvSpPr>
              <a:spLocks noChangeArrowheads="1"/>
            </p:cNvSpPr>
            <p:nvPr/>
          </p:nvSpPr>
          <p:spPr bwMode="auto">
            <a:xfrm>
              <a:off x="1881188" y="5057775"/>
              <a:ext cx="9525"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3" name="Freeform 145"/>
            <p:cNvSpPr>
              <a:spLocks/>
            </p:cNvSpPr>
            <p:nvPr/>
          </p:nvSpPr>
          <p:spPr bwMode="auto">
            <a:xfrm>
              <a:off x="1854200" y="5057775"/>
              <a:ext cx="11113"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5" y="0"/>
                  </a:moveTo>
                  <a:lnTo>
                    <a:pt x="7" y="10"/>
                  </a:lnTo>
                  <a:lnTo>
                    <a:pt x="1" y="10"/>
                  </a:lnTo>
                  <a:lnTo>
                    <a:pt x="0"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Rectangle 146"/>
            <p:cNvSpPr>
              <a:spLocks noChangeArrowheads="1"/>
            </p:cNvSpPr>
            <p:nvPr/>
          </p:nvSpPr>
          <p:spPr bwMode="auto">
            <a:xfrm>
              <a:off x="1827213" y="5057775"/>
              <a:ext cx="9525"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5" name="Freeform 147"/>
            <p:cNvSpPr>
              <a:spLocks/>
            </p:cNvSpPr>
            <p:nvPr/>
          </p:nvSpPr>
          <p:spPr bwMode="auto">
            <a:xfrm>
              <a:off x="1800225" y="5057775"/>
              <a:ext cx="9525"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0" y="10"/>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1774825" y="5057775"/>
              <a:ext cx="7938" cy="15875"/>
            </a:xfrm>
            <a:custGeom>
              <a:avLst/>
              <a:gdLst>
                <a:gd name="T0" fmla="*/ 2147483647 w 5"/>
                <a:gd name="T1" fmla="*/ 0 h 10"/>
                <a:gd name="T2" fmla="*/ 2147483647 w 5"/>
                <a:gd name="T3" fmla="*/ 2147483647 h 10"/>
                <a:gd name="T4" fmla="*/ 0 w 5"/>
                <a:gd name="T5" fmla="*/ 2147483647 h 10"/>
                <a:gd name="T6" fmla="*/ 0 w 5"/>
                <a:gd name="T7" fmla="*/ 0 h 10"/>
                <a:gd name="T8" fmla="*/ 214748364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4" y="0"/>
                  </a:moveTo>
                  <a:lnTo>
                    <a:pt x="5" y="10"/>
                  </a:lnTo>
                  <a:lnTo>
                    <a:pt x="0" y="10"/>
                  </a:lnTo>
                  <a:lnTo>
                    <a:pt x="0" y="0"/>
                  </a:lnTo>
                  <a:lnTo>
                    <a:pt x="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1746250" y="5057775"/>
              <a:ext cx="9525" cy="15875"/>
            </a:xfrm>
            <a:custGeom>
              <a:avLst/>
              <a:gdLst>
                <a:gd name="T0" fmla="*/ 2147483647 w 6"/>
                <a:gd name="T1" fmla="*/ 0 h 10"/>
                <a:gd name="T2" fmla="*/ 2147483647 w 6"/>
                <a:gd name="T3" fmla="*/ 2147483647 h 10"/>
                <a:gd name="T4" fmla="*/ 0 w 6"/>
                <a:gd name="T5" fmla="*/ 2147483647 h 10"/>
                <a:gd name="T6" fmla="*/ 0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4" y="10"/>
                  </a:lnTo>
                  <a:lnTo>
                    <a:pt x="0"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1717675" y="5057775"/>
              <a:ext cx="9525"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0" y="10"/>
                  </a:lnTo>
                  <a:lnTo>
                    <a:pt x="2"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1690688" y="5057775"/>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5"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1662113" y="5057775"/>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6"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1636713" y="5057775"/>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4"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1608138" y="5057775"/>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4"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Rectangle 155"/>
            <p:cNvSpPr>
              <a:spLocks noChangeArrowheads="1"/>
            </p:cNvSpPr>
            <p:nvPr/>
          </p:nvSpPr>
          <p:spPr bwMode="auto">
            <a:xfrm>
              <a:off x="1350963" y="5618163"/>
              <a:ext cx="9636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4" name="Freeform 156"/>
            <p:cNvSpPr>
              <a:spLocks/>
            </p:cNvSpPr>
            <p:nvPr/>
          </p:nvSpPr>
          <p:spPr bwMode="auto">
            <a:xfrm>
              <a:off x="1582738" y="5803900"/>
              <a:ext cx="461962" cy="342900"/>
            </a:xfrm>
            <a:custGeom>
              <a:avLst/>
              <a:gdLst>
                <a:gd name="T0" fmla="*/ 2147483647 w 291"/>
                <a:gd name="T1" fmla="*/ 2147483647 h 216"/>
                <a:gd name="T2" fmla="*/ 2147483647 w 291"/>
                <a:gd name="T3" fmla="*/ 2147483647 h 216"/>
                <a:gd name="T4" fmla="*/ 2147483647 w 291"/>
                <a:gd name="T5" fmla="*/ 2147483647 h 216"/>
                <a:gd name="T6" fmla="*/ 2147483647 w 291"/>
                <a:gd name="T7" fmla="*/ 2147483647 h 216"/>
                <a:gd name="T8" fmla="*/ 2147483647 w 291"/>
                <a:gd name="T9" fmla="*/ 2147483647 h 216"/>
                <a:gd name="T10" fmla="*/ 2147483647 w 291"/>
                <a:gd name="T11" fmla="*/ 2147483647 h 216"/>
                <a:gd name="T12" fmla="*/ 2147483647 w 291"/>
                <a:gd name="T13" fmla="*/ 2147483647 h 216"/>
                <a:gd name="T14" fmla="*/ 0 w 291"/>
                <a:gd name="T15" fmla="*/ 2147483647 h 216"/>
                <a:gd name="T16" fmla="*/ 0 w 291"/>
                <a:gd name="T17" fmla="*/ 2147483647 h 216"/>
                <a:gd name="T18" fmla="*/ 0 w 291"/>
                <a:gd name="T19" fmla="*/ 2147483647 h 216"/>
                <a:gd name="T20" fmla="*/ 0 w 291"/>
                <a:gd name="T21" fmla="*/ 2147483647 h 216"/>
                <a:gd name="T22" fmla="*/ 2147483647 w 291"/>
                <a:gd name="T23" fmla="*/ 2147483647 h 216"/>
                <a:gd name="T24" fmla="*/ 2147483647 w 291"/>
                <a:gd name="T25" fmla="*/ 2147483647 h 216"/>
                <a:gd name="T26" fmla="*/ 2147483647 w 291"/>
                <a:gd name="T27" fmla="*/ 2147483647 h 216"/>
                <a:gd name="T28" fmla="*/ 2147483647 w 291"/>
                <a:gd name="T29" fmla="*/ 2147483647 h 216"/>
                <a:gd name="T30" fmla="*/ 2147483647 w 291"/>
                <a:gd name="T31" fmla="*/ 2147483647 h 216"/>
                <a:gd name="T32" fmla="*/ 2147483647 w 291"/>
                <a:gd name="T33" fmla="*/ 2147483647 h 216"/>
                <a:gd name="T34" fmla="*/ 2147483647 w 291"/>
                <a:gd name="T35" fmla="*/ 0 h 216"/>
                <a:gd name="T36" fmla="*/ 2147483647 w 291"/>
                <a:gd name="T37" fmla="*/ 0 h 216"/>
                <a:gd name="T38" fmla="*/ 2147483647 w 291"/>
                <a:gd name="T39" fmla="*/ 2147483647 h 216"/>
                <a:gd name="T40" fmla="*/ 2147483647 w 291"/>
                <a:gd name="T41" fmla="*/ 2147483647 h 216"/>
                <a:gd name="T42" fmla="*/ 2147483647 w 291"/>
                <a:gd name="T43" fmla="*/ 2147483647 h 216"/>
                <a:gd name="T44" fmla="*/ 2147483647 w 291"/>
                <a:gd name="T45" fmla="*/ 2147483647 h 216"/>
                <a:gd name="T46" fmla="*/ 2147483647 w 291"/>
                <a:gd name="T47" fmla="*/ 2147483647 h 216"/>
                <a:gd name="T48" fmla="*/ 2147483647 w 291"/>
                <a:gd name="T49" fmla="*/ 2147483647 h 216"/>
                <a:gd name="T50" fmla="*/ 2147483647 w 291"/>
                <a:gd name="T51" fmla="*/ 2147483647 h 216"/>
                <a:gd name="T52" fmla="*/ 2147483647 w 291"/>
                <a:gd name="T53" fmla="*/ 2147483647 h 216"/>
                <a:gd name="T54" fmla="*/ 2147483647 w 291"/>
                <a:gd name="T55" fmla="*/ 2147483647 h 216"/>
                <a:gd name="T56" fmla="*/ 2147483647 w 291"/>
                <a:gd name="T57" fmla="*/ 2147483647 h 216"/>
                <a:gd name="T58" fmla="*/ 2147483647 w 291"/>
                <a:gd name="T59" fmla="*/ 2147483647 h 216"/>
                <a:gd name="T60" fmla="*/ 2147483647 w 291"/>
                <a:gd name="T61" fmla="*/ 2147483647 h 216"/>
                <a:gd name="T62" fmla="*/ 2147483647 w 291"/>
                <a:gd name="T63" fmla="*/ 2147483647 h 216"/>
                <a:gd name="T64" fmla="*/ 2147483647 w 291"/>
                <a:gd name="T65" fmla="*/ 2147483647 h 216"/>
                <a:gd name="T66" fmla="*/ 2147483647 w 291"/>
                <a:gd name="T67" fmla="*/ 2147483647 h 216"/>
                <a:gd name="T68" fmla="*/ 2147483647 w 291"/>
                <a:gd name="T69" fmla="*/ 2147483647 h 216"/>
                <a:gd name="T70" fmla="*/ 2147483647 w 291"/>
                <a:gd name="T71" fmla="*/ 2147483647 h 216"/>
                <a:gd name="T72" fmla="*/ 2147483647 w 291"/>
                <a:gd name="T73" fmla="*/ 214748364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1"/>
                <a:gd name="T112" fmla="*/ 0 h 216"/>
                <a:gd name="T113" fmla="*/ 291 w 291"/>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1" h="216">
                  <a:moveTo>
                    <a:pt x="25" y="216"/>
                  </a:moveTo>
                  <a:lnTo>
                    <a:pt x="19" y="216"/>
                  </a:lnTo>
                  <a:lnTo>
                    <a:pt x="13" y="214"/>
                  </a:lnTo>
                  <a:lnTo>
                    <a:pt x="10" y="213"/>
                  </a:lnTo>
                  <a:lnTo>
                    <a:pt x="6" y="210"/>
                  </a:lnTo>
                  <a:lnTo>
                    <a:pt x="4" y="206"/>
                  </a:lnTo>
                  <a:lnTo>
                    <a:pt x="1" y="201"/>
                  </a:lnTo>
                  <a:lnTo>
                    <a:pt x="0" y="197"/>
                  </a:lnTo>
                  <a:lnTo>
                    <a:pt x="0" y="192"/>
                  </a:lnTo>
                  <a:lnTo>
                    <a:pt x="0" y="25"/>
                  </a:lnTo>
                  <a:lnTo>
                    <a:pt x="0" y="20"/>
                  </a:lnTo>
                  <a:lnTo>
                    <a:pt x="1" y="14"/>
                  </a:lnTo>
                  <a:lnTo>
                    <a:pt x="4" y="11"/>
                  </a:lnTo>
                  <a:lnTo>
                    <a:pt x="6" y="7"/>
                  </a:lnTo>
                  <a:lnTo>
                    <a:pt x="10" y="4"/>
                  </a:lnTo>
                  <a:lnTo>
                    <a:pt x="13" y="2"/>
                  </a:lnTo>
                  <a:lnTo>
                    <a:pt x="19" y="1"/>
                  </a:lnTo>
                  <a:lnTo>
                    <a:pt x="25" y="0"/>
                  </a:lnTo>
                  <a:lnTo>
                    <a:pt x="268" y="0"/>
                  </a:lnTo>
                  <a:lnTo>
                    <a:pt x="274" y="1"/>
                  </a:lnTo>
                  <a:lnTo>
                    <a:pt x="278" y="2"/>
                  </a:lnTo>
                  <a:lnTo>
                    <a:pt x="283" y="4"/>
                  </a:lnTo>
                  <a:lnTo>
                    <a:pt x="287" y="7"/>
                  </a:lnTo>
                  <a:lnTo>
                    <a:pt x="288" y="11"/>
                  </a:lnTo>
                  <a:lnTo>
                    <a:pt x="291" y="14"/>
                  </a:lnTo>
                  <a:lnTo>
                    <a:pt x="291" y="20"/>
                  </a:lnTo>
                  <a:lnTo>
                    <a:pt x="291" y="25"/>
                  </a:lnTo>
                  <a:lnTo>
                    <a:pt x="291" y="192"/>
                  </a:lnTo>
                  <a:lnTo>
                    <a:pt x="291" y="197"/>
                  </a:lnTo>
                  <a:lnTo>
                    <a:pt x="291" y="201"/>
                  </a:lnTo>
                  <a:lnTo>
                    <a:pt x="288" y="206"/>
                  </a:lnTo>
                  <a:lnTo>
                    <a:pt x="287" y="210"/>
                  </a:lnTo>
                  <a:lnTo>
                    <a:pt x="283" y="213"/>
                  </a:lnTo>
                  <a:lnTo>
                    <a:pt x="278" y="214"/>
                  </a:lnTo>
                  <a:lnTo>
                    <a:pt x="274" y="216"/>
                  </a:lnTo>
                  <a:lnTo>
                    <a:pt x="268" y="216"/>
                  </a:lnTo>
                  <a:lnTo>
                    <a:pt x="25"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1490663" y="6146800"/>
              <a:ext cx="661987" cy="254000"/>
            </a:xfrm>
            <a:custGeom>
              <a:avLst/>
              <a:gdLst>
                <a:gd name="T0" fmla="*/ 2147483647 w 417"/>
                <a:gd name="T1" fmla="*/ 2147483647 h 160"/>
                <a:gd name="T2" fmla="*/ 2147483647 w 417"/>
                <a:gd name="T3" fmla="*/ 2147483647 h 160"/>
                <a:gd name="T4" fmla="*/ 2147483647 w 417"/>
                <a:gd name="T5" fmla="*/ 2147483647 h 160"/>
                <a:gd name="T6" fmla="*/ 2147483647 w 417"/>
                <a:gd name="T7" fmla="*/ 2147483647 h 160"/>
                <a:gd name="T8" fmla="*/ 2147483647 w 417"/>
                <a:gd name="T9" fmla="*/ 2147483647 h 160"/>
                <a:gd name="T10" fmla="*/ 2147483647 w 417"/>
                <a:gd name="T11" fmla="*/ 2147483647 h 160"/>
                <a:gd name="T12" fmla="*/ 2147483647 w 417"/>
                <a:gd name="T13" fmla="*/ 2147483647 h 160"/>
                <a:gd name="T14" fmla="*/ 2147483647 w 417"/>
                <a:gd name="T15" fmla="*/ 0 h 160"/>
                <a:gd name="T16" fmla="*/ 2147483647 w 417"/>
                <a:gd name="T17" fmla="*/ 0 h 160"/>
                <a:gd name="T18" fmla="*/ 2147483647 w 417"/>
                <a:gd name="T19" fmla="*/ 2147483647 h 160"/>
                <a:gd name="T20" fmla="*/ 2147483647 w 417"/>
                <a:gd name="T21" fmla="*/ 2147483647 h 160"/>
                <a:gd name="T22" fmla="*/ 2147483647 w 417"/>
                <a:gd name="T23" fmla="*/ 2147483647 h 160"/>
                <a:gd name="T24" fmla="*/ 2147483647 w 417"/>
                <a:gd name="T25" fmla="*/ 2147483647 h 160"/>
                <a:gd name="T26" fmla="*/ 2147483647 w 417"/>
                <a:gd name="T27" fmla="*/ 2147483647 h 160"/>
                <a:gd name="T28" fmla="*/ 2147483647 w 417"/>
                <a:gd name="T29" fmla="*/ 2147483647 h 160"/>
                <a:gd name="T30" fmla="*/ 0 w 417"/>
                <a:gd name="T31" fmla="*/ 2147483647 h 160"/>
                <a:gd name="T32" fmla="*/ 2147483647 w 417"/>
                <a:gd name="T33" fmla="*/ 2147483647 h 160"/>
                <a:gd name="T34" fmla="*/ 2147483647 w 417"/>
                <a:gd name="T35" fmla="*/ 2147483647 h 160"/>
                <a:gd name="T36" fmla="*/ 2147483647 w 417"/>
                <a:gd name="T37" fmla="*/ 2147483647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160"/>
                <a:gd name="T59" fmla="*/ 417 w 417"/>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160">
                  <a:moveTo>
                    <a:pt x="417" y="132"/>
                  </a:moveTo>
                  <a:lnTo>
                    <a:pt x="396" y="45"/>
                  </a:lnTo>
                  <a:lnTo>
                    <a:pt x="346" y="45"/>
                  </a:lnTo>
                  <a:lnTo>
                    <a:pt x="346" y="23"/>
                  </a:lnTo>
                  <a:lnTo>
                    <a:pt x="268" y="23"/>
                  </a:lnTo>
                  <a:lnTo>
                    <a:pt x="268" y="7"/>
                  </a:lnTo>
                  <a:lnTo>
                    <a:pt x="249" y="7"/>
                  </a:lnTo>
                  <a:lnTo>
                    <a:pt x="249" y="0"/>
                  </a:lnTo>
                  <a:lnTo>
                    <a:pt x="158" y="0"/>
                  </a:lnTo>
                  <a:lnTo>
                    <a:pt x="158" y="7"/>
                  </a:lnTo>
                  <a:lnTo>
                    <a:pt x="140" y="7"/>
                  </a:lnTo>
                  <a:lnTo>
                    <a:pt x="140" y="23"/>
                  </a:lnTo>
                  <a:lnTo>
                    <a:pt x="62" y="23"/>
                  </a:lnTo>
                  <a:lnTo>
                    <a:pt x="62" y="45"/>
                  </a:lnTo>
                  <a:lnTo>
                    <a:pt x="21" y="45"/>
                  </a:lnTo>
                  <a:lnTo>
                    <a:pt x="0" y="132"/>
                  </a:lnTo>
                  <a:lnTo>
                    <a:pt x="14" y="160"/>
                  </a:lnTo>
                  <a:lnTo>
                    <a:pt x="405" y="160"/>
                  </a:lnTo>
                  <a:lnTo>
                    <a:pt x="41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1592263" y="5815013"/>
              <a:ext cx="446087" cy="322262"/>
            </a:xfrm>
            <a:custGeom>
              <a:avLst/>
              <a:gdLst>
                <a:gd name="T0" fmla="*/ 0 w 281"/>
                <a:gd name="T1" fmla="*/ 2147483647 h 203"/>
                <a:gd name="T2" fmla="*/ 2147483647 w 281"/>
                <a:gd name="T3" fmla="*/ 2147483647 h 203"/>
                <a:gd name="T4" fmla="*/ 2147483647 w 281"/>
                <a:gd name="T5" fmla="*/ 2147483647 h 203"/>
                <a:gd name="T6" fmla="*/ 2147483647 w 281"/>
                <a:gd name="T7" fmla="*/ 2147483647 h 203"/>
                <a:gd name="T8" fmla="*/ 2147483647 w 281"/>
                <a:gd name="T9" fmla="*/ 2147483647 h 203"/>
                <a:gd name="T10" fmla="*/ 2147483647 w 281"/>
                <a:gd name="T11" fmla="*/ 2147483647 h 203"/>
                <a:gd name="T12" fmla="*/ 2147483647 w 281"/>
                <a:gd name="T13" fmla="*/ 2147483647 h 203"/>
                <a:gd name="T14" fmla="*/ 2147483647 w 281"/>
                <a:gd name="T15" fmla="*/ 2147483647 h 203"/>
                <a:gd name="T16" fmla="*/ 2147483647 w 281"/>
                <a:gd name="T17" fmla="*/ 2147483647 h 203"/>
                <a:gd name="T18" fmla="*/ 2147483647 w 281"/>
                <a:gd name="T19" fmla="*/ 2147483647 h 203"/>
                <a:gd name="T20" fmla="*/ 2147483647 w 281"/>
                <a:gd name="T21" fmla="*/ 2147483647 h 203"/>
                <a:gd name="T22" fmla="*/ 2147483647 w 281"/>
                <a:gd name="T23" fmla="*/ 2147483647 h 203"/>
                <a:gd name="T24" fmla="*/ 2147483647 w 281"/>
                <a:gd name="T25" fmla="*/ 2147483647 h 203"/>
                <a:gd name="T26" fmla="*/ 2147483647 w 281"/>
                <a:gd name="T27" fmla="*/ 2147483647 h 203"/>
                <a:gd name="T28" fmla="*/ 2147483647 w 281"/>
                <a:gd name="T29" fmla="*/ 2147483647 h 203"/>
                <a:gd name="T30" fmla="*/ 2147483647 w 281"/>
                <a:gd name="T31" fmla="*/ 2147483647 h 203"/>
                <a:gd name="T32" fmla="*/ 2147483647 w 281"/>
                <a:gd name="T33" fmla="*/ 2147483647 h 203"/>
                <a:gd name="T34" fmla="*/ 2147483647 w 281"/>
                <a:gd name="T35" fmla="*/ 2147483647 h 203"/>
                <a:gd name="T36" fmla="*/ 2147483647 w 281"/>
                <a:gd name="T37" fmla="*/ 2147483647 h 203"/>
                <a:gd name="T38" fmla="*/ 2147483647 w 281"/>
                <a:gd name="T39" fmla="*/ 2147483647 h 203"/>
                <a:gd name="T40" fmla="*/ 2147483647 w 281"/>
                <a:gd name="T41" fmla="*/ 2147483647 h 203"/>
                <a:gd name="T42" fmla="*/ 2147483647 w 281"/>
                <a:gd name="T43" fmla="*/ 2147483647 h 203"/>
                <a:gd name="T44" fmla="*/ 2147483647 w 281"/>
                <a:gd name="T45" fmla="*/ 2147483647 h 203"/>
                <a:gd name="T46" fmla="*/ 2147483647 w 281"/>
                <a:gd name="T47" fmla="*/ 2147483647 h 203"/>
                <a:gd name="T48" fmla="*/ 2147483647 w 281"/>
                <a:gd name="T49" fmla="*/ 2147483647 h 203"/>
                <a:gd name="T50" fmla="*/ 2147483647 w 281"/>
                <a:gd name="T51" fmla="*/ 0 h 203"/>
                <a:gd name="T52" fmla="*/ 2147483647 w 281"/>
                <a:gd name="T53" fmla="*/ 0 h 203"/>
                <a:gd name="T54" fmla="*/ 2147483647 w 281"/>
                <a:gd name="T55" fmla="*/ 0 h 203"/>
                <a:gd name="T56" fmla="*/ 2147483647 w 281"/>
                <a:gd name="T57" fmla="*/ 0 h 203"/>
                <a:gd name="T58" fmla="*/ 2147483647 w 281"/>
                <a:gd name="T59" fmla="*/ 2147483647 h 203"/>
                <a:gd name="T60" fmla="*/ 2147483647 w 281"/>
                <a:gd name="T61" fmla="*/ 2147483647 h 203"/>
                <a:gd name="T62" fmla="*/ 2147483647 w 281"/>
                <a:gd name="T63" fmla="*/ 2147483647 h 203"/>
                <a:gd name="T64" fmla="*/ 2147483647 w 281"/>
                <a:gd name="T65" fmla="*/ 2147483647 h 203"/>
                <a:gd name="T66" fmla="*/ 2147483647 w 281"/>
                <a:gd name="T67" fmla="*/ 2147483647 h 203"/>
                <a:gd name="T68" fmla="*/ 2147483647 w 281"/>
                <a:gd name="T69" fmla="*/ 2147483647 h 203"/>
                <a:gd name="T70" fmla="*/ 0 w 281"/>
                <a:gd name="T71" fmla="*/ 2147483647 h 203"/>
                <a:gd name="T72" fmla="*/ 0 w 281"/>
                <a:gd name="T73" fmla="*/ 2147483647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203"/>
                <a:gd name="T113" fmla="*/ 281 w 281"/>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203">
                  <a:moveTo>
                    <a:pt x="0" y="182"/>
                  </a:moveTo>
                  <a:lnTo>
                    <a:pt x="1" y="187"/>
                  </a:lnTo>
                  <a:lnTo>
                    <a:pt x="1" y="191"/>
                  </a:lnTo>
                  <a:lnTo>
                    <a:pt x="3" y="194"/>
                  </a:lnTo>
                  <a:lnTo>
                    <a:pt x="6" y="197"/>
                  </a:lnTo>
                  <a:lnTo>
                    <a:pt x="7" y="200"/>
                  </a:lnTo>
                  <a:lnTo>
                    <a:pt x="11" y="202"/>
                  </a:lnTo>
                  <a:lnTo>
                    <a:pt x="14" y="203"/>
                  </a:lnTo>
                  <a:lnTo>
                    <a:pt x="20" y="203"/>
                  </a:lnTo>
                  <a:lnTo>
                    <a:pt x="260" y="203"/>
                  </a:lnTo>
                  <a:lnTo>
                    <a:pt x="265" y="203"/>
                  </a:lnTo>
                  <a:lnTo>
                    <a:pt x="269" y="202"/>
                  </a:lnTo>
                  <a:lnTo>
                    <a:pt x="274" y="200"/>
                  </a:lnTo>
                  <a:lnTo>
                    <a:pt x="277" y="197"/>
                  </a:lnTo>
                  <a:lnTo>
                    <a:pt x="278" y="194"/>
                  </a:lnTo>
                  <a:lnTo>
                    <a:pt x="279" y="191"/>
                  </a:lnTo>
                  <a:lnTo>
                    <a:pt x="279" y="187"/>
                  </a:lnTo>
                  <a:lnTo>
                    <a:pt x="281" y="182"/>
                  </a:lnTo>
                  <a:lnTo>
                    <a:pt x="281" y="19"/>
                  </a:lnTo>
                  <a:lnTo>
                    <a:pt x="279" y="16"/>
                  </a:lnTo>
                  <a:lnTo>
                    <a:pt x="279" y="12"/>
                  </a:lnTo>
                  <a:lnTo>
                    <a:pt x="278" y="9"/>
                  </a:lnTo>
                  <a:lnTo>
                    <a:pt x="277" y="4"/>
                  </a:lnTo>
                  <a:lnTo>
                    <a:pt x="274" y="3"/>
                  </a:lnTo>
                  <a:lnTo>
                    <a:pt x="269" y="1"/>
                  </a:lnTo>
                  <a:lnTo>
                    <a:pt x="265" y="0"/>
                  </a:lnTo>
                  <a:lnTo>
                    <a:pt x="260" y="0"/>
                  </a:lnTo>
                  <a:lnTo>
                    <a:pt x="20" y="0"/>
                  </a:lnTo>
                  <a:lnTo>
                    <a:pt x="14" y="0"/>
                  </a:lnTo>
                  <a:lnTo>
                    <a:pt x="11" y="1"/>
                  </a:lnTo>
                  <a:lnTo>
                    <a:pt x="7" y="3"/>
                  </a:lnTo>
                  <a:lnTo>
                    <a:pt x="6" y="4"/>
                  </a:lnTo>
                  <a:lnTo>
                    <a:pt x="3" y="9"/>
                  </a:lnTo>
                  <a:lnTo>
                    <a:pt x="1" y="12"/>
                  </a:lnTo>
                  <a:lnTo>
                    <a:pt x="1" y="16"/>
                  </a:lnTo>
                  <a:lnTo>
                    <a:pt x="0" y="19"/>
                  </a:lnTo>
                  <a:lnTo>
                    <a:pt x="0" y="182"/>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1720850" y="6146800"/>
              <a:ext cx="188913" cy="36513"/>
            </a:xfrm>
            <a:custGeom>
              <a:avLst/>
              <a:gdLst>
                <a:gd name="T0" fmla="*/ 2147483647 w 119"/>
                <a:gd name="T1" fmla="*/ 2147483647 h 23"/>
                <a:gd name="T2" fmla="*/ 2147483647 w 119"/>
                <a:gd name="T3" fmla="*/ 2147483647 h 23"/>
                <a:gd name="T4" fmla="*/ 2147483647 w 119"/>
                <a:gd name="T5" fmla="*/ 2147483647 h 23"/>
                <a:gd name="T6" fmla="*/ 2147483647 w 119"/>
                <a:gd name="T7" fmla="*/ 0 h 23"/>
                <a:gd name="T8" fmla="*/ 2147483647 w 119"/>
                <a:gd name="T9" fmla="*/ 0 h 23"/>
                <a:gd name="T10" fmla="*/ 2147483647 w 119"/>
                <a:gd name="T11" fmla="*/ 2147483647 h 23"/>
                <a:gd name="T12" fmla="*/ 0 w 119"/>
                <a:gd name="T13" fmla="*/ 2147483647 h 23"/>
                <a:gd name="T14" fmla="*/ 0 w 119"/>
                <a:gd name="T15" fmla="*/ 2147483647 h 23"/>
                <a:gd name="T16" fmla="*/ 2147483647 w 119"/>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23"/>
                <a:gd name="T29" fmla="*/ 119 w 11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23">
                  <a:moveTo>
                    <a:pt x="119" y="23"/>
                  </a:moveTo>
                  <a:lnTo>
                    <a:pt x="119" y="12"/>
                  </a:lnTo>
                  <a:lnTo>
                    <a:pt x="100" y="12"/>
                  </a:lnTo>
                  <a:lnTo>
                    <a:pt x="100" y="0"/>
                  </a:lnTo>
                  <a:lnTo>
                    <a:pt x="19" y="0"/>
                  </a:lnTo>
                  <a:lnTo>
                    <a:pt x="19" y="12"/>
                  </a:lnTo>
                  <a:lnTo>
                    <a:pt x="0" y="12"/>
                  </a:lnTo>
                  <a:lnTo>
                    <a:pt x="0" y="23"/>
                  </a:lnTo>
                  <a:lnTo>
                    <a:pt x="119" y="23"/>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1597025" y="6191250"/>
              <a:ext cx="434975" cy="26988"/>
            </a:xfrm>
            <a:custGeom>
              <a:avLst/>
              <a:gdLst>
                <a:gd name="T0" fmla="*/ 2147483647 w 274"/>
                <a:gd name="T1" fmla="*/ 2147483647 h 17"/>
                <a:gd name="T2" fmla="*/ 2147483647 w 274"/>
                <a:gd name="T3" fmla="*/ 2147483647 h 17"/>
                <a:gd name="T4" fmla="*/ 2147483647 w 274"/>
                <a:gd name="T5" fmla="*/ 0 h 17"/>
                <a:gd name="T6" fmla="*/ 0 w 274"/>
                <a:gd name="T7" fmla="*/ 0 h 17"/>
                <a:gd name="T8" fmla="*/ 0 w 274"/>
                <a:gd name="T9" fmla="*/ 2147483647 h 17"/>
                <a:gd name="T10" fmla="*/ 2147483647 w 274"/>
                <a:gd name="T11" fmla="*/ 2147483647 h 17"/>
                <a:gd name="T12" fmla="*/ 2147483647 w 274"/>
                <a:gd name="T13" fmla="*/ 2147483647 h 17"/>
                <a:gd name="T14" fmla="*/ 2147483647 w 274"/>
                <a:gd name="T15" fmla="*/ 2147483647 h 17"/>
                <a:gd name="T16" fmla="*/ 2147483647 w 274"/>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17"/>
                <a:gd name="T29" fmla="*/ 274 w 27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17">
                  <a:moveTo>
                    <a:pt x="260" y="17"/>
                  </a:moveTo>
                  <a:lnTo>
                    <a:pt x="274" y="17"/>
                  </a:lnTo>
                  <a:lnTo>
                    <a:pt x="274" y="0"/>
                  </a:lnTo>
                  <a:lnTo>
                    <a:pt x="0" y="0"/>
                  </a:lnTo>
                  <a:lnTo>
                    <a:pt x="0" y="17"/>
                  </a:lnTo>
                  <a:lnTo>
                    <a:pt x="154" y="17"/>
                  </a:lnTo>
                  <a:lnTo>
                    <a:pt x="154" y="4"/>
                  </a:lnTo>
                  <a:lnTo>
                    <a:pt x="260" y="4"/>
                  </a:lnTo>
                  <a:lnTo>
                    <a:pt x="260" y="17"/>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1504950" y="6227763"/>
              <a:ext cx="636588" cy="147637"/>
            </a:xfrm>
            <a:custGeom>
              <a:avLst/>
              <a:gdLst>
                <a:gd name="T0" fmla="*/ 2147483647 w 401"/>
                <a:gd name="T1" fmla="*/ 2147483647 h 93"/>
                <a:gd name="T2" fmla="*/ 2147483647 w 401"/>
                <a:gd name="T3" fmla="*/ 0 h 93"/>
                <a:gd name="T4" fmla="*/ 2147483647 w 401"/>
                <a:gd name="T5" fmla="*/ 0 h 93"/>
                <a:gd name="T6" fmla="*/ 0 w 401"/>
                <a:gd name="T7" fmla="*/ 2147483647 h 93"/>
                <a:gd name="T8" fmla="*/ 2147483647 w 401"/>
                <a:gd name="T9" fmla="*/ 2147483647 h 93"/>
                <a:gd name="T10" fmla="*/ 2147483647 w 401"/>
                <a:gd name="T11" fmla="*/ 2147483647 h 93"/>
                <a:gd name="T12" fmla="*/ 2147483647 w 401"/>
                <a:gd name="T13" fmla="*/ 2147483647 h 93"/>
                <a:gd name="T14" fmla="*/ 0 60000 65536"/>
                <a:gd name="T15" fmla="*/ 0 60000 65536"/>
                <a:gd name="T16" fmla="*/ 0 60000 65536"/>
                <a:gd name="T17" fmla="*/ 0 60000 65536"/>
                <a:gd name="T18" fmla="*/ 0 60000 65536"/>
                <a:gd name="T19" fmla="*/ 0 60000 65536"/>
                <a:gd name="T20" fmla="*/ 0 60000 65536"/>
                <a:gd name="T21" fmla="*/ 0 w 401"/>
                <a:gd name="T22" fmla="*/ 0 h 93"/>
                <a:gd name="T23" fmla="*/ 401 w 401"/>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93">
                  <a:moveTo>
                    <a:pt x="401" y="81"/>
                  </a:moveTo>
                  <a:lnTo>
                    <a:pt x="382" y="0"/>
                  </a:lnTo>
                  <a:lnTo>
                    <a:pt x="18" y="0"/>
                  </a:lnTo>
                  <a:lnTo>
                    <a:pt x="0" y="81"/>
                  </a:lnTo>
                  <a:lnTo>
                    <a:pt x="5" y="93"/>
                  </a:lnTo>
                  <a:lnTo>
                    <a:pt x="396" y="93"/>
                  </a:lnTo>
                  <a:lnTo>
                    <a:pt x="401" y="81"/>
                  </a:lnTo>
                  <a:close/>
                </a:path>
              </a:pathLst>
            </a:custGeom>
            <a:solidFill>
              <a:srgbClr val="E8E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1627188" y="5848350"/>
              <a:ext cx="376237" cy="254000"/>
            </a:xfrm>
            <a:custGeom>
              <a:avLst/>
              <a:gdLst>
                <a:gd name="T0" fmla="*/ 2147483647 w 237"/>
                <a:gd name="T1" fmla="*/ 2147483647 h 160"/>
                <a:gd name="T2" fmla="*/ 2147483647 w 237"/>
                <a:gd name="T3" fmla="*/ 2147483647 h 160"/>
                <a:gd name="T4" fmla="*/ 2147483647 w 237"/>
                <a:gd name="T5" fmla="*/ 2147483647 h 160"/>
                <a:gd name="T6" fmla="*/ 2147483647 w 237"/>
                <a:gd name="T7" fmla="*/ 2147483647 h 160"/>
                <a:gd name="T8" fmla="*/ 2147483647 w 237"/>
                <a:gd name="T9" fmla="*/ 2147483647 h 160"/>
                <a:gd name="T10" fmla="*/ 2147483647 w 237"/>
                <a:gd name="T11" fmla="*/ 2147483647 h 160"/>
                <a:gd name="T12" fmla="*/ 2147483647 w 237"/>
                <a:gd name="T13" fmla="*/ 2147483647 h 160"/>
                <a:gd name="T14" fmla="*/ 2147483647 w 237"/>
                <a:gd name="T15" fmla="*/ 2147483647 h 160"/>
                <a:gd name="T16" fmla="*/ 0 w 237"/>
                <a:gd name="T17" fmla="*/ 2147483647 h 160"/>
                <a:gd name="T18" fmla="*/ 0 w 237"/>
                <a:gd name="T19" fmla="*/ 2147483647 h 160"/>
                <a:gd name="T20" fmla="*/ 0 w 237"/>
                <a:gd name="T21" fmla="*/ 2147483647 h 160"/>
                <a:gd name="T22" fmla="*/ 0 w 237"/>
                <a:gd name="T23" fmla="*/ 2147483647 h 160"/>
                <a:gd name="T24" fmla="*/ 2147483647 w 237"/>
                <a:gd name="T25" fmla="*/ 2147483647 h 160"/>
                <a:gd name="T26" fmla="*/ 2147483647 w 237"/>
                <a:gd name="T27" fmla="*/ 2147483647 h 160"/>
                <a:gd name="T28" fmla="*/ 2147483647 w 237"/>
                <a:gd name="T29" fmla="*/ 2147483647 h 160"/>
                <a:gd name="T30" fmla="*/ 2147483647 w 237"/>
                <a:gd name="T31" fmla="*/ 2147483647 h 160"/>
                <a:gd name="T32" fmla="*/ 2147483647 w 237"/>
                <a:gd name="T33" fmla="*/ 2147483647 h 160"/>
                <a:gd name="T34" fmla="*/ 2147483647 w 237"/>
                <a:gd name="T35" fmla="*/ 0 h 160"/>
                <a:gd name="T36" fmla="*/ 2147483647 w 237"/>
                <a:gd name="T37" fmla="*/ 0 h 160"/>
                <a:gd name="T38" fmla="*/ 2147483647 w 237"/>
                <a:gd name="T39" fmla="*/ 0 h 160"/>
                <a:gd name="T40" fmla="*/ 2147483647 w 237"/>
                <a:gd name="T41" fmla="*/ 0 h 160"/>
                <a:gd name="T42" fmla="*/ 2147483647 w 237"/>
                <a:gd name="T43" fmla="*/ 2147483647 h 160"/>
                <a:gd name="T44" fmla="*/ 2147483647 w 237"/>
                <a:gd name="T45" fmla="*/ 2147483647 h 160"/>
                <a:gd name="T46" fmla="*/ 2147483647 w 237"/>
                <a:gd name="T47" fmla="*/ 2147483647 h 160"/>
                <a:gd name="T48" fmla="*/ 2147483647 w 237"/>
                <a:gd name="T49" fmla="*/ 2147483647 h 160"/>
                <a:gd name="T50" fmla="*/ 2147483647 w 237"/>
                <a:gd name="T51" fmla="*/ 2147483647 h 160"/>
                <a:gd name="T52" fmla="*/ 2147483647 w 237"/>
                <a:gd name="T53" fmla="*/ 2147483647 h 160"/>
                <a:gd name="T54" fmla="*/ 2147483647 w 237"/>
                <a:gd name="T55" fmla="*/ 2147483647 h 160"/>
                <a:gd name="T56" fmla="*/ 2147483647 w 237"/>
                <a:gd name="T57" fmla="*/ 2147483647 h 160"/>
                <a:gd name="T58" fmla="*/ 2147483647 w 237"/>
                <a:gd name="T59" fmla="*/ 2147483647 h 160"/>
                <a:gd name="T60" fmla="*/ 2147483647 w 237"/>
                <a:gd name="T61" fmla="*/ 2147483647 h 160"/>
                <a:gd name="T62" fmla="*/ 2147483647 w 237"/>
                <a:gd name="T63" fmla="*/ 2147483647 h 160"/>
                <a:gd name="T64" fmla="*/ 2147483647 w 237"/>
                <a:gd name="T65" fmla="*/ 2147483647 h 160"/>
                <a:gd name="T66" fmla="*/ 2147483647 w 237"/>
                <a:gd name="T67" fmla="*/ 2147483647 h 160"/>
                <a:gd name="T68" fmla="*/ 2147483647 w 237"/>
                <a:gd name="T69" fmla="*/ 2147483647 h 160"/>
                <a:gd name="T70" fmla="*/ 2147483647 w 237"/>
                <a:gd name="T71" fmla="*/ 2147483647 h 160"/>
                <a:gd name="T72" fmla="*/ 2147483647 w 237"/>
                <a:gd name="T73" fmla="*/ 2147483647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60"/>
                <a:gd name="T113" fmla="*/ 237 w 237"/>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60">
                  <a:moveTo>
                    <a:pt x="221" y="160"/>
                  </a:moveTo>
                  <a:lnTo>
                    <a:pt x="16" y="160"/>
                  </a:lnTo>
                  <a:lnTo>
                    <a:pt x="12" y="160"/>
                  </a:lnTo>
                  <a:lnTo>
                    <a:pt x="9" y="158"/>
                  </a:lnTo>
                  <a:lnTo>
                    <a:pt x="6" y="158"/>
                  </a:lnTo>
                  <a:lnTo>
                    <a:pt x="3" y="155"/>
                  </a:lnTo>
                  <a:lnTo>
                    <a:pt x="1" y="154"/>
                  </a:lnTo>
                  <a:lnTo>
                    <a:pt x="1" y="151"/>
                  </a:lnTo>
                  <a:lnTo>
                    <a:pt x="0" y="148"/>
                  </a:lnTo>
                  <a:lnTo>
                    <a:pt x="0" y="145"/>
                  </a:lnTo>
                  <a:lnTo>
                    <a:pt x="0" y="16"/>
                  </a:lnTo>
                  <a:lnTo>
                    <a:pt x="0" y="11"/>
                  </a:lnTo>
                  <a:lnTo>
                    <a:pt x="1" y="8"/>
                  </a:lnTo>
                  <a:lnTo>
                    <a:pt x="1" y="7"/>
                  </a:lnTo>
                  <a:lnTo>
                    <a:pt x="3" y="4"/>
                  </a:lnTo>
                  <a:lnTo>
                    <a:pt x="6" y="2"/>
                  </a:lnTo>
                  <a:lnTo>
                    <a:pt x="9" y="1"/>
                  </a:lnTo>
                  <a:lnTo>
                    <a:pt x="12" y="0"/>
                  </a:lnTo>
                  <a:lnTo>
                    <a:pt x="16" y="0"/>
                  </a:lnTo>
                  <a:lnTo>
                    <a:pt x="221" y="0"/>
                  </a:lnTo>
                  <a:lnTo>
                    <a:pt x="225" y="0"/>
                  </a:lnTo>
                  <a:lnTo>
                    <a:pt x="228" y="1"/>
                  </a:lnTo>
                  <a:lnTo>
                    <a:pt x="231" y="2"/>
                  </a:lnTo>
                  <a:lnTo>
                    <a:pt x="232" y="4"/>
                  </a:lnTo>
                  <a:lnTo>
                    <a:pt x="235" y="7"/>
                  </a:lnTo>
                  <a:lnTo>
                    <a:pt x="235" y="8"/>
                  </a:lnTo>
                  <a:lnTo>
                    <a:pt x="237" y="11"/>
                  </a:lnTo>
                  <a:lnTo>
                    <a:pt x="237" y="16"/>
                  </a:lnTo>
                  <a:lnTo>
                    <a:pt x="237" y="145"/>
                  </a:lnTo>
                  <a:lnTo>
                    <a:pt x="237" y="148"/>
                  </a:lnTo>
                  <a:lnTo>
                    <a:pt x="235" y="151"/>
                  </a:lnTo>
                  <a:lnTo>
                    <a:pt x="235" y="154"/>
                  </a:lnTo>
                  <a:lnTo>
                    <a:pt x="232" y="155"/>
                  </a:lnTo>
                  <a:lnTo>
                    <a:pt x="231" y="158"/>
                  </a:lnTo>
                  <a:lnTo>
                    <a:pt x="228" y="158"/>
                  </a:lnTo>
                  <a:lnTo>
                    <a:pt x="225" y="160"/>
                  </a:lnTo>
                  <a:lnTo>
                    <a:pt x="221" y="16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Rectangle 163"/>
            <p:cNvSpPr>
              <a:spLocks noChangeArrowheads="1"/>
            </p:cNvSpPr>
            <p:nvPr/>
          </p:nvSpPr>
          <p:spPr bwMode="auto">
            <a:xfrm>
              <a:off x="1963738" y="6118225"/>
              <a:ext cx="39687" cy="12700"/>
            </a:xfrm>
            <a:prstGeom prst="rect">
              <a:avLst/>
            </a:prstGeom>
            <a:solidFill>
              <a:srgbClr val="D8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 name="Rectangle 164"/>
            <p:cNvSpPr>
              <a:spLocks noChangeArrowheads="1"/>
            </p:cNvSpPr>
            <p:nvPr/>
          </p:nvSpPr>
          <p:spPr bwMode="auto">
            <a:xfrm>
              <a:off x="1633538" y="6200775"/>
              <a:ext cx="7937"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 name="Rectangle 165"/>
            <p:cNvSpPr>
              <a:spLocks noChangeArrowheads="1"/>
            </p:cNvSpPr>
            <p:nvPr/>
          </p:nvSpPr>
          <p:spPr bwMode="auto">
            <a:xfrm>
              <a:off x="1654175" y="6200775"/>
              <a:ext cx="7938"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 name="Rectangle 166"/>
            <p:cNvSpPr>
              <a:spLocks noChangeArrowheads="1"/>
            </p:cNvSpPr>
            <p:nvPr/>
          </p:nvSpPr>
          <p:spPr bwMode="auto">
            <a:xfrm>
              <a:off x="1676400" y="6200775"/>
              <a:ext cx="6350"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 name="Rectangle 167"/>
            <p:cNvSpPr>
              <a:spLocks noChangeArrowheads="1"/>
            </p:cNvSpPr>
            <p:nvPr/>
          </p:nvSpPr>
          <p:spPr bwMode="auto">
            <a:xfrm>
              <a:off x="1697038" y="6200775"/>
              <a:ext cx="6350"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6" name="Rectangle 168"/>
            <p:cNvSpPr>
              <a:spLocks noChangeArrowheads="1"/>
            </p:cNvSpPr>
            <p:nvPr/>
          </p:nvSpPr>
          <p:spPr bwMode="auto">
            <a:xfrm>
              <a:off x="1720850" y="6200775"/>
              <a:ext cx="4763"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7" name="Freeform 169"/>
            <p:cNvSpPr>
              <a:spLocks/>
            </p:cNvSpPr>
            <p:nvPr/>
          </p:nvSpPr>
          <p:spPr bwMode="auto">
            <a:xfrm>
              <a:off x="2014538" y="6275388"/>
              <a:ext cx="25400" cy="79375"/>
            </a:xfrm>
            <a:custGeom>
              <a:avLst/>
              <a:gdLst>
                <a:gd name="T0" fmla="*/ 2147483647 w 16"/>
                <a:gd name="T1" fmla="*/ 2147483647 h 50"/>
                <a:gd name="T2" fmla="*/ 2147483647 w 16"/>
                <a:gd name="T3" fmla="*/ 0 h 50"/>
                <a:gd name="T4" fmla="*/ 0 w 16"/>
                <a:gd name="T5" fmla="*/ 2147483647 h 50"/>
                <a:gd name="T6" fmla="*/ 2147483647 w 16"/>
                <a:gd name="T7" fmla="*/ 2147483647 h 50"/>
                <a:gd name="T8" fmla="*/ 2147483647 w 16"/>
                <a:gd name="T9" fmla="*/ 2147483647 h 50"/>
                <a:gd name="T10" fmla="*/ 0 60000 65536"/>
                <a:gd name="T11" fmla="*/ 0 60000 65536"/>
                <a:gd name="T12" fmla="*/ 0 60000 65536"/>
                <a:gd name="T13" fmla="*/ 0 60000 65536"/>
                <a:gd name="T14" fmla="*/ 0 60000 65536"/>
                <a:gd name="T15" fmla="*/ 0 w 16"/>
                <a:gd name="T16" fmla="*/ 0 h 50"/>
                <a:gd name="T17" fmla="*/ 16 w 16"/>
                <a:gd name="T18" fmla="*/ 50 h 50"/>
              </a:gdLst>
              <a:ahLst/>
              <a:cxnLst>
                <a:cxn ang="T10">
                  <a:pos x="T0" y="T1"/>
                </a:cxn>
                <a:cxn ang="T11">
                  <a:pos x="T2" y="T3"/>
                </a:cxn>
                <a:cxn ang="T12">
                  <a:pos x="T4" y="T5"/>
                </a:cxn>
                <a:cxn ang="T13">
                  <a:pos x="T6" y="T7"/>
                </a:cxn>
                <a:cxn ang="T14">
                  <a:pos x="T8" y="T9"/>
                </a:cxn>
              </a:cxnLst>
              <a:rect l="T15" t="T16" r="T17" b="T18"/>
              <a:pathLst>
                <a:path w="16" h="50">
                  <a:moveTo>
                    <a:pt x="16" y="50"/>
                  </a:moveTo>
                  <a:lnTo>
                    <a:pt x="5" y="0"/>
                  </a:lnTo>
                  <a:lnTo>
                    <a:pt x="0" y="3"/>
                  </a:lnTo>
                  <a:lnTo>
                    <a:pt x="12" y="50"/>
                  </a:lnTo>
                  <a:lnTo>
                    <a:pt x="16" y="5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2044700" y="6275388"/>
              <a:ext cx="26988" cy="79375"/>
            </a:xfrm>
            <a:custGeom>
              <a:avLst/>
              <a:gdLst>
                <a:gd name="T0" fmla="*/ 2147483647 w 17"/>
                <a:gd name="T1" fmla="*/ 2147483647 h 50"/>
                <a:gd name="T2" fmla="*/ 2147483647 w 17"/>
                <a:gd name="T3" fmla="*/ 0 h 50"/>
                <a:gd name="T4" fmla="*/ 0 w 17"/>
                <a:gd name="T5" fmla="*/ 2147483647 h 50"/>
                <a:gd name="T6" fmla="*/ 2147483647 w 17"/>
                <a:gd name="T7" fmla="*/ 2147483647 h 50"/>
                <a:gd name="T8" fmla="*/ 2147483647 w 17"/>
                <a:gd name="T9" fmla="*/ 2147483647 h 50"/>
                <a:gd name="T10" fmla="*/ 0 60000 65536"/>
                <a:gd name="T11" fmla="*/ 0 60000 65536"/>
                <a:gd name="T12" fmla="*/ 0 60000 65536"/>
                <a:gd name="T13" fmla="*/ 0 60000 65536"/>
                <a:gd name="T14" fmla="*/ 0 60000 65536"/>
                <a:gd name="T15" fmla="*/ 0 w 17"/>
                <a:gd name="T16" fmla="*/ 0 h 50"/>
                <a:gd name="T17" fmla="*/ 17 w 17"/>
                <a:gd name="T18" fmla="*/ 50 h 50"/>
              </a:gdLst>
              <a:ahLst/>
              <a:cxnLst>
                <a:cxn ang="T10">
                  <a:pos x="T0" y="T1"/>
                </a:cxn>
                <a:cxn ang="T11">
                  <a:pos x="T2" y="T3"/>
                </a:cxn>
                <a:cxn ang="T12">
                  <a:pos x="T4" y="T5"/>
                </a:cxn>
                <a:cxn ang="T13">
                  <a:pos x="T6" y="T7"/>
                </a:cxn>
                <a:cxn ang="T14">
                  <a:pos x="T8" y="T9"/>
                </a:cxn>
              </a:cxnLst>
              <a:rect l="T15" t="T16" r="T17" b="T18"/>
              <a:pathLst>
                <a:path w="17" h="50">
                  <a:moveTo>
                    <a:pt x="17" y="50"/>
                  </a:moveTo>
                  <a:lnTo>
                    <a:pt x="5" y="0"/>
                  </a:lnTo>
                  <a:lnTo>
                    <a:pt x="0" y="3"/>
                  </a:lnTo>
                  <a:lnTo>
                    <a:pt x="11" y="50"/>
                  </a:lnTo>
                  <a:lnTo>
                    <a:pt x="17" y="5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2073275" y="6275388"/>
              <a:ext cx="25400" cy="79375"/>
            </a:xfrm>
            <a:custGeom>
              <a:avLst/>
              <a:gdLst>
                <a:gd name="T0" fmla="*/ 2147483647 w 16"/>
                <a:gd name="T1" fmla="*/ 2147483647 h 50"/>
                <a:gd name="T2" fmla="*/ 2147483647 w 16"/>
                <a:gd name="T3" fmla="*/ 0 h 50"/>
                <a:gd name="T4" fmla="*/ 0 w 16"/>
                <a:gd name="T5" fmla="*/ 2147483647 h 50"/>
                <a:gd name="T6" fmla="*/ 2147483647 w 16"/>
                <a:gd name="T7" fmla="*/ 2147483647 h 50"/>
                <a:gd name="T8" fmla="*/ 2147483647 w 16"/>
                <a:gd name="T9" fmla="*/ 2147483647 h 50"/>
                <a:gd name="T10" fmla="*/ 0 60000 65536"/>
                <a:gd name="T11" fmla="*/ 0 60000 65536"/>
                <a:gd name="T12" fmla="*/ 0 60000 65536"/>
                <a:gd name="T13" fmla="*/ 0 60000 65536"/>
                <a:gd name="T14" fmla="*/ 0 60000 65536"/>
                <a:gd name="T15" fmla="*/ 0 w 16"/>
                <a:gd name="T16" fmla="*/ 0 h 50"/>
                <a:gd name="T17" fmla="*/ 16 w 16"/>
                <a:gd name="T18" fmla="*/ 50 h 50"/>
              </a:gdLst>
              <a:ahLst/>
              <a:cxnLst>
                <a:cxn ang="T10">
                  <a:pos x="T0" y="T1"/>
                </a:cxn>
                <a:cxn ang="T11">
                  <a:pos x="T2" y="T3"/>
                </a:cxn>
                <a:cxn ang="T12">
                  <a:pos x="T4" y="T5"/>
                </a:cxn>
                <a:cxn ang="T13">
                  <a:pos x="T6" y="T7"/>
                </a:cxn>
                <a:cxn ang="T14">
                  <a:pos x="T8" y="T9"/>
                </a:cxn>
              </a:cxnLst>
              <a:rect l="T15" t="T16" r="T17" b="T18"/>
              <a:pathLst>
                <a:path w="16" h="50">
                  <a:moveTo>
                    <a:pt x="16" y="50"/>
                  </a:moveTo>
                  <a:lnTo>
                    <a:pt x="4" y="0"/>
                  </a:lnTo>
                  <a:lnTo>
                    <a:pt x="0" y="3"/>
                  </a:lnTo>
                  <a:lnTo>
                    <a:pt x="12" y="50"/>
                  </a:lnTo>
                  <a:lnTo>
                    <a:pt x="16" y="5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1557338" y="6286500"/>
              <a:ext cx="436562" cy="9525"/>
            </a:xfrm>
            <a:custGeom>
              <a:avLst/>
              <a:gdLst>
                <a:gd name="T0" fmla="*/ 2147483647 w 275"/>
                <a:gd name="T1" fmla="*/ 0 h 6"/>
                <a:gd name="T2" fmla="*/ 2147483647 w 275"/>
                <a:gd name="T3" fmla="*/ 0 h 6"/>
                <a:gd name="T4" fmla="*/ 0 w 275"/>
                <a:gd name="T5" fmla="*/ 2147483647 h 6"/>
                <a:gd name="T6" fmla="*/ 2147483647 w 275"/>
                <a:gd name="T7" fmla="*/ 2147483647 h 6"/>
                <a:gd name="T8" fmla="*/ 2147483647 w 275"/>
                <a:gd name="T9" fmla="*/ 0 h 6"/>
                <a:gd name="T10" fmla="*/ 0 60000 65536"/>
                <a:gd name="T11" fmla="*/ 0 60000 65536"/>
                <a:gd name="T12" fmla="*/ 0 60000 65536"/>
                <a:gd name="T13" fmla="*/ 0 60000 65536"/>
                <a:gd name="T14" fmla="*/ 0 60000 65536"/>
                <a:gd name="T15" fmla="*/ 0 w 275"/>
                <a:gd name="T16" fmla="*/ 0 h 6"/>
                <a:gd name="T17" fmla="*/ 275 w 275"/>
                <a:gd name="T18" fmla="*/ 6 h 6"/>
              </a:gdLst>
              <a:ahLst/>
              <a:cxnLst>
                <a:cxn ang="T10">
                  <a:pos x="T0" y="T1"/>
                </a:cxn>
                <a:cxn ang="T11">
                  <a:pos x="T2" y="T3"/>
                </a:cxn>
                <a:cxn ang="T12">
                  <a:pos x="T4" y="T5"/>
                </a:cxn>
                <a:cxn ang="T13">
                  <a:pos x="T6" y="T7"/>
                </a:cxn>
                <a:cxn ang="T14">
                  <a:pos x="T8" y="T9"/>
                </a:cxn>
              </a:cxnLst>
              <a:rect l="T15" t="T16" r="T17" b="T18"/>
              <a:pathLst>
                <a:path w="275" h="6">
                  <a:moveTo>
                    <a:pt x="275" y="0"/>
                  </a:moveTo>
                  <a:lnTo>
                    <a:pt x="1" y="0"/>
                  </a:lnTo>
                  <a:lnTo>
                    <a:pt x="0" y="6"/>
                  </a:lnTo>
                  <a:lnTo>
                    <a:pt x="275" y="6"/>
                  </a:lnTo>
                  <a:lnTo>
                    <a:pt x="27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2017713" y="6286500"/>
              <a:ext cx="88900" cy="9525"/>
            </a:xfrm>
            <a:custGeom>
              <a:avLst/>
              <a:gdLst>
                <a:gd name="T0" fmla="*/ 2147483647 w 56"/>
                <a:gd name="T1" fmla="*/ 0 h 6"/>
                <a:gd name="T2" fmla="*/ 0 w 56"/>
                <a:gd name="T3" fmla="*/ 0 h 6"/>
                <a:gd name="T4" fmla="*/ 2147483647 w 56"/>
                <a:gd name="T5" fmla="*/ 2147483647 h 6"/>
                <a:gd name="T6" fmla="*/ 2147483647 w 56"/>
                <a:gd name="T7" fmla="*/ 2147483647 h 6"/>
                <a:gd name="T8" fmla="*/ 2147483647 w 56"/>
                <a:gd name="T9" fmla="*/ 0 h 6"/>
                <a:gd name="T10" fmla="*/ 0 60000 65536"/>
                <a:gd name="T11" fmla="*/ 0 60000 65536"/>
                <a:gd name="T12" fmla="*/ 0 60000 65536"/>
                <a:gd name="T13" fmla="*/ 0 60000 65536"/>
                <a:gd name="T14" fmla="*/ 0 60000 65536"/>
                <a:gd name="T15" fmla="*/ 0 w 56"/>
                <a:gd name="T16" fmla="*/ 0 h 6"/>
                <a:gd name="T17" fmla="*/ 56 w 56"/>
                <a:gd name="T18" fmla="*/ 6 h 6"/>
              </a:gdLst>
              <a:ahLst/>
              <a:cxnLst>
                <a:cxn ang="T10">
                  <a:pos x="T0" y="T1"/>
                </a:cxn>
                <a:cxn ang="T11">
                  <a:pos x="T2" y="T3"/>
                </a:cxn>
                <a:cxn ang="T12">
                  <a:pos x="T4" y="T5"/>
                </a:cxn>
                <a:cxn ang="T13">
                  <a:pos x="T6" y="T7"/>
                </a:cxn>
                <a:cxn ang="T14">
                  <a:pos x="T8" y="T9"/>
                </a:cxn>
              </a:cxnLst>
              <a:rect l="T15" t="T16" r="T17" b="T18"/>
              <a:pathLst>
                <a:path w="56" h="6">
                  <a:moveTo>
                    <a:pt x="54" y="0"/>
                  </a:moveTo>
                  <a:lnTo>
                    <a:pt x="0" y="0"/>
                  </a:lnTo>
                  <a:lnTo>
                    <a:pt x="1" y="6"/>
                  </a:lnTo>
                  <a:lnTo>
                    <a:pt x="56" y="6"/>
                  </a:lnTo>
                  <a:lnTo>
                    <a:pt x="5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2022475" y="6315075"/>
              <a:ext cx="90488" cy="6350"/>
            </a:xfrm>
            <a:custGeom>
              <a:avLst/>
              <a:gdLst>
                <a:gd name="T0" fmla="*/ 2147483647 w 56"/>
                <a:gd name="T1" fmla="*/ 2147483647 h 4"/>
                <a:gd name="T2" fmla="*/ 2147483647 w 56"/>
                <a:gd name="T3" fmla="*/ 2147483647 h 4"/>
                <a:gd name="T4" fmla="*/ 0 w 56"/>
                <a:gd name="T5" fmla="*/ 0 h 4"/>
                <a:gd name="T6" fmla="*/ 2147483647 w 56"/>
                <a:gd name="T7" fmla="*/ 0 h 4"/>
                <a:gd name="T8" fmla="*/ 2147483647 w 56"/>
                <a:gd name="T9" fmla="*/ 2147483647 h 4"/>
                <a:gd name="T10" fmla="*/ 0 60000 65536"/>
                <a:gd name="T11" fmla="*/ 0 60000 65536"/>
                <a:gd name="T12" fmla="*/ 0 60000 65536"/>
                <a:gd name="T13" fmla="*/ 0 60000 65536"/>
                <a:gd name="T14" fmla="*/ 0 60000 65536"/>
                <a:gd name="T15" fmla="*/ 0 w 56"/>
                <a:gd name="T16" fmla="*/ 0 h 4"/>
                <a:gd name="T17" fmla="*/ 56 w 56"/>
                <a:gd name="T18" fmla="*/ 4 h 4"/>
              </a:gdLst>
              <a:ahLst/>
              <a:cxnLst>
                <a:cxn ang="T10">
                  <a:pos x="T0" y="T1"/>
                </a:cxn>
                <a:cxn ang="T11">
                  <a:pos x="T2" y="T3"/>
                </a:cxn>
                <a:cxn ang="T12">
                  <a:pos x="T4" y="T5"/>
                </a:cxn>
                <a:cxn ang="T13">
                  <a:pos x="T6" y="T7"/>
                </a:cxn>
                <a:cxn ang="T14">
                  <a:pos x="T8" y="T9"/>
                </a:cxn>
              </a:cxnLst>
              <a:rect l="T15" t="T16" r="T17" b="T18"/>
              <a:pathLst>
                <a:path w="56" h="4">
                  <a:moveTo>
                    <a:pt x="56" y="4"/>
                  </a:moveTo>
                  <a:lnTo>
                    <a:pt x="1" y="4"/>
                  </a:lnTo>
                  <a:lnTo>
                    <a:pt x="0" y="0"/>
                  </a:lnTo>
                  <a:lnTo>
                    <a:pt x="56" y="0"/>
                  </a:lnTo>
                  <a:lnTo>
                    <a:pt x="56" y="4"/>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1549400" y="6315075"/>
              <a:ext cx="450850" cy="6350"/>
            </a:xfrm>
            <a:custGeom>
              <a:avLst/>
              <a:gdLst>
                <a:gd name="T0" fmla="*/ 2147483647 w 284"/>
                <a:gd name="T1" fmla="*/ 0 h 4"/>
                <a:gd name="T2" fmla="*/ 2147483647 w 284"/>
                <a:gd name="T3" fmla="*/ 0 h 4"/>
                <a:gd name="T4" fmla="*/ 0 w 284"/>
                <a:gd name="T5" fmla="*/ 2147483647 h 4"/>
                <a:gd name="T6" fmla="*/ 2147483647 w 284"/>
                <a:gd name="T7" fmla="*/ 2147483647 h 4"/>
                <a:gd name="T8" fmla="*/ 2147483647 w 284"/>
                <a:gd name="T9" fmla="*/ 0 h 4"/>
                <a:gd name="T10" fmla="*/ 0 60000 65536"/>
                <a:gd name="T11" fmla="*/ 0 60000 65536"/>
                <a:gd name="T12" fmla="*/ 0 60000 65536"/>
                <a:gd name="T13" fmla="*/ 0 60000 65536"/>
                <a:gd name="T14" fmla="*/ 0 60000 65536"/>
                <a:gd name="T15" fmla="*/ 0 w 284"/>
                <a:gd name="T16" fmla="*/ 0 h 4"/>
                <a:gd name="T17" fmla="*/ 284 w 284"/>
                <a:gd name="T18" fmla="*/ 4 h 4"/>
              </a:gdLst>
              <a:ahLst/>
              <a:cxnLst>
                <a:cxn ang="T10">
                  <a:pos x="T0" y="T1"/>
                </a:cxn>
                <a:cxn ang="T11">
                  <a:pos x="T2" y="T3"/>
                </a:cxn>
                <a:cxn ang="T12">
                  <a:pos x="T4" y="T5"/>
                </a:cxn>
                <a:cxn ang="T13">
                  <a:pos x="T6" y="T7"/>
                </a:cxn>
                <a:cxn ang="T14">
                  <a:pos x="T8" y="T9"/>
                </a:cxn>
              </a:cxnLst>
              <a:rect l="T15" t="T16" r="T17" b="T18"/>
              <a:pathLst>
                <a:path w="284" h="4">
                  <a:moveTo>
                    <a:pt x="283" y="0"/>
                  </a:moveTo>
                  <a:lnTo>
                    <a:pt x="2" y="0"/>
                  </a:lnTo>
                  <a:lnTo>
                    <a:pt x="0" y="4"/>
                  </a:lnTo>
                  <a:lnTo>
                    <a:pt x="284" y="4"/>
                  </a:lnTo>
                  <a:lnTo>
                    <a:pt x="283"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1543050" y="6346825"/>
              <a:ext cx="465138" cy="7938"/>
            </a:xfrm>
            <a:custGeom>
              <a:avLst/>
              <a:gdLst>
                <a:gd name="T0" fmla="*/ 2147483647 w 293"/>
                <a:gd name="T1" fmla="*/ 2147483647 h 5"/>
                <a:gd name="T2" fmla="*/ 0 w 293"/>
                <a:gd name="T3" fmla="*/ 2147483647 h 5"/>
                <a:gd name="T4" fmla="*/ 2147483647 w 293"/>
                <a:gd name="T5" fmla="*/ 0 h 5"/>
                <a:gd name="T6" fmla="*/ 2147483647 w 293"/>
                <a:gd name="T7" fmla="*/ 0 h 5"/>
                <a:gd name="T8" fmla="*/ 2147483647 w 293"/>
                <a:gd name="T9" fmla="*/ 2147483647 h 5"/>
                <a:gd name="T10" fmla="*/ 0 60000 65536"/>
                <a:gd name="T11" fmla="*/ 0 60000 65536"/>
                <a:gd name="T12" fmla="*/ 0 60000 65536"/>
                <a:gd name="T13" fmla="*/ 0 60000 65536"/>
                <a:gd name="T14" fmla="*/ 0 60000 65536"/>
                <a:gd name="T15" fmla="*/ 0 w 293"/>
                <a:gd name="T16" fmla="*/ 0 h 5"/>
                <a:gd name="T17" fmla="*/ 293 w 293"/>
                <a:gd name="T18" fmla="*/ 5 h 5"/>
              </a:gdLst>
              <a:ahLst/>
              <a:cxnLst>
                <a:cxn ang="T10">
                  <a:pos x="T0" y="T1"/>
                </a:cxn>
                <a:cxn ang="T11">
                  <a:pos x="T2" y="T3"/>
                </a:cxn>
                <a:cxn ang="T12">
                  <a:pos x="T4" y="T5"/>
                </a:cxn>
                <a:cxn ang="T13">
                  <a:pos x="T6" y="T7"/>
                </a:cxn>
                <a:cxn ang="T14">
                  <a:pos x="T8" y="T9"/>
                </a:cxn>
              </a:cxnLst>
              <a:rect l="T15" t="T16" r="T17" b="T18"/>
              <a:pathLst>
                <a:path w="293" h="5">
                  <a:moveTo>
                    <a:pt x="293" y="5"/>
                  </a:moveTo>
                  <a:lnTo>
                    <a:pt x="0" y="5"/>
                  </a:lnTo>
                  <a:lnTo>
                    <a:pt x="1" y="0"/>
                  </a:lnTo>
                  <a:lnTo>
                    <a:pt x="291" y="0"/>
                  </a:lnTo>
                  <a:lnTo>
                    <a:pt x="293" y="5"/>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2032000" y="6346825"/>
              <a:ext cx="87313" cy="7938"/>
            </a:xfrm>
            <a:custGeom>
              <a:avLst/>
              <a:gdLst>
                <a:gd name="T0" fmla="*/ 2147483647 w 55"/>
                <a:gd name="T1" fmla="*/ 2147483647 h 5"/>
                <a:gd name="T2" fmla="*/ 2147483647 w 55"/>
                <a:gd name="T3" fmla="*/ 2147483647 h 5"/>
                <a:gd name="T4" fmla="*/ 2147483647 w 55"/>
                <a:gd name="T5" fmla="*/ 0 h 5"/>
                <a:gd name="T6" fmla="*/ 0 w 55"/>
                <a:gd name="T7" fmla="*/ 0 h 5"/>
                <a:gd name="T8" fmla="*/ 2147483647 w 55"/>
                <a:gd name="T9" fmla="*/ 2147483647 h 5"/>
                <a:gd name="T10" fmla="*/ 0 60000 65536"/>
                <a:gd name="T11" fmla="*/ 0 60000 65536"/>
                <a:gd name="T12" fmla="*/ 0 60000 65536"/>
                <a:gd name="T13" fmla="*/ 0 60000 65536"/>
                <a:gd name="T14" fmla="*/ 0 60000 65536"/>
                <a:gd name="T15" fmla="*/ 0 w 55"/>
                <a:gd name="T16" fmla="*/ 0 h 5"/>
                <a:gd name="T17" fmla="*/ 55 w 55"/>
                <a:gd name="T18" fmla="*/ 5 h 5"/>
              </a:gdLst>
              <a:ahLst/>
              <a:cxnLst>
                <a:cxn ang="T10">
                  <a:pos x="T0" y="T1"/>
                </a:cxn>
                <a:cxn ang="T11">
                  <a:pos x="T2" y="T3"/>
                </a:cxn>
                <a:cxn ang="T12">
                  <a:pos x="T4" y="T5"/>
                </a:cxn>
                <a:cxn ang="T13">
                  <a:pos x="T6" y="T7"/>
                </a:cxn>
                <a:cxn ang="T14">
                  <a:pos x="T8" y="T9"/>
                </a:cxn>
              </a:cxnLst>
              <a:rect l="T15" t="T16" r="T17" b="T18"/>
              <a:pathLst>
                <a:path w="55" h="5">
                  <a:moveTo>
                    <a:pt x="1" y="5"/>
                  </a:moveTo>
                  <a:lnTo>
                    <a:pt x="55" y="5"/>
                  </a:lnTo>
                  <a:lnTo>
                    <a:pt x="54" y="0"/>
                  </a:lnTo>
                  <a:lnTo>
                    <a:pt x="0" y="0"/>
                  </a:lnTo>
                  <a:lnTo>
                    <a:pt x="1" y="5"/>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1562100" y="6262688"/>
              <a:ext cx="427038" cy="7937"/>
            </a:xfrm>
            <a:custGeom>
              <a:avLst/>
              <a:gdLst>
                <a:gd name="T0" fmla="*/ 2147483647 w 269"/>
                <a:gd name="T1" fmla="*/ 0 h 5"/>
                <a:gd name="T2" fmla="*/ 2147483647 w 269"/>
                <a:gd name="T3" fmla="*/ 0 h 5"/>
                <a:gd name="T4" fmla="*/ 0 w 269"/>
                <a:gd name="T5" fmla="*/ 2147483647 h 5"/>
                <a:gd name="T6" fmla="*/ 2147483647 w 269"/>
                <a:gd name="T7" fmla="*/ 2147483647 h 5"/>
                <a:gd name="T8" fmla="*/ 2147483647 w 269"/>
                <a:gd name="T9" fmla="*/ 0 h 5"/>
                <a:gd name="T10" fmla="*/ 0 60000 65536"/>
                <a:gd name="T11" fmla="*/ 0 60000 65536"/>
                <a:gd name="T12" fmla="*/ 0 60000 65536"/>
                <a:gd name="T13" fmla="*/ 0 60000 65536"/>
                <a:gd name="T14" fmla="*/ 0 60000 65536"/>
                <a:gd name="T15" fmla="*/ 0 w 269"/>
                <a:gd name="T16" fmla="*/ 0 h 5"/>
                <a:gd name="T17" fmla="*/ 269 w 269"/>
                <a:gd name="T18" fmla="*/ 5 h 5"/>
              </a:gdLst>
              <a:ahLst/>
              <a:cxnLst>
                <a:cxn ang="T10">
                  <a:pos x="T0" y="T1"/>
                </a:cxn>
                <a:cxn ang="T11">
                  <a:pos x="T2" y="T3"/>
                </a:cxn>
                <a:cxn ang="T12">
                  <a:pos x="T4" y="T5"/>
                </a:cxn>
                <a:cxn ang="T13">
                  <a:pos x="T6" y="T7"/>
                </a:cxn>
                <a:cxn ang="T14">
                  <a:pos x="T8" y="T9"/>
                </a:cxn>
              </a:cxnLst>
              <a:rect l="T15" t="T16" r="T17" b="T18"/>
              <a:pathLst>
                <a:path w="269" h="5">
                  <a:moveTo>
                    <a:pt x="268" y="0"/>
                  </a:moveTo>
                  <a:lnTo>
                    <a:pt x="1" y="0"/>
                  </a:lnTo>
                  <a:lnTo>
                    <a:pt x="0" y="5"/>
                  </a:lnTo>
                  <a:lnTo>
                    <a:pt x="269" y="5"/>
                  </a:lnTo>
                  <a:lnTo>
                    <a:pt x="26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1973263" y="6245225"/>
              <a:ext cx="34925" cy="109538"/>
            </a:xfrm>
            <a:custGeom>
              <a:avLst/>
              <a:gdLst>
                <a:gd name="T0" fmla="*/ 2147483647 w 22"/>
                <a:gd name="T1" fmla="*/ 0 h 69"/>
                <a:gd name="T2" fmla="*/ 2147483647 w 22"/>
                <a:gd name="T3" fmla="*/ 2147483647 h 69"/>
                <a:gd name="T4" fmla="*/ 2147483647 w 22"/>
                <a:gd name="T5" fmla="*/ 2147483647 h 69"/>
                <a:gd name="T6" fmla="*/ 0 w 22"/>
                <a:gd name="T7" fmla="*/ 0 h 69"/>
                <a:gd name="T8" fmla="*/ 2147483647 w 22"/>
                <a:gd name="T9" fmla="*/ 0 h 69"/>
                <a:gd name="T10" fmla="*/ 0 60000 65536"/>
                <a:gd name="T11" fmla="*/ 0 60000 65536"/>
                <a:gd name="T12" fmla="*/ 0 60000 65536"/>
                <a:gd name="T13" fmla="*/ 0 60000 65536"/>
                <a:gd name="T14" fmla="*/ 0 60000 65536"/>
                <a:gd name="T15" fmla="*/ 0 w 22"/>
                <a:gd name="T16" fmla="*/ 0 h 69"/>
                <a:gd name="T17" fmla="*/ 22 w 22"/>
                <a:gd name="T18" fmla="*/ 69 h 69"/>
              </a:gdLst>
              <a:ahLst/>
              <a:cxnLst>
                <a:cxn ang="T10">
                  <a:pos x="T0" y="T1"/>
                </a:cxn>
                <a:cxn ang="T11">
                  <a:pos x="T2" y="T3"/>
                </a:cxn>
                <a:cxn ang="T12">
                  <a:pos x="T4" y="T5"/>
                </a:cxn>
                <a:cxn ang="T13">
                  <a:pos x="T6" y="T7"/>
                </a:cxn>
                <a:cxn ang="T14">
                  <a:pos x="T8" y="T9"/>
                </a:cxn>
              </a:cxnLst>
              <a:rect l="T15" t="T16" r="T17" b="T18"/>
              <a:pathLst>
                <a:path w="22" h="69">
                  <a:moveTo>
                    <a:pt x="6" y="0"/>
                  </a:moveTo>
                  <a:lnTo>
                    <a:pt x="22" y="69"/>
                  </a:lnTo>
                  <a:lnTo>
                    <a:pt x="16" y="69"/>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1946275" y="6245225"/>
              <a:ext cx="12700" cy="17463"/>
            </a:xfrm>
            <a:custGeom>
              <a:avLst/>
              <a:gdLst>
                <a:gd name="T0" fmla="*/ 2147483647 w 8"/>
                <a:gd name="T1" fmla="*/ 0 h 11"/>
                <a:gd name="T2" fmla="*/ 2147483647 w 8"/>
                <a:gd name="T3" fmla="*/ 2147483647 h 11"/>
                <a:gd name="T4" fmla="*/ 2147483647 w 8"/>
                <a:gd name="T5" fmla="*/ 2147483647 h 11"/>
                <a:gd name="T6" fmla="*/ 0 w 8"/>
                <a:gd name="T7" fmla="*/ 0 h 11"/>
                <a:gd name="T8" fmla="*/ 2147483647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0"/>
                  </a:moveTo>
                  <a:lnTo>
                    <a:pt x="8" y="11"/>
                  </a:lnTo>
                  <a:lnTo>
                    <a:pt x="2" y="11"/>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1919288" y="6245225"/>
              <a:ext cx="11112" cy="17463"/>
            </a:xfrm>
            <a:custGeom>
              <a:avLst/>
              <a:gdLst>
                <a:gd name="T0" fmla="*/ 2147483647 w 7"/>
                <a:gd name="T1" fmla="*/ 0 h 11"/>
                <a:gd name="T2" fmla="*/ 2147483647 w 7"/>
                <a:gd name="T3" fmla="*/ 2147483647 h 11"/>
                <a:gd name="T4" fmla="*/ 2147483647 w 7"/>
                <a:gd name="T5" fmla="*/ 2147483647 h 11"/>
                <a:gd name="T6" fmla="*/ 0 w 7"/>
                <a:gd name="T7" fmla="*/ 0 h 11"/>
                <a:gd name="T8" fmla="*/ 2147483647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6" y="0"/>
                  </a:moveTo>
                  <a:lnTo>
                    <a:pt x="7" y="11"/>
                  </a:lnTo>
                  <a:lnTo>
                    <a:pt x="3" y="11"/>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1893888" y="6245225"/>
              <a:ext cx="11112" cy="17463"/>
            </a:xfrm>
            <a:custGeom>
              <a:avLst/>
              <a:gdLst>
                <a:gd name="T0" fmla="*/ 2147483647 w 7"/>
                <a:gd name="T1" fmla="*/ 0 h 11"/>
                <a:gd name="T2" fmla="*/ 2147483647 w 7"/>
                <a:gd name="T3" fmla="*/ 2147483647 h 11"/>
                <a:gd name="T4" fmla="*/ 2147483647 w 7"/>
                <a:gd name="T5" fmla="*/ 2147483647 h 11"/>
                <a:gd name="T6" fmla="*/ 0 w 7"/>
                <a:gd name="T7" fmla="*/ 0 h 11"/>
                <a:gd name="T8" fmla="*/ 2147483647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4" y="0"/>
                  </a:moveTo>
                  <a:lnTo>
                    <a:pt x="7" y="11"/>
                  </a:lnTo>
                  <a:lnTo>
                    <a:pt x="1" y="11"/>
                  </a:lnTo>
                  <a:lnTo>
                    <a:pt x="0" y="0"/>
                  </a:lnTo>
                  <a:lnTo>
                    <a:pt x="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1865313" y="6245225"/>
              <a:ext cx="11112" cy="17463"/>
            </a:xfrm>
            <a:custGeom>
              <a:avLst/>
              <a:gdLst>
                <a:gd name="T0" fmla="*/ 2147483647 w 7"/>
                <a:gd name="T1" fmla="*/ 0 h 11"/>
                <a:gd name="T2" fmla="*/ 2147483647 w 7"/>
                <a:gd name="T3" fmla="*/ 2147483647 h 11"/>
                <a:gd name="T4" fmla="*/ 2147483647 w 7"/>
                <a:gd name="T5" fmla="*/ 2147483647 h 11"/>
                <a:gd name="T6" fmla="*/ 0 w 7"/>
                <a:gd name="T7" fmla="*/ 0 h 11"/>
                <a:gd name="T8" fmla="*/ 2147483647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6" y="0"/>
                  </a:moveTo>
                  <a:lnTo>
                    <a:pt x="7" y="11"/>
                  </a:lnTo>
                  <a:lnTo>
                    <a:pt x="1" y="11"/>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1839913" y="6245225"/>
              <a:ext cx="9525" cy="17463"/>
            </a:xfrm>
            <a:custGeom>
              <a:avLst/>
              <a:gdLst>
                <a:gd name="T0" fmla="*/ 2147483647 w 6"/>
                <a:gd name="T1" fmla="*/ 0 h 11"/>
                <a:gd name="T2" fmla="*/ 2147483647 w 6"/>
                <a:gd name="T3" fmla="*/ 2147483647 h 11"/>
                <a:gd name="T4" fmla="*/ 0 w 6"/>
                <a:gd name="T5" fmla="*/ 2147483647 h 11"/>
                <a:gd name="T6" fmla="*/ 0 w 6"/>
                <a:gd name="T7" fmla="*/ 0 h 11"/>
                <a:gd name="T8" fmla="*/ 2147483647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4" y="0"/>
                  </a:moveTo>
                  <a:lnTo>
                    <a:pt x="6" y="11"/>
                  </a:lnTo>
                  <a:lnTo>
                    <a:pt x="0" y="11"/>
                  </a:lnTo>
                  <a:lnTo>
                    <a:pt x="0" y="0"/>
                  </a:lnTo>
                  <a:lnTo>
                    <a:pt x="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Rectangle 185"/>
            <p:cNvSpPr>
              <a:spLocks noChangeArrowheads="1"/>
            </p:cNvSpPr>
            <p:nvPr/>
          </p:nvSpPr>
          <p:spPr bwMode="auto">
            <a:xfrm>
              <a:off x="1811338" y="6245225"/>
              <a:ext cx="9525"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 name="Freeform 186"/>
            <p:cNvSpPr>
              <a:spLocks/>
            </p:cNvSpPr>
            <p:nvPr/>
          </p:nvSpPr>
          <p:spPr bwMode="auto">
            <a:xfrm>
              <a:off x="1785938" y="6245225"/>
              <a:ext cx="9525" cy="17463"/>
            </a:xfrm>
            <a:custGeom>
              <a:avLst/>
              <a:gdLst>
                <a:gd name="T0" fmla="*/ 2147483647 w 6"/>
                <a:gd name="T1" fmla="*/ 0 h 11"/>
                <a:gd name="T2" fmla="*/ 2147483647 w 6"/>
                <a:gd name="T3" fmla="*/ 2147483647 h 11"/>
                <a:gd name="T4" fmla="*/ 0 w 6"/>
                <a:gd name="T5" fmla="*/ 2147483647 h 11"/>
                <a:gd name="T6" fmla="*/ 0 w 6"/>
                <a:gd name="T7" fmla="*/ 0 h 11"/>
                <a:gd name="T8" fmla="*/ 2147483647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0"/>
                  </a:moveTo>
                  <a:lnTo>
                    <a:pt x="4" y="11"/>
                  </a:lnTo>
                  <a:lnTo>
                    <a:pt x="0" y="11"/>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Rectangle 187"/>
            <p:cNvSpPr>
              <a:spLocks noChangeArrowheads="1"/>
            </p:cNvSpPr>
            <p:nvPr/>
          </p:nvSpPr>
          <p:spPr bwMode="auto">
            <a:xfrm>
              <a:off x="1757363" y="6245225"/>
              <a:ext cx="9525" cy="17463"/>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6" name="Freeform 188"/>
            <p:cNvSpPr>
              <a:spLocks/>
            </p:cNvSpPr>
            <p:nvPr/>
          </p:nvSpPr>
          <p:spPr bwMode="auto">
            <a:xfrm>
              <a:off x="1731963" y="6245225"/>
              <a:ext cx="6350" cy="17463"/>
            </a:xfrm>
            <a:custGeom>
              <a:avLst/>
              <a:gdLst>
                <a:gd name="T0" fmla="*/ 2147483647 w 5"/>
                <a:gd name="T1" fmla="*/ 0 h 11"/>
                <a:gd name="T2" fmla="*/ 2147483647 w 5"/>
                <a:gd name="T3" fmla="*/ 2147483647 h 11"/>
                <a:gd name="T4" fmla="*/ 0 w 5"/>
                <a:gd name="T5" fmla="*/ 2147483647 h 11"/>
                <a:gd name="T6" fmla="*/ 2147483647 w 5"/>
                <a:gd name="T7" fmla="*/ 0 h 11"/>
                <a:gd name="T8" fmla="*/ 2147483647 w 5"/>
                <a:gd name="T9" fmla="*/ 0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5" y="0"/>
                  </a:moveTo>
                  <a:lnTo>
                    <a:pt x="5" y="11"/>
                  </a:lnTo>
                  <a:lnTo>
                    <a:pt x="0" y="11"/>
                  </a:lnTo>
                  <a:lnTo>
                    <a:pt x="1"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1701800" y="6245225"/>
              <a:ext cx="11113" cy="17463"/>
            </a:xfrm>
            <a:custGeom>
              <a:avLst/>
              <a:gdLst>
                <a:gd name="T0" fmla="*/ 2147483647 w 7"/>
                <a:gd name="T1" fmla="*/ 0 h 11"/>
                <a:gd name="T2" fmla="*/ 2147483647 w 7"/>
                <a:gd name="T3" fmla="*/ 2147483647 h 11"/>
                <a:gd name="T4" fmla="*/ 0 w 7"/>
                <a:gd name="T5" fmla="*/ 2147483647 h 11"/>
                <a:gd name="T6" fmla="*/ 2147483647 w 7"/>
                <a:gd name="T7" fmla="*/ 0 h 11"/>
                <a:gd name="T8" fmla="*/ 2147483647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7" y="0"/>
                  </a:moveTo>
                  <a:lnTo>
                    <a:pt x="6" y="11"/>
                  </a:lnTo>
                  <a:lnTo>
                    <a:pt x="0" y="11"/>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1676400" y="6245225"/>
              <a:ext cx="9525" cy="17463"/>
            </a:xfrm>
            <a:custGeom>
              <a:avLst/>
              <a:gdLst>
                <a:gd name="T0" fmla="*/ 2147483647 w 6"/>
                <a:gd name="T1" fmla="*/ 0 h 11"/>
                <a:gd name="T2" fmla="*/ 2147483647 w 6"/>
                <a:gd name="T3" fmla="*/ 2147483647 h 11"/>
                <a:gd name="T4" fmla="*/ 0 w 6"/>
                <a:gd name="T5" fmla="*/ 2147483647 h 11"/>
                <a:gd name="T6" fmla="*/ 2147483647 w 6"/>
                <a:gd name="T7" fmla="*/ 0 h 11"/>
                <a:gd name="T8" fmla="*/ 2147483647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0"/>
                  </a:moveTo>
                  <a:lnTo>
                    <a:pt x="4" y="11"/>
                  </a:lnTo>
                  <a:lnTo>
                    <a:pt x="0" y="11"/>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1647825" y="6245225"/>
              <a:ext cx="9525" cy="17463"/>
            </a:xfrm>
            <a:custGeom>
              <a:avLst/>
              <a:gdLst>
                <a:gd name="T0" fmla="*/ 2147483647 w 6"/>
                <a:gd name="T1" fmla="*/ 0 h 11"/>
                <a:gd name="T2" fmla="*/ 2147483647 w 6"/>
                <a:gd name="T3" fmla="*/ 2147483647 h 11"/>
                <a:gd name="T4" fmla="*/ 0 w 6"/>
                <a:gd name="T5" fmla="*/ 2147483647 h 11"/>
                <a:gd name="T6" fmla="*/ 2147483647 w 6"/>
                <a:gd name="T7" fmla="*/ 0 h 11"/>
                <a:gd name="T8" fmla="*/ 2147483647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0"/>
                  </a:moveTo>
                  <a:lnTo>
                    <a:pt x="4" y="11"/>
                  </a:lnTo>
                  <a:lnTo>
                    <a:pt x="0" y="11"/>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1619250" y="6245225"/>
              <a:ext cx="12700" cy="17463"/>
            </a:xfrm>
            <a:custGeom>
              <a:avLst/>
              <a:gdLst>
                <a:gd name="T0" fmla="*/ 2147483647 w 8"/>
                <a:gd name="T1" fmla="*/ 0 h 11"/>
                <a:gd name="T2" fmla="*/ 2147483647 w 8"/>
                <a:gd name="T3" fmla="*/ 2147483647 h 11"/>
                <a:gd name="T4" fmla="*/ 0 w 8"/>
                <a:gd name="T5" fmla="*/ 2147483647 h 11"/>
                <a:gd name="T6" fmla="*/ 2147483647 w 8"/>
                <a:gd name="T7" fmla="*/ 0 h 11"/>
                <a:gd name="T8" fmla="*/ 2147483647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0"/>
                  </a:moveTo>
                  <a:lnTo>
                    <a:pt x="6" y="11"/>
                  </a:lnTo>
                  <a:lnTo>
                    <a:pt x="0" y="11"/>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1592263" y="6245225"/>
              <a:ext cx="12700" cy="17463"/>
            </a:xfrm>
            <a:custGeom>
              <a:avLst/>
              <a:gdLst>
                <a:gd name="T0" fmla="*/ 2147483647 w 7"/>
                <a:gd name="T1" fmla="*/ 0 h 11"/>
                <a:gd name="T2" fmla="*/ 2147483647 w 7"/>
                <a:gd name="T3" fmla="*/ 2147483647 h 11"/>
                <a:gd name="T4" fmla="*/ 0 w 7"/>
                <a:gd name="T5" fmla="*/ 2147483647 h 11"/>
                <a:gd name="T6" fmla="*/ 2147483647 w 7"/>
                <a:gd name="T7" fmla="*/ 0 h 11"/>
                <a:gd name="T8" fmla="*/ 2147483647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7" y="0"/>
                  </a:moveTo>
                  <a:lnTo>
                    <a:pt x="6" y="11"/>
                  </a:lnTo>
                  <a:lnTo>
                    <a:pt x="0" y="11"/>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1543050" y="6245225"/>
              <a:ext cx="34925" cy="109538"/>
            </a:xfrm>
            <a:custGeom>
              <a:avLst/>
              <a:gdLst>
                <a:gd name="T0" fmla="*/ 0 w 22"/>
                <a:gd name="T1" fmla="*/ 2147483647 h 69"/>
                <a:gd name="T2" fmla="*/ 2147483647 w 22"/>
                <a:gd name="T3" fmla="*/ 0 h 69"/>
                <a:gd name="T4" fmla="*/ 2147483647 w 22"/>
                <a:gd name="T5" fmla="*/ 0 h 69"/>
                <a:gd name="T6" fmla="*/ 2147483647 w 22"/>
                <a:gd name="T7" fmla="*/ 2147483647 h 69"/>
                <a:gd name="T8" fmla="*/ 0 w 22"/>
                <a:gd name="T9" fmla="*/ 2147483647 h 69"/>
                <a:gd name="T10" fmla="*/ 0 60000 65536"/>
                <a:gd name="T11" fmla="*/ 0 60000 65536"/>
                <a:gd name="T12" fmla="*/ 0 60000 65536"/>
                <a:gd name="T13" fmla="*/ 0 60000 65536"/>
                <a:gd name="T14" fmla="*/ 0 60000 65536"/>
                <a:gd name="T15" fmla="*/ 0 w 22"/>
                <a:gd name="T16" fmla="*/ 0 h 69"/>
                <a:gd name="T17" fmla="*/ 22 w 22"/>
                <a:gd name="T18" fmla="*/ 69 h 69"/>
              </a:gdLst>
              <a:ahLst/>
              <a:cxnLst>
                <a:cxn ang="T10">
                  <a:pos x="T0" y="T1"/>
                </a:cxn>
                <a:cxn ang="T11">
                  <a:pos x="T2" y="T3"/>
                </a:cxn>
                <a:cxn ang="T12">
                  <a:pos x="T4" y="T5"/>
                </a:cxn>
                <a:cxn ang="T13">
                  <a:pos x="T6" y="T7"/>
                </a:cxn>
                <a:cxn ang="T14">
                  <a:pos x="T8" y="T9"/>
                </a:cxn>
              </a:cxnLst>
              <a:rect l="T15" t="T16" r="T17" b="T18"/>
              <a:pathLst>
                <a:path w="22" h="69">
                  <a:moveTo>
                    <a:pt x="0" y="69"/>
                  </a:moveTo>
                  <a:lnTo>
                    <a:pt x="16" y="0"/>
                  </a:lnTo>
                  <a:lnTo>
                    <a:pt x="22" y="0"/>
                  </a:lnTo>
                  <a:lnTo>
                    <a:pt x="6" y="69"/>
                  </a:lnTo>
                  <a:lnTo>
                    <a:pt x="0" y="6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1955800" y="6270625"/>
              <a:ext cx="12700" cy="15875"/>
            </a:xfrm>
            <a:custGeom>
              <a:avLst/>
              <a:gdLst>
                <a:gd name="T0" fmla="*/ 2147483647 w 8"/>
                <a:gd name="T1" fmla="*/ 0 h 10"/>
                <a:gd name="T2" fmla="*/ 2147483647 w 8"/>
                <a:gd name="T3" fmla="*/ 2147483647 h 10"/>
                <a:gd name="T4" fmla="*/ 2147483647 w 8"/>
                <a:gd name="T5" fmla="*/ 2147483647 h 10"/>
                <a:gd name="T6" fmla="*/ 0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6" y="0"/>
                  </a:moveTo>
                  <a:lnTo>
                    <a:pt x="8"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1928813" y="6270625"/>
              <a:ext cx="11112"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0"/>
                  </a:moveTo>
                  <a:lnTo>
                    <a:pt x="7" y="10"/>
                  </a:lnTo>
                  <a:lnTo>
                    <a:pt x="3"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1900238" y="6270625"/>
              <a:ext cx="14287" cy="15875"/>
            </a:xfrm>
            <a:custGeom>
              <a:avLst/>
              <a:gdLst>
                <a:gd name="T0" fmla="*/ 2147483647 w 9"/>
                <a:gd name="T1" fmla="*/ 0 h 10"/>
                <a:gd name="T2" fmla="*/ 2147483647 w 9"/>
                <a:gd name="T3" fmla="*/ 2147483647 h 10"/>
                <a:gd name="T4" fmla="*/ 2147483647 w 9"/>
                <a:gd name="T5" fmla="*/ 2147483647 h 10"/>
                <a:gd name="T6" fmla="*/ 0 w 9"/>
                <a:gd name="T7" fmla="*/ 0 h 10"/>
                <a:gd name="T8" fmla="*/ 2147483647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7" y="0"/>
                  </a:moveTo>
                  <a:lnTo>
                    <a:pt x="9" y="10"/>
                  </a:lnTo>
                  <a:lnTo>
                    <a:pt x="3" y="10"/>
                  </a:lnTo>
                  <a:lnTo>
                    <a:pt x="0"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1874838" y="6270625"/>
              <a:ext cx="11112" cy="15875"/>
            </a:xfrm>
            <a:custGeom>
              <a:avLst/>
              <a:gdLst>
                <a:gd name="T0" fmla="*/ 2147483647 w 7"/>
                <a:gd name="T1" fmla="*/ 0 h 10"/>
                <a:gd name="T2" fmla="*/ 2147483647 w 7"/>
                <a:gd name="T3" fmla="*/ 2147483647 h 10"/>
                <a:gd name="T4" fmla="*/ 2147483647 w 7"/>
                <a:gd name="T5" fmla="*/ 2147483647 h 10"/>
                <a:gd name="T6" fmla="*/ 0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0"/>
                  </a:moveTo>
                  <a:lnTo>
                    <a:pt x="7" y="10"/>
                  </a:lnTo>
                  <a:lnTo>
                    <a:pt x="1"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1846263" y="6270625"/>
              <a:ext cx="12700" cy="15875"/>
            </a:xfrm>
            <a:custGeom>
              <a:avLst/>
              <a:gdLst>
                <a:gd name="T0" fmla="*/ 2147483647 w 8"/>
                <a:gd name="T1" fmla="*/ 0 h 10"/>
                <a:gd name="T2" fmla="*/ 2147483647 w 8"/>
                <a:gd name="T3" fmla="*/ 2147483647 h 10"/>
                <a:gd name="T4" fmla="*/ 2147483647 w 8"/>
                <a:gd name="T5" fmla="*/ 2147483647 h 10"/>
                <a:gd name="T6" fmla="*/ 0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6" y="0"/>
                  </a:moveTo>
                  <a:lnTo>
                    <a:pt x="8" y="10"/>
                  </a:lnTo>
                  <a:lnTo>
                    <a:pt x="2"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1820863" y="6270625"/>
              <a:ext cx="9525" cy="15875"/>
            </a:xfrm>
            <a:custGeom>
              <a:avLst/>
              <a:gdLst>
                <a:gd name="T0" fmla="*/ 2147483647 w 6"/>
                <a:gd name="T1" fmla="*/ 0 h 10"/>
                <a:gd name="T2" fmla="*/ 2147483647 w 6"/>
                <a:gd name="T3" fmla="*/ 2147483647 h 10"/>
                <a:gd name="T4" fmla="*/ 2147483647 w 6"/>
                <a:gd name="T5" fmla="*/ 2147483647 h 10"/>
                <a:gd name="T6" fmla="*/ 0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1" y="10"/>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Rectangle 201"/>
            <p:cNvSpPr>
              <a:spLocks noChangeArrowheads="1"/>
            </p:cNvSpPr>
            <p:nvPr/>
          </p:nvSpPr>
          <p:spPr bwMode="auto">
            <a:xfrm>
              <a:off x="1795463" y="6270625"/>
              <a:ext cx="6350"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0" name="Rectangle 202"/>
            <p:cNvSpPr>
              <a:spLocks noChangeArrowheads="1"/>
            </p:cNvSpPr>
            <p:nvPr/>
          </p:nvSpPr>
          <p:spPr bwMode="auto">
            <a:xfrm>
              <a:off x="1766888" y="6270625"/>
              <a:ext cx="9525" cy="15875"/>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 name="Freeform 203"/>
            <p:cNvSpPr>
              <a:spLocks/>
            </p:cNvSpPr>
            <p:nvPr/>
          </p:nvSpPr>
          <p:spPr bwMode="auto">
            <a:xfrm>
              <a:off x="1738313" y="6270625"/>
              <a:ext cx="9525"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6" y="10"/>
                  </a:lnTo>
                  <a:lnTo>
                    <a:pt x="0" y="10"/>
                  </a:lnTo>
                  <a:lnTo>
                    <a:pt x="2"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1711325" y="6270625"/>
              <a:ext cx="11113"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6" y="10"/>
                  </a:lnTo>
                  <a:lnTo>
                    <a:pt x="0" y="10"/>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1682750" y="6270625"/>
              <a:ext cx="11113"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6" y="10"/>
                  </a:lnTo>
                  <a:lnTo>
                    <a:pt x="0" y="10"/>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1657350" y="6270625"/>
              <a:ext cx="11113" cy="15875"/>
            </a:xfrm>
            <a:custGeom>
              <a:avLst/>
              <a:gdLst>
                <a:gd name="T0" fmla="*/ 2147483647 w 6"/>
                <a:gd name="T1" fmla="*/ 0 h 10"/>
                <a:gd name="T2" fmla="*/ 2147483647 w 6"/>
                <a:gd name="T3" fmla="*/ 2147483647 h 10"/>
                <a:gd name="T4" fmla="*/ 0 w 6"/>
                <a:gd name="T5" fmla="*/ 2147483647 h 10"/>
                <a:gd name="T6" fmla="*/ 2147483647 w 6"/>
                <a:gd name="T7" fmla="*/ 0 h 10"/>
                <a:gd name="T8" fmla="*/ 2147483647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6" y="0"/>
                  </a:moveTo>
                  <a:lnTo>
                    <a:pt x="4" y="10"/>
                  </a:lnTo>
                  <a:lnTo>
                    <a:pt x="0" y="10"/>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1628775" y="6270625"/>
              <a:ext cx="12700" cy="15875"/>
            </a:xfrm>
            <a:custGeom>
              <a:avLst/>
              <a:gdLst>
                <a:gd name="T0" fmla="*/ 2147483647 w 8"/>
                <a:gd name="T1" fmla="*/ 0 h 10"/>
                <a:gd name="T2" fmla="*/ 2147483647 w 8"/>
                <a:gd name="T3" fmla="*/ 2147483647 h 10"/>
                <a:gd name="T4" fmla="*/ 0 w 8"/>
                <a:gd name="T5" fmla="*/ 2147483647 h 10"/>
                <a:gd name="T6" fmla="*/ 2147483647 w 8"/>
                <a:gd name="T7" fmla="*/ 0 h 10"/>
                <a:gd name="T8" fmla="*/ 2147483647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0"/>
                  </a:moveTo>
                  <a:lnTo>
                    <a:pt x="5" y="10"/>
                  </a:lnTo>
                  <a:lnTo>
                    <a:pt x="0" y="10"/>
                  </a:lnTo>
                  <a:lnTo>
                    <a:pt x="2" y="0"/>
                  </a:lnTo>
                  <a:lnTo>
                    <a:pt x="8"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1601788" y="6270625"/>
              <a:ext cx="11112" cy="15875"/>
            </a:xfrm>
            <a:custGeom>
              <a:avLst/>
              <a:gdLst>
                <a:gd name="T0" fmla="*/ 2147483647 w 7"/>
                <a:gd name="T1" fmla="*/ 0 h 10"/>
                <a:gd name="T2" fmla="*/ 2147483647 w 7"/>
                <a:gd name="T3" fmla="*/ 2147483647 h 10"/>
                <a:gd name="T4" fmla="*/ 0 w 7"/>
                <a:gd name="T5" fmla="*/ 2147483647 h 10"/>
                <a:gd name="T6" fmla="*/ 2147483647 w 7"/>
                <a:gd name="T7" fmla="*/ 0 h 10"/>
                <a:gd name="T8" fmla="*/ 214748364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5" y="10"/>
                  </a:lnTo>
                  <a:lnTo>
                    <a:pt x="0" y="10"/>
                  </a:lnTo>
                  <a:lnTo>
                    <a:pt x="3"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1958975" y="6321425"/>
              <a:ext cx="14288" cy="25400"/>
            </a:xfrm>
            <a:custGeom>
              <a:avLst/>
              <a:gdLst>
                <a:gd name="T0" fmla="*/ 2147483647 w 9"/>
                <a:gd name="T1" fmla="*/ 0 h 16"/>
                <a:gd name="T2" fmla="*/ 2147483647 w 9"/>
                <a:gd name="T3" fmla="*/ 2147483647 h 16"/>
                <a:gd name="T4" fmla="*/ 2147483647 w 9"/>
                <a:gd name="T5" fmla="*/ 2147483647 h 16"/>
                <a:gd name="T6" fmla="*/ 0 w 9"/>
                <a:gd name="T7" fmla="*/ 0 h 16"/>
                <a:gd name="T8" fmla="*/ 2147483647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0"/>
                  </a:moveTo>
                  <a:lnTo>
                    <a:pt x="9" y="16"/>
                  </a:lnTo>
                  <a:lnTo>
                    <a:pt x="3" y="16"/>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1905000" y="6321425"/>
              <a:ext cx="17463" cy="25400"/>
            </a:xfrm>
            <a:custGeom>
              <a:avLst/>
              <a:gdLst>
                <a:gd name="T0" fmla="*/ 2147483647 w 10"/>
                <a:gd name="T1" fmla="*/ 0 h 16"/>
                <a:gd name="T2" fmla="*/ 2147483647 w 10"/>
                <a:gd name="T3" fmla="*/ 2147483647 h 16"/>
                <a:gd name="T4" fmla="*/ 2147483647 w 10"/>
                <a:gd name="T5" fmla="*/ 2147483647 h 16"/>
                <a:gd name="T6" fmla="*/ 0 w 10"/>
                <a:gd name="T7" fmla="*/ 0 h 16"/>
                <a:gd name="T8" fmla="*/ 2147483647 w 10"/>
                <a:gd name="T9" fmla="*/ 0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0"/>
                  </a:moveTo>
                  <a:lnTo>
                    <a:pt x="10" y="16"/>
                  </a:lnTo>
                  <a:lnTo>
                    <a:pt x="3" y="16"/>
                  </a:lnTo>
                  <a:lnTo>
                    <a:pt x="0"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1860550" y="6321425"/>
              <a:ext cx="11113" cy="25400"/>
            </a:xfrm>
            <a:custGeom>
              <a:avLst/>
              <a:gdLst>
                <a:gd name="T0" fmla="*/ 2147483647 w 7"/>
                <a:gd name="T1" fmla="*/ 0 h 16"/>
                <a:gd name="T2" fmla="*/ 2147483647 w 7"/>
                <a:gd name="T3" fmla="*/ 2147483647 h 16"/>
                <a:gd name="T4" fmla="*/ 2147483647 w 7"/>
                <a:gd name="T5" fmla="*/ 2147483647 h 16"/>
                <a:gd name="T6" fmla="*/ 0 w 7"/>
                <a:gd name="T7" fmla="*/ 0 h 16"/>
                <a:gd name="T8" fmla="*/ 214748364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lnTo>
                    <a:pt x="7" y="16"/>
                  </a:lnTo>
                  <a:lnTo>
                    <a:pt x="1" y="16"/>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1643063" y="6321425"/>
              <a:ext cx="11112" cy="25400"/>
            </a:xfrm>
            <a:custGeom>
              <a:avLst/>
              <a:gdLst>
                <a:gd name="T0" fmla="*/ 2147483647 w 7"/>
                <a:gd name="T1" fmla="*/ 0 h 16"/>
                <a:gd name="T2" fmla="*/ 2147483647 w 7"/>
                <a:gd name="T3" fmla="*/ 2147483647 h 16"/>
                <a:gd name="T4" fmla="*/ 0 w 7"/>
                <a:gd name="T5" fmla="*/ 2147483647 h 16"/>
                <a:gd name="T6" fmla="*/ 2147483647 w 7"/>
                <a:gd name="T7" fmla="*/ 0 h 16"/>
                <a:gd name="T8" fmla="*/ 214748364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0"/>
                  </a:moveTo>
                  <a:lnTo>
                    <a:pt x="4" y="16"/>
                  </a:lnTo>
                  <a:lnTo>
                    <a:pt x="0" y="16"/>
                  </a:lnTo>
                  <a:lnTo>
                    <a:pt x="2"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1587500" y="6321425"/>
              <a:ext cx="14288" cy="25400"/>
            </a:xfrm>
            <a:custGeom>
              <a:avLst/>
              <a:gdLst>
                <a:gd name="T0" fmla="*/ 2147483647 w 9"/>
                <a:gd name="T1" fmla="*/ 0 h 16"/>
                <a:gd name="T2" fmla="*/ 2147483647 w 9"/>
                <a:gd name="T3" fmla="*/ 2147483647 h 16"/>
                <a:gd name="T4" fmla="*/ 0 w 9"/>
                <a:gd name="T5" fmla="*/ 2147483647 h 16"/>
                <a:gd name="T6" fmla="*/ 2147483647 w 9"/>
                <a:gd name="T7" fmla="*/ 0 h 16"/>
                <a:gd name="T8" fmla="*/ 2147483647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9" y="0"/>
                  </a:moveTo>
                  <a:lnTo>
                    <a:pt x="6" y="16"/>
                  </a:lnTo>
                  <a:lnTo>
                    <a:pt x="0" y="16"/>
                  </a:lnTo>
                  <a:lnTo>
                    <a:pt x="4" y="0"/>
                  </a:lnTo>
                  <a:lnTo>
                    <a:pt x="9"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1960563" y="6296025"/>
              <a:ext cx="14287" cy="19050"/>
            </a:xfrm>
            <a:custGeom>
              <a:avLst/>
              <a:gdLst>
                <a:gd name="T0" fmla="*/ 2147483647 w 9"/>
                <a:gd name="T1" fmla="*/ 0 h 12"/>
                <a:gd name="T2" fmla="*/ 2147483647 w 9"/>
                <a:gd name="T3" fmla="*/ 2147483647 h 12"/>
                <a:gd name="T4" fmla="*/ 2147483647 w 9"/>
                <a:gd name="T5" fmla="*/ 2147483647 h 12"/>
                <a:gd name="T6" fmla="*/ 0 w 9"/>
                <a:gd name="T7" fmla="*/ 0 h 12"/>
                <a:gd name="T8" fmla="*/ 2147483647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6" y="0"/>
                  </a:moveTo>
                  <a:lnTo>
                    <a:pt x="9" y="12"/>
                  </a:lnTo>
                  <a:lnTo>
                    <a:pt x="3"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1935163" y="6296025"/>
              <a:ext cx="11112"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0"/>
                  </a:moveTo>
                  <a:lnTo>
                    <a:pt x="7" y="12"/>
                  </a:lnTo>
                  <a:lnTo>
                    <a:pt x="3"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1906588" y="6296025"/>
              <a:ext cx="12700" cy="19050"/>
            </a:xfrm>
            <a:custGeom>
              <a:avLst/>
              <a:gdLst>
                <a:gd name="T0" fmla="*/ 2147483647 w 8"/>
                <a:gd name="T1" fmla="*/ 0 h 12"/>
                <a:gd name="T2" fmla="*/ 2147483647 w 8"/>
                <a:gd name="T3" fmla="*/ 2147483647 h 12"/>
                <a:gd name="T4" fmla="*/ 2147483647 w 8"/>
                <a:gd name="T5" fmla="*/ 2147483647 h 12"/>
                <a:gd name="T6" fmla="*/ 0 w 8"/>
                <a:gd name="T7" fmla="*/ 0 h 12"/>
                <a:gd name="T8" fmla="*/ 2147483647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6" y="0"/>
                  </a:moveTo>
                  <a:lnTo>
                    <a:pt x="8" y="12"/>
                  </a:lnTo>
                  <a:lnTo>
                    <a:pt x="2"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Rectangle 217"/>
            <p:cNvSpPr>
              <a:spLocks noChangeArrowheads="1"/>
            </p:cNvSpPr>
            <p:nvPr/>
          </p:nvSpPr>
          <p:spPr bwMode="auto">
            <a:xfrm>
              <a:off x="1881188" y="6296025"/>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6" name="Freeform 218"/>
            <p:cNvSpPr>
              <a:spLocks/>
            </p:cNvSpPr>
            <p:nvPr/>
          </p:nvSpPr>
          <p:spPr bwMode="auto">
            <a:xfrm>
              <a:off x="1854200" y="6296025"/>
              <a:ext cx="11113" cy="19050"/>
            </a:xfrm>
            <a:custGeom>
              <a:avLst/>
              <a:gdLst>
                <a:gd name="T0" fmla="*/ 2147483647 w 7"/>
                <a:gd name="T1" fmla="*/ 0 h 12"/>
                <a:gd name="T2" fmla="*/ 2147483647 w 7"/>
                <a:gd name="T3" fmla="*/ 2147483647 h 12"/>
                <a:gd name="T4" fmla="*/ 2147483647 w 7"/>
                <a:gd name="T5" fmla="*/ 2147483647 h 12"/>
                <a:gd name="T6" fmla="*/ 0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5" y="0"/>
                  </a:moveTo>
                  <a:lnTo>
                    <a:pt x="7" y="12"/>
                  </a:lnTo>
                  <a:lnTo>
                    <a:pt x="1" y="12"/>
                  </a:lnTo>
                  <a:lnTo>
                    <a:pt x="0" y="0"/>
                  </a:lnTo>
                  <a:lnTo>
                    <a:pt x="5"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Rectangle 219"/>
            <p:cNvSpPr>
              <a:spLocks noChangeArrowheads="1"/>
            </p:cNvSpPr>
            <p:nvPr/>
          </p:nvSpPr>
          <p:spPr bwMode="auto">
            <a:xfrm>
              <a:off x="1827213" y="6296025"/>
              <a:ext cx="9525" cy="19050"/>
            </a:xfrm>
            <a:prstGeom prst="rect">
              <a:avLst/>
            </a:prstGeom>
            <a:solidFill>
              <a:srgbClr val="004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8" name="Freeform 220"/>
            <p:cNvSpPr>
              <a:spLocks/>
            </p:cNvSpPr>
            <p:nvPr/>
          </p:nvSpPr>
          <p:spPr bwMode="auto">
            <a:xfrm>
              <a:off x="1800225" y="6296025"/>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6" y="12"/>
                  </a:lnTo>
                  <a:lnTo>
                    <a:pt x="0" y="12"/>
                  </a:lnTo>
                  <a:lnTo>
                    <a:pt x="1"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1774825" y="6296025"/>
              <a:ext cx="7938" cy="19050"/>
            </a:xfrm>
            <a:custGeom>
              <a:avLst/>
              <a:gdLst>
                <a:gd name="T0" fmla="*/ 2147483647 w 5"/>
                <a:gd name="T1" fmla="*/ 0 h 12"/>
                <a:gd name="T2" fmla="*/ 2147483647 w 5"/>
                <a:gd name="T3" fmla="*/ 2147483647 h 12"/>
                <a:gd name="T4" fmla="*/ 0 w 5"/>
                <a:gd name="T5" fmla="*/ 2147483647 h 12"/>
                <a:gd name="T6" fmla="*/ 0 w 5"/>
                <a:gd name="T7" fmla="*/ 0 h 12"/>
                <a:gd name="T8" fmla="*/ 2147483647 w 5"/>
                <a:gd name="T9" fmla="*/ 0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4" y="0"/>
                  </a:moveTo>
                  <a:lnTo>
                    <a:pt x="5" y="12"/>
                  </a:lnTo>
                  <a:lnTo>
                    <a:pt x="0" y="12"/>
                  </a:lnTo>
                  <a:lnTo>
                    <a:pt x="0" y="0"/>
                  </a:lnTo>
                  <a:lnTo>
                    <a:pt x="4"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1746250" y="6296025"/>
              <a:ext cx="9525" cy="19050"/>
            </a:xfrm>
            <a:custGeom>
              <a:avLst/>
              <a:gdLst>
                <a:gd name="T0" fmla="*/ 2147483647 w 6"/>
                <a:gd name="T1" fmla="*/ 0 h 12"/>
                <a:gd name="T2" fmla="*/ 2147483647 w 6"/>
                <a:gd name="T3" fmla="*/ 2147483647 h 12"/>
                <a:gd name="T4" fmla="*/ 0 w 6"/>
                <a:gd name="T5" fmla="*/ 2147483647 h 12"/>
                <a:gd name="T6" fmla="*/ 0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4" y="12"/>
                  </a:lnTo>
                  <a:lnTo>
                    <a:pt x="0" y="12"/>
                  </a:lnTo>
                  <a:lnTo>
                    <a:pt x="0"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1717675" y="6296025"/>
              <a:ext cx="9525" cy="19050"/>
            </a:xfrm>
            <a:custGeom>
              <a:avLst/>
              <a:gdLst>
                <a:gd name="T0" fmla="*/ 2147483647 w 6"/>
                <a:gd name="T1" fmla="*/ 0 h 12"/>
                <a:gd name="T2" fmla="*/ 2147483647 w 6"/>
                <a:gd name="T3" fmla="*/ 2147483647 h 12"/>
                <a:gd name="T4" fmla="*/ 0 w 6"/>
                <a:gd name="T5" fmla="*/ 2147483647 h 12"/>
                <a:gd name="T6" fmla="*/ 2147483647 w 6"/>
                <a:gd name="T7" fmla="*/ 0 h 12"/>
                <a:gd name="T8" fmla="*/ 2147483647 w 6"/>
                <a:gd name="T9" fmla="*/ 0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6" y="0"/>
                  </a:moveTo>
                  <a:lnTo>
                    <a:pt x="6" y="12"/>
                  </a:lnTo>
                  <a:lnTo>
                    <a:pt x="0" y="12"/>
                  </a:lnTo>
                  <a:lnTo>
                    <a:pt x="2" y="0"/>
                  </a:lnTo>
                  <a:lnTo>
                    <a:pt x="6"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1690688" y="62960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5" y="12"/>
                  </a:lnTo>
                  <a:lnTo>
                    <a:pt x="0" y="12"/>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1662113" y="62960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6" y="12"/>
                  </a:lnTo>
                  <a:lnTo>
                    <a:pt x="0" y="12"/>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1636713" y="62960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4" y="12"/>
                  </a:lnTo>
                  <a:lnTo>
                    <a:pt x="0" y="12"/>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1608138" y="6296025"/>
              <a:ext cx="11112" cy="19050"/>
            </a:xfrm>
            <a:custGeom>
              <a:avLst/>
              <a:gdLst>
                <a:gd name="T0" fmla="*/ 2147483647 w 7"/>
                <a:gd name="T1" fmla="*/ 0 h 12"/>
                <a:gd name="T2" fmla="*/ 2147483647 w 7"/>
                <a:gd name="T3" fmla="*/ 2147483647 h 12"/>
                <a:gd name="T4" fmla="*/ 0 w 7"/>
                <a:gd name="T5" fmla="*/ 2147483647 h 12"/>
                <a:gd name="T6" fmla="*/ 2147483647 w 7"/>
                <a:gd name="T7" fmla="*/ 0 h 12"/>
                <a:gd name="T8" fmla="*/ 2147483647 w 7"/>
                <a:gd name="T9" fmla="*/ 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0"/>
                  </a:moveTo>
                  <a:lnTo>
                    <a:pt x="4" y="12"/>
                  </a:lnTo>
                  <a:lnTo>
                    <a:pt x="0" y="12"/>
                  </a:lnTo>
                  <a:lnTo>
                    <a:pt x="1" y="0"/>
                  </a:lnTo>
                  <a:lnTo>
                    <a:pt x="7"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Line 229"/>
            <p:cNvSpPr>
              <a:spLocks noChangeShapeType="1"/>
            </p:cNvSpPr>
            <p:nvPr/>
          </p:nvSpPr>
          <p:spPr bwMode="auto">
            <a:xfrm>
              <a:off x="2052638" y="4779963"/>
              <a:ext cx="558800" cy="1587"/>
            </a:xfrm>
            <a:prstGeom prst="line">
              <a:avLst/>
            </a:prstGeom>
            <a:noFill/>
            <a:ln w="1435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7" name="Line 230"/>
            <p:cNvSpPr>
              <a:spLocks noChangeShapeType="1"/>
            </p:cNvSpPr>
            <p:nvPr/>
          </p:nvSpPr>
          <p:spPr bwMode="auto">
            <a:xfrm>
              <a:off x="2035175" y="6073775"/>
              <a:ext cx="561975" cy="1588"/>
            </a:xfrm>
            <a:prstGeom prst="line">
              <a:avLst/>
            </a:prstGeom>
            <a:noFill/>
            <a:ln w="1435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Line 231"/>
            <p:cNvSpPr>
              <a:spLocks noChangeShapeType="1"/>
            </p:cNvSpPr>
            <p:nvPr/>
          </p:nvSpPr>
          <p:spPr bwMode="auto">
            <a:xfrm>
              <a:off x="2584450" y="5326063"/>
              <a:ext cx="1246188" cy="15875"/>
            </a:xfrm>
            <a:prstGeom prst="line">
              <a:avLst/>
            </a:prstGeom>
            <a:noFill/>
            <a:ln w="1435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9" name="Freeform 232"/>
            <p:cNvSpPr>
              <a:spLocks/>
            </p:cNvSpPr>
            <p:nvPr/>
          </p:nvSpPr>
          <p:spPr bwMode="auto">
            <a:xfrm>
              <a:off x="4251325" y="5086350"/>
              <a:ext cx="1550988" cy="441325"/>
            </a:xfrm>
            <a:custGeom>
              <a:avLst/>
              <a:gdLst>
                <a:gd name="T0" fmla="*/ 2147483647 w 977"/>
                <a:gd name="T1" fmla="*/ 2147483647 h 278"/>
                <a:gd name="T2" fmla="*/ 2147483647 w 977"/>
                <a:gd name="T3" fmla="*/ 2147483647 h 278"/>
                <a:gd name="T4" fmla="*/ 2147483647 w 977"/>
                <a:gd name="T5" fmla="*/ 2147483647 h 278"/>
                <a:gd name="T6" fmla="*/ 2147483647 w 977"/>
                <a:gd name="T7" fmla="*/ 2147483647 h 278"/>
                <a:gd name="T8" fmla="*/ 2147483647 w 977"/>
                <a:gd name="T9" fmla="*/ 2147483647 h 278"/>
                <a:gd name="T10" fmla="*/ 2147483647 w 977"/>
                <a:gd name="T11" fmla="*/ 2147483647 h 278"/>
                <a:gd name="T12" fmla="*/ 2147483647 w 977"/>
                <a:gd name="T13" fmla="*/ 2147483647 h 278"/>
                <a:gd name="T14" fmla="*/ 2147483647 w 977"/>
                <a:gd name="T15" fmla="*/ 2147483647 h 278"/>
                <a:gd name="T16" fmla="*/ 2147483647 w 977"/>
                <a:gd name="T17" fmla="*/ 2147483647 h 278"/>
                <a:gd name="T18" fmla="*/ 2147483647 w 977"/>
                <a:gd name="T19" fmla="*/ 2147483647 h 278"/>
                <a:gd name="T20" fmla="*/ 2147483647 w 977"/>
                <a:gd name="T21" fmla="*/ 2147483647 h 278"/>
                <a:gd name="T22" fmla="*/ 2147483647 w 977"/>
                <a:gd name="T23" fmla="*/ 2147483647 h 278"/>
                <a:gd name="T24" fmla="*/ 2147483647 w 977"/>
                <a:gd name="T25" fmla="*/ 2147483647 h 278"/>
                <a:gd name="T26" fmla="*/ 2147483647 w 977"/>
                <a:gd name="T27" fmla="*/ 2147483647 h 278"/>
                <a:gd name="T28" fmla="*/ 2147483647 w 977"/>
                <a:gd name="T29" fmla="*/ 2147483647 h 278"/>
                <a:gd name="T30" fmla="*/ 2147483647 w 977"/>
                <a:gd name="T31" fmla="*/ 2147483647 h 278"/>
                <a:gd name="T32" fmla="*/ 2147483647 w 977"/>
                <a:gd name="T33" fmla="*/ 2147483647 h 278"/>
                <a:gd name="T34" fmla="*/ 2147483647 w 977"/>
                <a:gd name="T35" fmla="*/ 2147483647 h 278"/>
                <a:gd name="T36" fmla="*/ 2147483647 w 977"/>
                <a:gd name="T37" fmla="*/ 2147483647 h 278"/>
                <a:gd name="T38" fmla="*/ 2147483647 w 977"/>
                <a:gd name="T39" fmla="*/ 2147483647 h 278"/>
                <a:gd name="T40" fmla="*/ 2147483647 w 977"/>
                <a:gd name="T41" fmla="*/ 2147483647 h 278"/>
                <a:gd name="T42" fmla="*/ 2147483647 w 977"/>
                <a:gd name="T43" fmla="*/ 2147483647 h 278"/>
                <a:gd name="T44" fmla="*/ 2147483647 w 977"/>
                <a:gd name="T45" fmla="*/ 2147483647 h 278"/>
                <a:gd name="T46" fmla="*/ 2147483647 w 977"/>
                <a:gd name="T47" fmla="*/ 2147483647 h 278"/>
                <a:gd name="T48" fmla="*/ 2147483647 w 977"/>
                <a:gd name="T49" fmla="*/ 2147483647 h 278"/>
                <a:gd name="T50" fmla="*/ 2147483647 w 977"/>
                <a:gd name="T51" fmla="*/ 2147483647 h 278"/>
                <a:gd name="T52" fmla="*/ 2147483647 w 977"/>
                <a:gd name="T53" fmla="*/ 2147483647 h 278"/>
                <a:gd name="T54" fmla="*/ 2147483647 w 977"/>
                <a:gd name="T55" fmla="*/ 2147483647 h 278"/>
                <a:gd name="T56" fmla="*/ 2147483647 w 977"/>
                <a:gd name="T57" fmla="*/ 2147483647 h 278"/>
                <a:gd name="T58" fmla="*/ 2147483647 w 977"/>
                <a:gd name="T59" fmla="*/ 2147483647 h 278"/>
                <a:gd name="T60" fmla="*/ 2147483647 w 977"/>
                <a:gd name="T61" fmla="*/ 2147483647 h 278"/>
                <a:gd name="T62" fmla="*/ 2147483647 w 977"/>
                <a:gd name="T63" fmla="*/ 2147483647 h 278"/>
                <a:gd name="T64" fmla="*/ 2147483647 w 977"/>
                <a:gd name="T65" fmla="*/ 2147483647 h 278"/>
                <a:gd name="T66" fmla="*/ 2147483647 w 977"/>
                <a:gd name="T67" fmla="*/ 2147483647 h 278"/>
                <a:gd name="T68" fmla="*/ 2147483647 w 977"/>
                <a:gd name="T69" fmla="*/ 2147483647 h 278"/>
                <a:gd name="T70" fmla="*/ 2147483647 w 977"/>
                <a:gd name="T71" fmla="*/ 2147483647 h 278"/>
                <a:gd name="T72" fmla="*/ 2147483647 w 977"/>
                <a:gd name="T73" fmla="*/ 2147483647 h 278"/>
                <a:gd name="T74" fmla="*/ 2147483647 w 977"/>
                <a:gd name="T75" fmla="*/ 2147483647 h 278"/>
                <a:gd name="T76" fmla="*/ 2147483647 w 977"/>
                <a:gd name="T77" fmla="*/ 2147483647 h 278"/>
                <a:gd name="T78" fmla="*/ 2147483647 w 977"/>
                <a:gd name="T79" fmla="*/ 2147483647 h 278"/>
                <a:gd name="T80" fmla="*/ 2147483647 w 977"/>
                <a:gd name="T81" fmla="*/ 2147483647 h 278"/>
                <a:gd name="T82" fmla="*/ 2147483647 w 977"/>
                <a:gd name="T83" fmla="*/ 2147483647 h 278"/>
                <a:gd name="T84" fmla="*/ 2147483647 w 977"/>
                <a:gd name="T85" fmla="*/ 2147483647 h 278"/>
                <a:gd name="T86" fmla="*/ 2147483647 w 977"/>
                <a:gd name="T87" fmla="*/ 0 h 278"/>
                <a:gd name="T88" fmla="*/ 2147483647 w 977"/>
                <a:gd name="T89" fmla="*/ 2147483647 h 278"/>
                <a:gd name="T90" fmla="*/ 2147483647 w 977"/>
                <a:gd name="T91" fmla="*/ 2147483647 h 278"/>
                <a:gd name="T92" fmla="*/ 2147483647 w 977"/>
                <a:gd name="T93" fmla="*/ 2147483647 h 278"/>
                <a:gd name="T94" fmla="*/ 2147483647 w 977"/>
                <a:gd name="T95" fmla="*/ 2147483647 h 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7"/>
                <a:gd name="T145" fmla="*/ 0 h 278"/>
                <a:gd name="T146" fmla="*/ 977 w 977"/>
                <a:gd name="T147" fmla="*/ 278 h 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7" h="278">
                  <a:moveTo>
                    <a:pt x="0" y="160"/>
                  </a:moveTo>
                  <a:lnTo>
                    <a:pt x="14" y="160"/>
                  </a:lnTo>
                  <a:lnTo>
                    <a:pt x="33" y="160"/>
                  </a:lnTo>
                  <a:lnTo>
                    <a:pt x="53" y="159"/>
                  </a:lnTo>
                  <a:lnTo>
                    <a:pt x="77" y="159"/>
                  </a:lnTo>
                  <a:lnTo>
                    <a:pt x="103" y="159"/>
                  </a:lnTo>
                  <a:lnTo>
                    <a:pt x="130" y="159"/>
                  </a:lnTo>
                  <a:lnTo>
                    <a:pt x="190" y="159"/>
                  </a:lnTo>
                  <a:lnTo>
                    <a:pt x="249" y="156"/>
                  </a:lnTo>
                  <a:lnTo>
                    <a:pt x="277" y="154"/>
                  </a:lnTo>
                  <a:lnTo>
                    <a:pt x="305" y="153"/>
                  </a:lnTo>
                  <a:lnTo>
                    <a:pt x="330" y="150"/>
                  </a:lnTo>
                  <a:lnTo>
                    <a:pt x="352" y="147"/>
                  </a:lnTo>
                  <a:lnTo>
                    <a:pt x="371" y="144"/>
                  </a:lnTo>
                  <a:lnTo>
                    <a:pt x="388" y="140"/>
                  </a:lnTo>
                  <a:lnTo>
                    <a:pt x="401" y="134"/>
                  </a:lnTo>
                  <a:lnTo>
                    <a:pt x="411" y="126"/>
                  </a:lnTo>
                  <a:lnTo>
                    <a:pt x="420" y="116"/>
                  </a:lnTo>
                  <a:lnTo>
                    <a:pt x="427" y="106"/>
                  </a:lnTo>
                  <a:lnTo>
                    <a:pt x="433" y="94"/>
                  </a:lnTo>
                  <a:lnTo>
                    <a:pt x="438" y="82"/>
                  </a:lnTo>
                  <a:lnTo>
                    <a:pt x="444" y="57"/>
                  </a:lnTo>
                  <a:lnTo>
                    <a:pt x="447" y="35"/>
                  </a:lnTo>
                  <a:lnTo>
                    <a:pt x="447" y="26"/>
                  </a:lnTo>
                  <a:lnTo>
                    <a:pt x="448" y="17"/>
                  </a:lnTo>
                  <a:lnTo>
                    <a:pt x="450" y="12"/>
                  </a:lnTo>
                  <a:lnTo>
                    <a:pt x="452" y="9"/>
                  </a:lnTo>
                  <a:lnTo>
                    <a:pt x="454" y="9"/>
                  </a:lnTo>
                  <a:lnTo>
                    <a:pt x="458" y="10"/>
                  </a:lnTo>
                  <a:lnTo>
                    <a:pt x="463" y="16"/>
                  </a:lnTo>
                  <a:lnTo>
                    <a:pt x="467" y="28"/>
                  </a:lnTo>
                  <a:lnTo>
                    <a:pt x="472" y="42"/>
                  </a:lnTo>
                  <a:lnTo>
                    <a:pt x="476" y="60"/>
                  </a:lnTo>
                  <a:lnTo>
                    <a:pt x="480" y="79"/>
                  </a:lnTo>
                  <a:lnTo>
                    <a:pt x="485" y="101"/>
                  </a:lnTo>
                  <a:lnTo>
                    <a:pt x="495" y="147"/>
                  </a:lnTo>
                  <a:lnTo>
                    <a:pt x="498" y="170"/>
                  </a:lnTo>
                  <a:lnTo>
                    <a:pt x="503" y="193"/>
                  </a:lnTo>
                  <a:lnTo>
                    <a:pt x="507" y="212"/>
                  </a:lnTo>
                  <a:lnTo>
                    <a:pt x="511" y="231"/>
                  </a:lnTo>
                  <a:lnTo>
                    <a:pt x="516" y="246"/>
                  </a:lnTo>
                  <a:lnTo>
                    <a:pt x="522" y="256"/>
                  </a:lnTo>
                  <a:lnTo>
                    <a:pt x="526" y="263"/>
                  </a:lnTo>
                  <a:lnTo>
                    <a:pt x="529" y="268"/>
                  </a:lnTo>
                  <a:lnTo>
                    <a:pt x="533" y="268"/>
                  </a:lnTo>
                  <a:lnTo>
                    <a:pt x="533" y="263"/>
                  </a:lnTo>
                  <a:lnTo>
                    <a:pt x="538" y="256"/>
                  </a:lnTo>
                  <a:lnTo>
                    <a:pt x="544" y="244"/>
                  </a:lnTo>
                  <a:lnTo>
                    <a:pt x="548" y="226"/>
                  </a:lnTo>
                  <a:lnTo>
                    <a:pt x="553" y="207"/>
                  </a:lnTo>
                  <a:lnTo>
                    <a:pt x="556" y="187"/>
                  </a:lnTo>
                  <a:lnTo>
                    <a:pt x="560" y="163"/>
                  </a:lnTo>
                  <a:lnTo>
                    <a:pt x="563" y="140"/>
                  </a:lnTo>
                  <a:lnTo>
                    <a:pt x="567" y="115"/>
                  </a:lnTo>
                  <a:lnTo>
                    <a:pt x="572" y="91"/>
                  </a:lnTo>
                  <a:lnTo>
                    <a:pt x="578" y="70"/>
                  </a:lnTo>
                  <a:lnTo>
                    <a:pt x="582" y="50"/>
                  </a:lnTo>
                  <a:lnTo>
                    <a:pt x="586" y="34"/>
                  </a:lnTo>
                  <a:lnTo>
                    <a:pt x="591" y="22"/>
                  </a:lnTo>
                  <a:lnTo>
                    <a:pt x="594" y="13"/>
                  </a:lnTo>
                  <a:lnTo>
                    <a:pt x="597" y="12"/>
                  </a:lnTo>
                  <a:lnTo>
                    <a:pt x="600" y="10"/>
                  </a:lnTo>
                  <a:lnTo>
                    <a:pt x="601" y="12"/>
                  </a:lnTo>
                  <a:lnTo>
                    <a:pt x="604" y="13"/>
                  </a:lnTo>
                  <a:lnTo>
                    <a:pt x="610" y="22"/>
                  </a:lnTo>
                  <a:lnTo>
                    <a:pt x="614" y="34"/>
                  </a:lnTo>
                  <a:lnTo>
                    <a:pt x="620" y="50"/>
                  </a:lnTo>
                  <a:lnTo>
                    <a:pt x="625" y="70"/>
                  </a:lnTo>
                  <a:lnTo>
                    <a:pt x="631" y="91"/>
                  </a:lnTo>
                  <a:lnTo>
                    <a:pt x="635" y="115"/>
                  </a:lnTo>
                  <a:lnTo>
                    <a:pt x="641" y="140"/>
                  </a:lnTo>
                  <a:lnTo>
                    <a:pt x="647" y="163"/>
                  </a:lnTo>
                  <a:lnTo>
                    <a:pt x="651" y="187"/>
                  </a:lnTo>
                  <a:lnTo>
                    <a:pt x="657" y="207"/>
                  </a:lnTo>
                  <a:lnTo>
                    <a:pt x="663" y="226"/>
                  </a:lnTo>
                  <a:lnTo>
                    <a:pt x="667" y="244"/>
                  </a:lnTo>
                  <a:lnTo>
                    <a:pt x="672" y="256"/>
                  </a:lnTo>
                  <a:lnTo>
                    <a:pt x="678" y="263"/>
                  </a:lnTo>
                  <a:lnTo>
                    <a:pt x="679" y="268"/>
                  </a:lnTo>
                  <a:lnTo>
                    <a:pt x="682" y="268"/>
                  </a:lnTo>
                  <a:lnTo>
                    <a:pt x="685" y="268"/>
                  </a:lnTo>
                  <a:lnTo>
                    <a:pt x="687" y="263"/>
                  </a:lnTo>
                  <a:lnTo>
                    <a:pt x="691" y="256"/>
                  </a:lnTo>
                  <a:lnTo>
                    <a:pt x="695" y="246"/>
                  </a:lnTo>
                  <a:lnTo>
                    <a:pt x="700" y="229"/>
                  </a:lnTo>
                  <a:lnTo>
                    <a:pt x="704" y="210"/>
                  </a:lnTo>
                  <a:lnTo>
                    <a:pt x="709" y="190"/>
                  </a:lnTo>
                  <a:lnTo>
                    <a:pt x="712" y="168"/>
                  </a:lnTo>
                  <a:lnTo>
                    <a:pt x="716" y="144"/>
                  </a:lnTo>
                  <a:lnTo>
                    <a:pt x="720" y="120"/>
                  </a:lnTo>
                  <a:lnTo>
                    <a:pt x="725" y="98"/>
                  </a:lnTo>
                  <a:lnTo>
                    <a:pt x="729" y="78"/>
                  </a:lnTo>
                  <a:lnTo>
                    <a:pt x="734" y="59"/>
                  </a:lnTo>
                  <a:lnTo>
                    <a:pt x="738" y="42"/>
                  </a:lnTo>
                  <a:lnTo>
                    <a:pt x="743" y="31"/>
                  </a:lnTo>
                  <a:lnTo>
                    <a:pt x="748" y="23"/>
                  </a:lnTo>
                  <a:lnTo>
                    <a:pt x="750" y="20"/>
                  </a:lnTo>
                  <a:lnTo>
                    <a:pt x="753" y="20"/>
                  </a:lnTo>
                  <a:lnTo>
                    <a:pt x="756" y="22"/>
                  </a:lnTo>
                  <a:lnTo>
                    <a:pt x="759" y="23"/>
                  </a:lnTo>
                  <a:lnTo>
                    <a:pt x="763" y="32"/>
                  </a:lnTo>
                  <a:lnTo>
                    <a:pt x="769" y="45"/>
                  </a:lnTo>
                  <a:lnTo>
                    <a:pt x="775" y="62"/>
                  </a:lnTo>
                  <a:lnTo>
                    <a:pt x="781" y="81"/>
                  </a:lnTo>
                  <a:lnTo>
                    <a:pt x="788" y="103"/>
                  </a:lnTo>
                  <a:lnTo>
                    <a:pt x="800" y="151"/>
                  </a:lnTo>
                  <a:lnTo>
                    <a:pt x="807" y="175"/>
                  </a:lnTo>
                  <a:lnTo>
                    <a:pt x="813" y="198"/>
                  </a:lnTo>
                  <a:lnTo>
                    <a:pt x="819" y="219"/>
                  </a:lnTo>
                  <a:lnTo>
                    <a:pt x="825" y="240"/>
                  </a:lnTo>
                  <a:lnTo>
                    <a:pt x="831" y="256"/>
                  </a:lnTo>
                  <a:lnTo>
                    <a:pt x="835" y="268"/>
                  </a:lnTo>
                  <a:lnTo>
                    <a:pt x="841" y="275"/>
                  </a:lnTo>
                  <a:lnTo>
                    <a:pt x="843" y="278"/>
                  </a:lnTo>
                  <a:lnTo>
                    <a:pt x="846" y="278"/>
                  </a:lnTo>
                  <a:lnTo>
                    <a:pt x="847" y="275"/>
                  </a:lnTo>
                  <a:lnTo>
                    <a:pt x="850" y="275"/>
                  </a:lnTo>
                  <a:lnTo>
                    <a:pt x="853" y="266"/>
                  </a:lnTo>
                  <a:lnTo>
                    <a:pt x="857" y="253"/>
                  </a:lnTo>
                  <a:lnTo>
                    <a:pt x="860" y="237"/>
                  </a:lnTo>
                  <a:lnTo>
                    <a:pt x="863" y="216"/>
                  </a:lnTo>
                  <a:lnTo>
                    <a:pt x="865" y="194"/>
                  </a:lnTo>
                  <a:lnTo>
                    <a:pt x="869" y="170"/>
                  </a:lnTo>
                  <a:lnTo>
                    <a:pt x="871" y="145"/>
                  </a:lnTo>
                  <a:lnTo>
                    <a:pt x="877" y="97"/>
                  </a:lnTo>
                  <a:lnTo>
                    <a:pt x="878" y="73"/>
                  </a:lnTo>
                  <a:lnTo>
                    <a:pt x="880" y="53"/>
                  </a:lnTo>
                  <a:lnTo>
                    <a:pt x="884" y="34"/>
                  </a:lnTo>
                  <a:lnTo>
                    <a:pt x="885" y="19"/>
                  </a:lnTo>
                  <a:lnTo>
                    <a:pt x="891" y="7"/>
                  </a:lnTo>
                  <a:lnTo>
                    <a:pt x="893" y="1"/>
                  </a:lnTo>
                  <a:lnTo>
                    <a:pt x="899" y="0"/>
                  </a:lnTo>
                  <a:lnTo>
                    <a:pt x="903" y="1"/>
                  </a:lnTo>
                  <a:lnTo>
                    <a:pt x="906" y="7"/>
                  </a:lnTo>
                  <a:lnTo>
                    <a:pt x="912" y="14"/>
                  </a:lnTo>
                  <a:lnTo>
                    <a:pt x="918" y="25"/>
                  </a:lnTo>
                  <a:lnTo>
                    <a:pt x="925" y="37"/>
                  </a:lnTo>
                  <a:lnTo>
                    <a:pt x="937" y="65"/>
                  </a:lnTo>
                  <a:lnTo>
                    <a:pt x="949" y="95"/>
                  </a:lnTo>
                  <a:lnTo>
                    <a:pt x="959" y="125"/>
                  </a:lnTo>
                  <a:lnTo>
                    <a:pt x="963" y="138"/>
                  </a:lnTo>
                  <a:lnTo>
                    <a:pt x="969" y="150"/>
                  </a:lnTo>
                  <a:lnTo>
                    <a:pt x="974" y="160"/>
                  </a:lnTo>
                  <a:lnTo>
                    <a:pt x="977" y="168"/>
                  </a:lnTo>
                </a:path>
              </a:pathLst>
            </a:custGeom>
            <a:noFill/>
            <a:ln w="14351">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Rectangle 233"/>
            <p:cNvSpPr>
              <a:spLocks noChangeArrowheads="1"/>
            </p:cNvSpPr>
            <p:nvPr/>
          </p:nvSpPr>
          <p:spPr bwMode="auto">
            <a:xfrm>
              <a:off x="1350963" y="4362450"/>
              <a:ext cx="9842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 name="Rectangle 234"/>
            <p:cNvSpPr>
              <a:spLocks noChangeArrowheads="1"/>
            </p:cNvSpPr>
            <p:nvPr/>
          </p:nvSpPr>
          <p:spPr bwMode="auto">
            <a:xfrm>
              <a:off x="1362075" y="4291013"/>
              <a:ext cx="10541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2" name="Rectangle 235"/>
            <p:cNvSpPr>
              <a:spLocks noChangeArrowheads="1"/>
            </p:cNvSpPr>
            <p:nvPr/>
          </p:nvSpPr>
          <p:spPr bwMode="auto">
            <a:xfrm>
              <a:off x="939800" y="4198938"/>
              <a:ext cx="1098550" cy="304800"/>
            </a:xfrm>
            <a:prstGeom prst="rect">
              <a:avLst/>
            </a:prstGeom>
            <a:noFill/>
            <a:ln w="9525">
              <a:noFill/>
              <a:miter lim="800000"/>
              <a:headEnd/>
              <a:tailEnd/>
            </a:ln>
          </p:spPr>
          <p:txBody>
            <a:bodyPr wrap="none" lIns="0" tIns="0" rIns="0" bIns="0">
              <a:spAutoFit/>
            </a:bodyPr>
            <a:lstStyle/>
            <a:p>
              <a:pPr eaLnBrk="0" hangingPunct="0">
                <a:defRPr/>
              </a:pPr>
              <a:r>
                <a:rPr lang="en-US" sz="2000" dirty="0">
                  <a:effectLst>
                    <a:outerShdw blurRad="38100" dist="38100" dir="2700000" algn="tl">
                      <a:srgbClr val="000000"/>
                    </a:outerShdw>
                  </a:effectLst>
                  <a:latin typeface="Arial Narrow" pitchFamily="34" charset="0"/>
                </a:rPr>
                <a:t>192.168.0.2</a:t>
              </a:r>
            </a:p>
          </p:txBody>
        </p:sp>
        <p:sp>
          <p:nvSpPr>
            <p:cNvPr id="503" name="Rectangle 236"/>
            <p:cNvSpPr>
              <a:spLocks noChangeArrowheads="1"/>
            </p:cNvSpPr>
            <p:nvPr/>
          </p:nvSpPr>
          <p:spPr bwMode="auto">
            <a:xfrm>
              <a:off x="2295525" y="4298950"/>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chemeClr val="accent1"/>
                  </a:solidFill>
                  <a:latin typeface="Times New Roman" pitchFamily="18" charset="0"/>
                </a:rPr>
                <a:t> </a:t>
              </a:r>
              <a:endParaRPr lang="en-US">
                <a:solidFill>
                  <a:schemeClr val="accent1"/>
                </a:solidFill>
              </a:endParaRPr>
            </a:p>
          </p:txBody>
        </p:sp>
        <p:sp>
          <p:nvSpPr>
            <p:cNvPr id="504" name="Rectangle 237"/>
            <p:cNvSpPr>
              <a:spLocks noChangeArrowheads="1"/>
            </p:cNvSpPr>
            <p:nvPr/>
          </p:nvSpPr>
          <p:spPr bwMode="auto">
            <a:xfrm>
              <a:off x="1350963" y="5480050"/>
              <a:ext cx="9842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5" name="Rectangle 238"/>
            <p:cNvSpPr>
              <a:spLocks noChangeArrowheads="1"/>
            </p:cNvSpPr>
            <p:nvPr/>
          </p:nvSpPr>
          <p:spPr bwMode="auto">
            <a:xfrm>
              <a:off x="1331913" y="5499100"/>
              <a:ext cx="10541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6" name="Rectangle 239"/>
            <p:cNvSpPr>
              <a:spLocks noChangeArrowheads="1"/>
            </p:cNvSpPr>
            <p:nvPr/>
          </p:nvSpPr>
          <p:spPr bwMode="auto">
            <a:xfrm>
              <a:off x="1033463" y="5459413"/>
              <a:ext cx="1098550" cy="304800"/>
            </a:xfrm>
            <a:prstGeom prst="rect">
              <a:avLst/>
            </a:prstGeom>
            <a:noFill/>
            <a:ln w="9525">
              <a:noFill/>
              <a:miter lim="800000"/>
              <a:headEnd/>
              <a:tailEnd/>
            </a:ln>
          </p:spPr>
          <p:txBody>
            <a:bodyPr wrap="none" lIns="0" tIns="0" rIns="0" bIns="0">
              <a:spAutoFit/>
            </a:bodyPr>
            <a:lstStyle/>
            <a:p>
              <a:pPr eaLnBrk="0" hangingPunct="0">
                <a:defRPr/>
              </a:pPr>
              <a:r>
                <a:rPr lang="en-US" sz="2000" dirty="0">
                  <a:effectLst>
                    <a:outerShdw blurRad="38100" dist="38100" dir="2700000" algn="tl">
                      <a:srgbClr val="000000"/>
                    </a:outerShdw>
                  </a:effectLst>
                  <a:latin typeface="Arial Narrow" pitchFamily="34" charset="0"/>
                </a:rPr>
                <a:t>192.168.0.3</a:t>
              </a:r>
            </a:p>
          </p:txBody>
        </p:sp>
        <p:sp>
          <p:nvSpPr>
            <p:cNvPr id="507" name="Rectangle 240"/>
            <p:cNvSpPr>
              <a:spLocks noChangeArrowheads="1"/>
            </p:cNvSpPr>
            <p:nvPr/>
          </p:nvSpPr>
          <p:spPr bwMode="auto">
            <a:xfrm>
              <a:off x="2265363" y="550227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chemeClr val="accent1"/>
                  </a:solidFill>
                  <a:latin typeface="Times New Roman" pitchFamily="18" charset="0"/>
                </a:rPr>
                <a:t> </a:t>
              </a:r>
              <a:endParaRPr lang="en-US">
                <a:solidFill>
                  <a:schemeClr val="accent1"/>
                </a:solidFill>
              </a:endParaRPr>
            </a:p>
          </p:txBody>
        </p:sp>
        <p:sp>
          <p:nvSpPr>
            <p:cNvPr id="508" name="Rectangle 241"/>
            <p:cNvSpPr>
              <a:spLocks noChangeArrowheads="1"/>
            </p:cNvSpPr>
            <p:nvPr/>
          </p:nvSpPr>
          <p:spPr bwMode="auto">
            <a:xfrm>
              <a:off x="2851150" y="5480050"/>
              <a:ext cx="987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9" name="Rectangle 242"/>
            <p:cNvSpPr>
              <a:spLocks noChangeArrowheads="1"/>
            </p:cNvSpPr>
            <p:nvPr/>
          </p:nvSpPr>
          <p:spPr bwMode="auto">
            <a:xfrm>
              <a:off x="3028950" y="5641975"/>
              <a:ext cx="9794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0" name="Rectangle 243"/>
            <p:cNvSpPr>
              <a:spLocks noChangeArrowheads="1"/>
            </p:cNvSpPr>
            <p:nvPr/>
          </p:nvSpPr>
          <p:spPr bwMode="auto">
            <a:xfrm>
              <a:off x="2865438" y="5551488"/>
              <a:ext cx="1098550" cy="304800"/>
            </a:xfrm>
            <a:prstGeom prst="rect">
              <a:avLst/>
            </a:prstGeom>
            <a:noFill/>
            <a:ln w="9525">
              <a:noFill/>
              <a:miter lim="800000"/>
              <a:headEnd/>
              <a:tailEnd/>
            </a:ln>
          </p:spPr>
          <p:txBody>
            <a:bodyPr wrap="none" lIns="0" tIns="0" rIns="0" bIns="0">
              <a:spAutoFit/>
            </a:bodyPr>
            <a:lstStyle/>
            <a:p>
              <a:pPr eaLnBrk="0" hangingPunct="0">
                <a:defRPr/>
              </a:pPr>
              <a:r>
                <a:rPr lang="en-US" sz="2000">
                  <a:effectLst>
                    <a:outerShdw blurRad="38100" dist="38100" dir="2700000" algn="tl">
                      <a:srgbClr val="000000"/>
                    </a:outerShdw>
                  </a:effectLst>
                  <a:latin typeface="Arial Narrow" pitchFamily="34" charset="0"/>
                </a:rPr>
                <a:t>192.168.0.1</a:t>
              </a:r>
            </a:p>
          </p:txBody>
        </p:sp>
        <p:sp>
          <p:nvSpPr>
            <p:cNvPr id="511" name="Rectangle 244"/>
            <p:cNvSpPr>
              <a:spLocks noChangeArrowheads="1"/>
            </p:cNvSpPr>
            <p:nvPr/>
          </p:nvSpPr>
          <p:spPr bwMode="auto">
            <a:xfrm>
              <a:off x="3962400" y="5651500"/>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chemeClr val="accent1"/>
                  </a:solidFill>
                  <a:latin typeface="Times New Roman" pitchFamily="18" charset="0"/>
                </a:rPr>
                <a:t> </a:t>
              </a:r>
              <a:endParaRPr lang="en-US">
                <a:solidFill>
                  <a:schemeClr val="accent1"/>
                </a:solidFill>
              </a:endParaRPr>
            </a:p>
          </p:txBody>
        </p:sp>
        <p:sp>
          <p:nvSpPr>
            <p:cNvPr id="512" name="Rectangle 245"/>
            <p:cNvSpPr>
              <a:spLocks noChangeArrowheads="1"/>
            </p:cNvSpPr>
            <p:nvPr/>
          </p:nvSpPr>
          <p:spPr bwMode="auto">
            <a:xfrm>
              <a:off x="4392613" y="5480050"/>
              <a:ext cx="9842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 name="Rectangle 246"/>
            <p:cNvSpPr>
              <a:spLocks noChangeArrowheads="1"/>
            </p:cNvSpPr>
            <p:nvPr/>
          </p:nvSpPr>
          <p:spPr bwMode="auto">
            <a:xfrm>
              <a:off x="4422775" y="5632450"/>
              <a:ext cx="9159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4" name="Rectangle 247"/>
            <p:cNvSpPr>
              <a:spLocks noChangeArrowheads="1"/>
            </p:cNvSpPr>
            <p:nvPr/>
          </p:nvSpPr>
          <p:spPr bwMode="auto">
            <a:xfrm>
              <a:off x="4176713" y="4613275"/>
              <a:ext cx="982662" cy="304800"/>
            </a:xfrm>
            <a:prstGeom prst="rect">
              <a:avLst/>
            </a:prstGeom>
            <a:noFill/>
            <a:ln w="9525">
              <a:noFill/>
              <a:miter lim="800000"/>
              <a:headEnd/>
              <a:tailEnd/>
            </a:ln>
          </p:spPr>
          <p:txBody>
            <a:bodyPr wrap="none" lIns="0" tIns="0" rIns="0" bIns="0">
              <a:spAutoFit/>
            </a:bodyPr>
            <a:lstStyle/>
            <a:p>
              <a:pPr eaLnBrk="0" hangingPunct="0">
                <a:defRPr/>
              </a:pPr>
              <a:r>
                <a:rPr lang="en-US" sz="2000">
                  <a:effectLst>
                    <a:outerShdw blurRad="38100" dist="38100" dir="2700000" algn="tl">
                      <a:srgbClr val="000000"/>
                    </a:outerShdw>
                  </a:effectLst>
                  <a:latin typeface="Arial Narrow" pitchFamily="34" charset="0"/>
                </a:rPr>
                <a:t>157.55.0.1</a:t>
              </a:r>
            </a:p>
          </p:txBody>
        </p:sp>
        <p:sp>
          <p:nvSpPr>
            <p:cNvPr id="515" name="Rectangle 248"/>
            <p:cNvSpPr>
              <a:spLocks noChangeArrowheads="1"/>
            </p:cNvSpPr>
            <p:nvPr/>
          </p:nvSpPr>
          <p:spPr bwMode="auto">
            <a:xfrm>
              <a:off x="5257800" y="56403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chemeClr val="accent1"/>
                  </a:solidFill>
                  <a:latin typeface="Times New Roman" pitchFamily="18" charset="0"/>
                </a:rPr>
                <a:t> </a:t>
              </a:r>
              <a:endParaRPr lang="en-US">
                <a:solidFill>
                  <a:schemeClr val="accent1"/>
                </a:solidFill>
              </a:endParaRPr>
            </a:p>
          </p:txBody>
        </p:sp>
        <p:grpSp>
          <p:nvGrpSpPr>
            <p:cNvPr id="516" name="Group 249"/>
            <p:cNvGrpSpPr>
              <a:grpSpLocks/>
            </p:cNvGrpSpPr>
            <p:nvPr/>
          </p:nvGrpSpPr>
          <p:grpSpPr bwMode="auto">
            <a:xfrm>
              <a:off x="5805488" y="4430713"/>
              <a:ext cx="2652712" cy="1692275"/>
              <a:chOff x="468" y="1409"/>
              <a:chExt cx="1754" cy="1066"/>
            </a:xfrm>
          </p:grpSpPr>
          <p:grpSp>
            <p:nvGrpSpPr>
              <p:cNvPr id="519" name="Group 250"/>
              <p:cNvGrpSpPr>
                <a:grpSpLocks/>
              </p:cNvGrpSpPr>
              <p:nvPr/>
            </p:nvGrpSpPr>
            <p:grpSpPr bwMode="auto">
              <a:xfrm>
                <a:off x="466" y="1411"/>
                <a:ext cx="1754" cy="1068"/>
                <a:chOff x="1641" y="1356"/>
                <a:chExt cx="2508" cy="1569"/>
              </a:xfrm>
            </p:grpSpPr>
            <p:sp>
              <p:nvSpPr>
                <p:cNvPr id="521" name="Oval 251"/>
                <p:cNvSpPr>
                  <a:spLocks noChangeArrowheads="1"/>
                </p:cNvSpPr>
                <p:nvPr/>
              </p:nvSpPr>
              <p:spPr bwMode="auto">
                <a:xfrm rot="-900000">
                  <a:off x="2741" y="2587"/>
                  <a:ext cx="406" cy="338"/>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2" name="Oval 252"/>
                <p:cNvSpPr>
                  <a:spLocks noChangeArrowheads="1"/>
                </p:cNvSpPr>
                <p:nvPr/>
              </p:nvSpPr>
              <p:spPr bwMode="auto">
                <a:xfrm rot="-900000">
                  <a:off x="2422" y="1356"/>
                  <a:ext cx="410" cy="339"/>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3" name="Oval 253"/>
                <p:cNvSpPr>
                  <a:spLocks noChangeArrowheads="1"/>
                </p:cNvSpPr>
                <p:nvPr/>
              </p:nvSpPr>
              <p:spPr bwMode="auto">
                <a:xfrm rot="-900000">
                  <a:off x="1876" y="1592"/>
                  <a:ext cx="248" cy="208"/>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4" name="Oval 254"/>
                <p:cNvSpPr>
                  <a:spLocks noChangeArrowheads="1"/>
                </p:cNvSpPr>
                <p:nvPr/>
              </p:nvSpPr>
              <p:spPr bwMode="auto">
                <a:xfrm rot="-900000">
                  <a:off x="1922" y="2414"/>
                  <a:ext cx="247" cy="199"/>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5" name="Oval 255"/>
                <p:cNvSpPr>
                  <a:spLocks noChangeArrowheads="1"/>
                </p:cNvSpPr>
                <p:nvPr/>
              </p:nvSpPr>
              <p:spPr bwMode="auto">
                <a:xfrm rot="-900000">
                  <a:off x="1696" y="2115"/>
                  <a:ext cx="407" cy="329"/>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6" name="Oval 256"/>
                <p:cNvSpPr>
                  <a:spLocks noChangeArrowheads="1"/>
                </p:cNvSpPr>
                <p:nvPr/>
              </p:nvSpPr>
              <p:spPr bwMode="auto">
                <a:xfrm rot="-900000">
                  <a:off x="2108" y="1442"/>
                  <a:ext cx="409" cy="336"/>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7" name="Oval 257"/>
                <p:cNvSpPr>
                  <a:spLocks noChangeArrowheads="1"/>
                </p:cNvSpPr>
                <p:nvPr/>
              </p:nvSpPr>
              <p:spPr bwMode="auto">
                <a:xfrm rot="-900000">
                  <a:off x="3737" y="2238"/>
                  <a:ext cx="412" cy="337"/>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28" name="Oval 258"/>
                <p:cNvSpPr>
                  <a:spLocks noChangeArrowheads="1"/>
                </p:cNvSpPr>
                <p:nvPr/>
              </p:nvSpPr>
              <p:spPr bwMode="auto">
                <a:xfrm rot="-900000">
                  <a:off x="3440" y="2389"/>
                  <a:ext cx="412" cy="343"/>
                </a:xfrm>
                <a:prstGeom prst="ellipse">
                  <a:avLst/>
                </a:prstGeom>
                <a:solidFill>
                  <a:srgbClr val="CCFFCC"/>
                </a:solidFill>
                <a:ln w="12700">
                  <a:solidFill>
                    <a:srgbClr val="000000"/>
                  </a:solidFill>
                  <a:round/>
                  <a:headEnd/>
                  <a:tailEnd/>
                </a:ln>
              </p:spPr>
              <p:txBody>
                <a:bodyPr wrap="none" anchor="ctr"/>
                <a:lstStyle/>
                <a:p>
                  <a:endParaRPr lang="en-US"/>
                </a:p>
              </p:txBody>
            </p:sp>
            <p:grpSp>
              <p:nvGrpSpPr>
                <p:cNvPr id="529" name="Group 259"/>
                <p:cNvGrpSpPr>
                  <a:grpSpLocks/>
                </p:cNvGrpSpPr>
                <p:nvPr/>
              </p:nvGrpSpPr>
              <p:grpSpPr bwMode="auto">
                <a:xfrm>
                  <a:off x="1641" y="1395"/>
                  <a:ext cx="2461" cy="1457"/>
                  <a:chOff x="1641" y="1395"/>
                  <a:chExt cx="2461" cy="1457"/>
                </a:xfrm>
              </p:grpSpPr>
              <p:sp>
                <p:nvSpPr>
                  <p:cNvPr id="530" name="Oval 260"/>
                  <p:cNvSpPr>
                    <a:spLocks noChangeArrowheads="1"/>
                  </p:cNvSpPr>
                  <p:nvPr/>
                </p:nvSpPr>
                <p:spPr bwMode="auto">
                  <a:xfrm rot="-900000">
                    <a:off x="1641" y="1736"/>
                    <a:ext cx="733" cy="611"/>
                  </a:xfrm>
                  <a:prstGeom prst="ellipse">
                    <a:avLst/>
                  </a:prstGeom>
                  <a:solidFill>
                    <a:srgbClr val="CCFFCC"/>
                  </a:solidFill>
                  <a:ln w="12700">
                    <a:solidFill>
                      <a:srgbClr val="000000"/>
                    </a:solidFill>
                    <a:round/>
                    <a:headEnd/>
                    <a:tailEnd/>
                  </a:ln>
                </p:spPr>
                <p:txBody>
                  <a:bodyPr wrap="none" anchor="ctr"/>
                  <a:lstStyle/>
                  <a:p>
                    <a:endParaRPr lang="en-US"/>
                  </a:p>
                </p:txBody>
              </p:sp>
              <p:grpSp>
                <p:nvGrpSpPr>
                  <p:cNvPr id="531" name="Group 261"/>
                  <p:cNvGrpSpPr>
                    <a:grpSpLocks/>
                  </p:cNvGrpSpPr>
                  <p:nvPr/>
                </p:nvGrpSpPr>
                <p:grpSpPr bwMode="auto">
                  <a:xfrm>
                    <a:off x="1907" y="1711"/>
                    <a:ext cx="1433" cy="1141"/>
                    <a:chOff x="1907" y="1711"/>
                    <a:chExt cx="1433" cy="1141"/>
                  </a:xfrm>
                </p:grpSpPr>
                <p:sp>
                  <p:nvSpPr>
                    <p:cNvPr id="542" name="Oval 262"/>
                    <p:cNvSpPr>
                      <a:spLocks noChangeArrowheads="1"/>
                    </p:cNvSpPr>
                    <p:nvPr/>
                  </p:nvSpPr>
                  <p:spPr bwMode="auto">
                    <a:xfrm rot="-900000">
                      <a:off x="1964" y="1711"/>
                      <a:ext cx="1376" cy="1141"/>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43" name="Freeform 263"/>
                    <p:cNvSpPr>
                      <a:spLocks/>
                    </p:cNvSpPr>
                    <p:nvPr/>
                  </p:nvSpPr>
                  <p:spPr bwMode="auto">
                    <a:xfrm>
                      <a:off x="1907" y="1991"/>
                      <a:ext cx="213" cy="323"/>
                    </a:xfrm>
                    <a:custGeom>
                      <a:avLst/>
                      <a:gdLst>
                        <a:gd name="T0" fmla="*/ 164 w 213"/>
                        <a:gd name="T1" fmla="*/ 0 h 323"/>
                        <a:gd name="T2" fmla="*/ 0 w 213"/>
                        <a:gd name="T3" fmla="*/ 316 h 323"/>
                        <a:gd name="T4" fmla="*/ 121 w 213"/>
                        <a:gd name="T5" fmla="*/ 322 h 323"/>
                        <a:gd name="T6" fmla="*/ 212 w 213"/>
                        <a:gd name="T7" fmla="*/ 13 h 323"/>
                        <a:gd name="T8" fmla="*/ 164 w 213"/>
                        <a:gd name="T9" fmla="*/ 0 h 323"/>
                        <a:gd name="T10" fmla="*/ 0 60000 65536"/>
                        <a:gd name="T11" fmla="*/ 0 60000 65536"/>
                        <a:gd name="T12" fmla="*/ 0 60000 65536"/>
                        <a:gd name="T13" fmla="*/ 0 60000 65536"/>
                        <a:gd name="T14" fmla="*/ 0 60000 65536"/>
                        <a:gd name="T15" fmla="*/ 0 w 213"/>
                        <a:gd name="T16" fmla="*/ 0 h 323"/>
                        <a:gd name="T17" fmla="*/ 213 w 213"/>
                        <a:gd name="T18" fmla="*/ 323 h 323"/>
                      </a:gdLst>
                      <a:ahLst/>
                      <a:cxnLst>
                        <a:cxn ang="T10">
                          <a:pos x="T0" y="T1"/>
                        </a:cxn>
                        <a:cxn ang="T11">
                          <a:pos x="T2" y="T3"/>
                        </a:cxn>
                        <a:cxn ang="T12">
                          <a:pos x="T4" y="T5"/>
                        </a:cxn>
                        <a:cxn ang="T13">
                          <a:pos x="T6" y="T7"/>
                        </a:cxn>
                        <a:cxn ang="T14">
                          <a:pos x="T8" y="T9"/>
                        </a:cxn>
                      </a:cxnLst>
                      <a:rect l="T15" t="T16" r="T17" b="T18"/>
                      <a:pathLst>
                        <a:path w="213" h="323">
                          <a:moveTo>
                            <a:pt x="164" y="0"/>
                          </a:moveTo>
                          <a:lnTo>
                            <a:pt x="0" y="316"/>
                          </a:lnTo>
                          <a:lnTo>
                            <a:pt x="121" y="322"/>
                          </a:lnTo>
                          <a:lnTo>
                            <a:pt x="212" y="13"/>
                          </a:lnTo>
                          <a:lnTo>
                            <a:pt x="164" y="0"/>
                          </a:lnTo>
                        </a:path>
                      </a:pathLst>
                    </a:custGeom>
                    <a:solidFill>
                      <a:srgbClr val="CC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532" name="Oval 264"/>
                  <p:cNvSpPr>
                    <a:spLocks noChangeArrowheads="1"/>
                  </p:cNvSpPr>
                  <p:nvPr/>
                </p:nvSpPr>
                <p:spPr bwMode="auto">
                  <a:xfrm rot="-900000">
                    <a:off x="2467" y="1705"/>
                    <a:ext cx="1377" cy="1142"/>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3" name="Oval 265"/>
                  <p:cNvSpPr>
                    <a:spLocks noChangeArrowheads="1"/>
                  </p:cNvSpPr>
                  <p:nvPr/>
                </p:nvSpPr>
                <p:spPr bwMode="auto">
                  <a:xfrm rot="-900000">
                    <a:off x="3609" y="1705"/>
                    <a:ext cx="493" cy="409"/>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4" name="Oval 266"/>
                  <p:cNvSpPr>
                    <a:spLocks noChangeArrowheads="1"/>
                  </p:cNvSpPr>
                  <p:nvPr/>
                </p:nvSpPr>
                <p:spPr bwMode="auto">
                  <a:xfrm rot="-900000">
                    <a:off x="3595" y="2355"/>
                    <a:ext cx="327" cy="276"/>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5" name="Oval 267"/>
                  <p:cNvSpPr>
                    <a:spLocks noChangeArrowheads="1"/>
                  </p:cNvSpPr>
                  <p:nvPr/>
                </p:nvSpPr>
                <p:spPr bwMode="auto">
                  <a:xfrm rot="-900000">
                    <a:off x="3412" y="1647"/>
                    <a:ext cx="328" cy="266"/>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6" name="Oval 268"/>
                  <p:cNvSpPr>
                    <a:spLocks noChangeArrowheads="1"/>
                  </p:cNvSpPr>
                  <p:nvPr/>
                </p:nvSpPr>
                <p:spPr bwMode="auto">
                  <a:xfrm rot="-900000">
                    <a:off x="3600" y="1991"/>
                    <a:ext cx="495" cy="404"/>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7" name="Oval 269"/>
                  <p:cNvSpPr>
                    <a:spLocks noChangeArrowheads="1"/>
                  </p:cNvSpPr>
                  <p:nvPr/>
                </p:nvSpPr>
                <p:spPr bwMode="auto">
                  <a:xfrm rot="-900000">
                    <a:off x="1998" y="1500"/>
                    <a:ext cx="735" cy="607"/>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8" name="Oval 270"/>
                  <p:cNvSpPr>
                    <a:spLocks noChangeArrowheads="1"/>
                  </p:cNvSpPr>
                  <p:nvPr/>
                </p:nvSpPr>
                <p:spPr bwMode="auto">
                  <a:xfrm rot="-900000">
                    <a:off x="2734" y="1436"/>
                    <a:ext cx="735" cy="607"/>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39" name="Oval 271"/>
                  <p:cNvSpPr>
                    <a:spLocks noChangeArrowheads="1"/>
                  </p:cNvSpPr>
                  <p:nvPr/>
                </p:nvSpPr>
                <p:spPr bwMode="auto">
                  <a:xfrm rot="-900000">
                    <a:off x="2386" y="1395"/>
                    <a:ext cx="736" cy="607"/>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40" name="Oval 272"/>
                  <p:cNvSpPr>
                    <a:spLocks noChangeArrowheads="1"/>
                  </p:cNvSpPr>
                  <p:nvPr/>
                </p:nvSpPr>
                <p:spPr bwMode="auto">
                  <a:xfrm rot="-900000">
                    <a:off x="2338" y="2169"/>
                    <a:ext cx="730" cy="608"/>
                  </a:xfrm>
                  <a:prstGeom prst="ellipse">
                    <a:avLst/>
                  </a:prstGeom>
                  <a:solidFill>
                    <a:srgbClr val="CCFFCC"/>
                  </a:solidFill>
                  <a:ln w="12700">
                    <a:solidFill>
                      <a:srgbClr val="000000"/>
                    </a:solidFill>
                    <a:round/>
                    <a:headEnd/>
                    <a:tailEnd/>
                  </a:ln>
                </p:spPr>
                <p:txBody>
                  <a:bodyPr wrap="none" anchor="ctr"/>
                  <a:lstStyle/>
                  <a:p>
                    <a:endParaRPr lang="en-US"/>
                  </a:p>
                </p:txBody>
              </p:sp>
              <p:sp>
                <p:nvSpPr>
                  <p:cNvPr id="541" name="Freeform 273"/>
                  <p:cNvSpPr>
                    <a:spLocks/>
                  </p:cNvSpPr>
                  <p:nvPr/>
                </p:nvSpPr>
                <p:spPr bwMode="auto">
                  <a:xfrm>
                    <a:off x="2085" y="1513"/>
                    <a:ext cx="1827" cy="1241"/>
                  </a:xfrm>
                  <a:custGeom>
                    <a:avLst/>
                    <a:gdLst>
                      <a:gd name="T0" fmla="*/ 300 w 1827"/>
                      <a:gd name="T1" fmla="*/ 77 h 1241"/>
                      <a:gd name="T2" fmla="*/ 656 w 1827"/>
                      <a:gd name="T3" fmla="*/ 143 h 1241"/>
                      <a:gd name="T4" fmla="*/ 1026 w 1827"/>
                      <a:gd name="T5" fmla="*/ 0 h 1241"/>
                      <a:gd name="T6" fmla="*/ 1348 w 1827"/>
                      <a:gd name="T7" fmla="*/ 231 h 1241"/>
                      <a:gd name="T8" fmla="*/ 1418 w 1827"/>
                      <a:gd name="T9" fmla="*/ 234 h 1241"/>
                      <a:gd name="T10" fmla="*/ 1614 w 1827"/>
                      <a:gd name="T11" fmla="*/ 282 h 1241"/>
                      <a:gd name="T12" fmla="*/ 1678 w 1827"/>
                      <a:gd name="T13" fmla="*/ 345 h 1241"/>
                      <a:gd name="T14" fmla="*/ 1826 w 1827"/>
                      <a:gd name="T15" fmla="*/ 455 h 1241"/>
                      <a:gd name="T16" fmla="*/ 1817 w 1827"/>
                      <a:gd name="T17" fmla="*/ 502 h 1241"/>
                      <a:gd name="T18" fmla="*/ 1657 w 1827"/>
                      <a:gd name="T19" fmla="*/ 981 h 1241"/>
                      <a:gd name="T20" fmla="*/ 1485 w 1827"/>
                      <a:gd name="T21" fmla="*/ 1083 h 1241"/>
                      <a:gd name="T22" fmla="*/ 868 w 1827"/>
                      <a:gd name="T23" fmla="*/ 1205 h 1241"/>
                      <a:gd name="T24" fmla="*/ 807 w 1827"/>
                      <a:gd name="T25" fmla="*/ 1152 h 1241"/>
                      <a:gd name="T26" fmla="*/ 388 w 1827"/>
                      <a:gd name="T27" fmla="*/ 1189 h 1241"/>
                      <a:gd name="T28" fmla="*/ 321 w 1827"/>
                      <a:gd name="T29" fmla="*/ 1240 h 1241"/>
                      <a:gd name="T30" fmla="*/ 0 w 1827"/>
                      <a:gd name="T31" fmla="*/ 612 h 1241"/>
                      <a:gd name="T32" fmla="*/ 300 w 1827"/>
                      <a:gd name="T33" fmla="*/ 77 h 1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7"/>
                      <a:gd name="T52" fmla="*/ 0 h 1241"/>
                      <a:gd name="T53" fmla="*/ 1827 w 1827"/>
                      <a:gd name="T54" fmla="*/ 1241 h 1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7" h="1241">
                        <a:moveTo>
                          <a:pt x="300" y="77"/>
                        </a:moveTo>
                        <a:lnTo>
                          <a:pt x="656" y="143"/>
                        </a:lnTo>
                        <a:lnTo>
                          <a:pt x="1026" y="0"/>
                        </a:lnTo>
                        <a:lnTo>
                          <a:pt x="1348" y="231"/>
                        </a:lnTo>
                        <a:lnTo>
                          <a:pt x="1418" y="234"/>
                        </a:lnTo>
                        <a:lnTo>
                          <a:pt x="1614" y="282"/>
                        </a:lnTo>
                        <a:lnTo>
                          <a:pt x="1678" y="345"/>
                        </a:lnTo>
                        <a:lnTo>
                          <a:pt x="1826" y="455"/>
                        </a:lnTo>
                        <a:lnTo>
                          <a:pt x="1817" y="502"/>
                        </a:lnTo>
                        <a:lnTo>
                          <a:pt x="1657" y="981"/>
                        </a:lnTo>
                        <a:lnTo>
                          <a:pt x="1485" y="1083"/>
                        </a:lnTo>
                        <a:lnTo>
                          <a:pt x="868" y="1205"/>
                        </a:lnTo>
                        <a:lnTo>
                          <a:pt x="807" y="1152"/>
                        </a:lnTo>
                        <a:lnTo>
                          <a:pt x="388" y="1189"/>
                        </a:lnTo>
                        <a:lnTo>
                          <a:pt x="321" y="1240"/>
                        </a:lnTo>
                        <a:lnTo>
                          <a:pt x="0" y="612"/>
                        </a:lnTo>
                        <a:lnTo>
                          <a:pt x="300" y="77"/>
                        </a:lnTo>
                      </a:path>
                    </a:pathLst>
                  </a:custGeom>
                  <a:solidFill>
                    <a:srgbClr val="CC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520" name="Text Box 274"/>
              <p:cNvSpPr txBox="1">
                <a:spLocks noChangeArrowheads="1"/>
              </p:cNvSpPr>
              <p:nvPr/>
            </p:nvSpPr>
            <p:spPr bwMode="auto">
              <a:xfrm>
                <a:off x="854" y="1780"/>
                <a:ext cx="986" cy="327"/>
              </a:xfrm>
              <a:prstGeom prst="rect">
                <a:avLst/>
              </a:prstGeom>
              <a:solidFill>
                <a:srgbClr val="CCFFCC"/>
              </a:solidFill>
              <a:ln w="12700">
                <a:noFill/>
                <a:miter lim="800000"/>
                <a:headEnd type="none" w="sm" len="sm"/>
                <a:tailEnd type="none" w="sm" len="sm"/>
              </a:ln>
              <a:effectLst/>
            </p:spPr>
            <p:txBody>
              <a:bodyPr wrap="none">
                <a:spAutoFit/>
              </a:bodyPr>
              <a:lstStyle/>
              <a:p>
                <a:pPr eaLnBrk="0" hangingPunct="0">
                  <a:defRPr/>
                </a:pPr>
                <a:r>
                  <a:rPr lang="en-US" sz="2800">
                    <a:solidFill>
                      <a:srgbClr val="010000"/>
                    </a:solidFill>
                    <a:effectLst>
                      <a:outerShdw blurRad="38100" dist="38100" dir="2700000" algn="tl">
                        <a:srgbClr val="FFFFFF"/>
                      </a:outerShdw>
                    </a:effectLst>
                  </a:rPr>
                  <a:t>Internet</a:t>
                </a:r>
                <a:endParaRPr lang="en-US" sz="2800">
                  <a:solidFill>
                    <a:srgbClr val="010000"/>
                  </a:solidFill>
                </a:endParaRPr>
              </a:p>
            </p:txBody>
          </p:sp>
        </p:grpSp>
        <p:sp>
          <p:nvSpPr>
            <p:cNvPr id="517" name="Line 228"/>
            <p:cNvSpPr>
              <a:spLocks noChangeShapeType="1"/>
            </p:cNvSpPr>
            <p:nvPr/>
          </p:nvSpPr>
          <p:spPr bwMode="auto">
            <a:xfrm>
              <a:off x="2590800" y="4267200"/>
              <a:ext cx="1588" cy="2514600"/>
            </a:xfrm>
            <a:prstGeom prst="line">
              <a:avLst/>
            </a:prstGeom>
            <a:noFill/>
            <a:ln w="1435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 name="Rectangle 273"/>
            <p:cNvSpPr>
              <a:spLocks noChangeArrowheads="1"/>
            </p:cNvSpPr>
            <p:nvPr/>
          </p:nvSpPr>
          <p:spPr bwMode="auto">
            <a:xfrm>
              <a:off x="3505200" y="441960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NAT</a:t>
              </a:r>
              <a:endParaRPr lang="en-US"/>
            </a:p>
          </p:txBody>
        </p:sp>
      </p:grpSp>
    </p:spTree>
    <p:extLst>
      <p:ext uri="{BB962C8B-B14F-4D97-AF65-F5344CB8AC3E}">
        <p14:creationId xmlns:p14="http://schemas.microsoft.com/office/powerpoint/2010/main" val="18150189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or PAT Advantages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a:t>Public IP Address </a:t>
            </a:r>
            <a:r>
              <a:rPr lang="en-US" dirty="0" smtClean="0"/>
              <a:t>Sharing</a:t>
            </a:r>
          </a:p>
          <a:p>
            <a:pPr lvl="1"/>
            <a:r>
              <a:rPr lang="en-US" dirty="0" smtClean="0"/>
              <a:t>A </a:t>
            </a:r>
            <a:r>
              <a:rPr lang="en-US" dirty="0"/>
              <a:t>large number of hosts can share a small number of public IP addresses. This saves money and also conserves IP address space. </a:t>
            </a:r>
          </a:p>
          <a:p>
            <a:r>
              <a:rPr lang="en-US" dirty="0"/>
              <a:t>Easier </a:t>
            </a:r>
            <a:r>
              <a:rPr lang="en-US" dirty="0" smtClean="0"/>
              <a:t>Expansion</a:t>
            </a:r>
          </a:p>
          <a:p>
            <a:pPr lvl="1"/>
            <a:r>
              <a:rPr lang="en-US" dirty="0" smtClean="0"/>
              <a:t>Since </a:t>
            </a:r>
            <a:r>
              <a:rPr lang="en-US" dirty="0"/>
              <a:t>local network devices are privately addressed and a public IP address isn't needed for each one, it is easy to add new clients to the local network. </a:t>
            </a:r>
          </a:p>
          <a:p>
            <a:r>
              <a:rPr lang="en-US" dirty="0"/>
              <a:t>Greater Local </a:t>
            </a:r>
            <a:r>
              <a:rPr lang="en-US" dirty="0" smtClean="0"/>
              <a:t>Control</a:t>
            </a:r>
          </a:p>
          <a:p>
            <a:pPr lvl="1"/>
            <a:r>
              <a:rPr lang="en-US" dirty="0" smtClean="0"/>
              <a:t>Administrators </a:t>
            </a:r>
            <a:r>
              <a:rPr lang="en-US" dirty="0"/>
              <a:t>get all the benefits of control that come with a private network, but can still connect to the Internet. </a:t>
            </a:r>
          </a:p>
          <a:p>
            <a:r>
              <a:rPr lang="en-US" dirty="0"/>
              <a:t>Increased </a:t>
            </a:r>
            <a:r>
              <a:rPr lang="en-US" dirty="0" smtClean="0"/>
              <a:t>Security</a:t>
            </a:r>
          </a:p>
          <a:p>
            <a:pPr lvl="1"/>
            <a:r>
              <a:rPr lang="en-US" dirty="0" smtClean="0"/>
              <a:t>The </a:t>
            </a:r>
            <a:r>
              <a:rPr lang="en-US" dirty="0"/>
              <a:t>NAT translation represents a level of indirection. Thus, it automatically creates a type of firewall between the organization's network and the public Internet. It is more difficult for any client devices to be accessed directly by someone malicious because the clients don't have publicly-known IP addresses.</a:t>
            </a:r>
          </a:p>
          <a:p>
            <a:endParaRPr lang="en-US" dirty="0"/>
          </a:p>
        </p:txBody>
      </p:sp>
    </p:spTree>
    <p:extLst>
      <p:ext uri="{BB962C8B-B14F-4D97-AF65-F5344CB8AC3E}">
        <p14:creationId xmlns:p14="http://schemas.microsoft.com/office/powerpoint/2010/main" val="4891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Additional Firewall Functions: </a:t>
            </a:r>
            <a:r>
              <a:rPr lang="en-US" dirty="0" smtClean="0"/>
              <a:t>VPN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sp>
        <p:nvSpPr>
          <p:cNvPr id="4" name="Content Placeholder 3"/>
          <p:cNvSpPr>
            <a:spLocks noGrp="1"/>
          </p:cNvSpPr>
          <p:nvPr>
            <p:ph sz="quarter" idx="1"/>
          </p:nvPr>
        </p:nvSpPr>
        <p:spPr>
          <a:xfrm>
            <a:off x="457200" y="1219200"/>
            <a:ext cx="8229600" cy="2209800"/>
          </a:xfrm>
        </p:spPr>
        <p:txBody>
          <a:bodyPr>
            <a:normAutofit fontScale="92500" lnSpcReduction="20000"/>
          </a:bodyPr>
          <a:lstStyle/>
          <a:p>
            <a:r>
              <a:rPr lang="en-US" dirty="0"/>
              <a:t>Firewall-to-Firewall </a:t>
            </a:r>
            <a:r>
              <a:rPr lang="en-US" dirty="0" smtClean="0"/>
              <a:t>Security</a:t>
            </a:r>
          </a:p>
          <a:p>
            <a:pPr lvl="1"/>
            <a:r>
              <a:rPr lang="en-US" dirty="0"/>
              <a:t>Also called gateway-to-gateway security</a:t>
            </a:r>
          </a:p>
          <a:p>
            <a:r>
              <a:rPr lang="en-US" dirty="0"/>
              <a:t>Used to create a secure virtual private network (VPN) over a non-secure backbone network</a:t>
            </a:r>
          </a:p>
          <a:p>
            <a:r>
              <a:rPr lang="en-US" dirty="0"/>
              <a:t>Low cost way to connect remote users and networks together (e.g. </a:t>
            </a:r>
            <a:r>
              <a:rPr lang="en-US" dirty="0" smtClean="0"/>
              <a:t>sremote.pitt.edu</a:t>
            </a:r>
            <a:r>
              <a:rPr lang="en-US" dirty="0"/>
              <a:t>)</a:t>
            </a:r>
          </a:p>
          <a:p>
            <a:endParaRPr lang="en-US" dirty="0"/>
          </a:p>
        </p:txBody>
      </p:sp>
      <p:sp>
        <p:nvSpPr>
          <p:cNvPr id="5" name="Freeform 2"/>
          <p:cNvSpPr>
            <a:spLocks/>
          </p:cNvSpPr>
          <p:nvPr/>
        </p:nvSpPr>
        <p:spPr bwMode="auto">
          <a:xfrm>
            <a:off x="1828800" y="3810000"/>
            <a:ext cx="2971800" cy="914400"/>
          </a:xfrm>
          <a:custGeom>
            <a:avLst/>
            <a:gdLst>
              <a:gd name="T0" fmla="*/ 0 w 1872"/>
              <a:gd name="T1" fmla="*/ 2147483647 h 576"/>
              <a:gd name="T2" fmla="*/ 0 w 1872"/>
              <a:gd name="T3" fmla="*/ 0 h 576"/>
              <a:gd name="T4" fmla="*/ 2147483647 w 1872"/>
              <a:gd name="T5" fmla="*/ 0 h 576"/>
              <a:gd name="T6" fmla="*/ 2147483647 w 1872"/>
              <a:gd name="T7" fmla="*/ 2147483647 h 576"/>
              <a:gd name="T8" fmla="*/ 0 60000 65536"/>
              <a:gd name="T9" fmla="*/ 0 60000 65536"/>
              <a:gd name="T10" fmla="*/ 0 60000 65536"/>
              <a:gd name="T11" fmla="*/ 0 60000 65536"/>
              <a:gd name="T12" fmla="*/ 0 w 1872"/>
              <a:gd name="T13" fmla="*/ 0 h 576"/>
              <a:gd name="T14" fmla="*/ 1872 w 1872"/>
              <a:gd name="T15" fmla="*/ 576 h 576"/>
            </a:gdLst>
            <a:ahLst/>
            <a:cxnLst>
              <a:cxn ang="T8">
                <a:pos x="T0" y="T1"/>
              </a:cxn>
              <a:cxn ang="T9">
                <a:pos x="T2" y="T3"/>
              </a:cxn>
              <a:cxn ang="T10">
                <a:pos x="T4" y="T5"/>
              </a:cxn>
              <a:cxn ang="T11">
                <a:pos x="T6" y="T7"/>
              </a:cxn>
            </a:cxnLst>
            <a:rect l="T12" t="T13" r="T14" b="T15"/>
            <a:pathLst>
              <a:path w="1872" h="576">
                <a:moveTo>
                  <a:pt x="0" y="528"/>
                </a:moveTo>
                <a:lnTo>
                  <a:pt x="0" y="0"/>
                </a:lnTo>
                <a:lnTo>
                  <a:pt x="1872" y="0"/>
                </a:lnTo>
                <a:lnTo>
                  <a:pt x="1872" y="576"/>
                </a:lnTo>
              </a:path>
            </a:pathLst>
          </a:custGeom>
          <a:noFill/>
          <a:ln w="762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 Box 3"/>
          <p:cNvSpPr txBox="1">
            <a:spLocks noChangeArrowheads="1"/>
          </p:cNvSpPr>
          <p:nvPr/>
        </p:nvSpPr>
        <p:spPr bwMode="auto">
          <a:xfrm>
            <a:off x="5029200" y="3505200"/>
            <a:ext cx="350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chemeClr val="tx2"/>
                </a:solidFill>
                <a:latin typeface="Perpetua" pitchFamily="18" charset="0"/>
              </a:rPr>
              <a:t>Secure tunnel between</a:t>
            </a:r>
          </a:p>
          <a:p>
            <a:r>
              <a:rPr lang="en-US" sz="2400" b="1">
                <a:solidFill>
                  <a:schemeClr val="tx2"/>
                </a:solidFill>
                <a:latin typeface="Perpetua" pitchFamily="18" charset="0"/>
              </a:rPr>
              <a:t>firewalls (forms VPN)</a:t>
            </a:r>
          </a:p>
        </p:txBody>
      </p:sp>
      <p:sp>
        <p:nvSpPr>
          <p:cNvPr id="7" name="Line 6"/>
          <p:cNvSpPr>
            <a:spLocks noChangeShapeType="1"/>
          </p:cNvSpPr>
          <p:nvPr/>
        </p:nvSpPr>
        <p:spPr bwMode="auto">
          <a:xfrm>
            <a:off x="1828800" y="5257800"/>
            <a:ext cx="0" cy="11604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Line 7"/>
          <p:cNvSpPr>
            <a:spLocks noChangeShapeType="1"/>
          </p:cNvSpPr>
          <p:nvPr/>
        </p:nvSpPr>
        <p:spPr bwMode="auto">
          <a:xfrm>
            <a:off x="1371600" y="5638800"/>
            <a:ext cx="457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8"/>
          <p:cNvSpPr>
            <a:spLocks noChangeArrowheads="1"/>
          </p:cNvSpPr>
          <p:nvPr/>
        </p:nvSpPr>
        <p:spPr bwMode="auto">
          <a:xfrm>
            <a:off x="1066800" y="5486400"/>
            <a:ext cx="304800" cy="304800"/>
          </a:xfrm>
          <a:prstGeom prst="rect">
            <a:avLst/>
          </a:prstGeom>
          <a:solidFill>
            <a:srgbClr val="99FF99"/>
          </a:solidFill>
          <a:ln w="19050">
            <a:solidFill>
              <a:schemeClr val="tx2"/>
            </a:solidFill>
            <a:miter lim="800000"/>
            <a:headEnd type="none" w="sm" len="sm"/>
            <a:tailEnd type="none" w="sm" len="sm"/>
          </a:ln>
        </p:spPr>
        <p:txBody>
          <a:bodyPr wrap="none" anchor="ctr"/>
          <a:lstStyle/>
          <a:p>
            <a:endParaRPr lang="en-US">
              <a:latin typeface="Perpetua" pitchFamily="18" charset="0"/>
            </a:endParaRPr>
          </a:p>
        </p:txBody>
      </p:sp>
      <p:sp>
        <p:nvSpPr>
          <p:cNvPr id="10" name="Line 9"/>
          <p:cNvSpPr>
            <a:spLocks noChangeShapeType="1"/>
          </p:cNvSpPr>
          <p:nvPr/>
        </p:nvSpPr>
        <p:spPr bwMode="auto">
          <a:xfrm>
            <a:off x="1371600" y="6019800"/>
            <a:ext cx="457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p:cNvSpPr>
            <a:spLocks noChangeArrowheads="1"/>
          </p:cNvSpPr>
          <p:nvPr/>
        </p:nvSpPr>
        <p:spPr bwMode="auto">
          <a:xfrm>
            <a:off x="1066800" y="5867400"/>
            <a:ext cx="304800" cy="304800"/>
          </a:xfrm>
          <a:prstGeom prst="rect">
            <a:avLst/>
          </a:prstGeom>
          <a:solidFill>
            <a:srgbClr val="99FF99"/>
          </a:solidFill>
          <a:ln w="19050">
            <a:solidFill>
              <a:schemeClr val="tx2"/>
            </a:solidFill>
            <a:miter lim="800000"/>
            <a:headEnd type="none" w="sm" len="sm"/>
            <a:tailEnd type="none" w="sm" len="sm"/>
          </a:ln>
        </p:spPr>
        <p:txBody>
          <a:bodyPr wrap="none" anchor="ctr"/>
          <a:lstStyle/>
          <a:p>
            <a:endParaRPr lang="en-US">
              <a:latin typeface="Perpetua" pitchFamily="18" charset="0"/>
            </a:endParaRPr>
          </a:p>
        </p:txBody>
      </p:sp>
      <p:sp>
        <p:nvSpPr>
          <p:cNvPr id="12" name="Line 11"/>
          <p:cNvSpPr>
            <a:spLocks noChangeShapeType="1"/>
          </p:cNvSpPr>
          <p:nvPr/>
        </p:nvSpPr>
        <p:spPr bwMode="auto">
          <a:xfrm>
            <a:off x="1371600" y="6400800"/>
            <a:ext cx="457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12"/>
          <p:cNvSpPr>
            <a:spLocks noChangeArrowheads="1"/>
          </p:cNvSpPr>
          <p:nvPr/>
        </p:nvSpPr>
        <p:spPr bwMode="auto">
          <a:xfrm>
            <a:off x="1066800" y="6248400"/>
            <a:ext cx="304800" cy="304800"/>
          </a:xfrm>
          <a:prstGeom prst="rect">
            <a:avLst/>
          </a:prstGeom>
          <a:solidFill>
            <a:srgbClr val="99FF99"/>
          </a:solidFill>
          <a:ln w="19050">
            <a:solidFill>
              <a:schemeClr val="tx2"/>
            </a:solidFill>
            <a:miter lim="800000"/>
            <a:headEnd type="none" w="sm" len="sm"/>
            <a:tailEnd type="none" w="sm" len="sm"/>
          </a:ln>
        </p:spPr>
        <p:txBody>
          <a:bodyPr wrap="none" anchor="ctr"/>
          <a:lstStyle/>
          <a:p>
            <a:endParaRPr lang="en-US">
              <a:latin typeface="Perpetua" pitchFamily="18" charset="0"/>
            </a:endParaRPr>
          </a:p>
        </p:txBody>
      </p:sp>
      <p:sp>
        <p:nvSpPr>
          <p:cNvPr id="14" name="Line 13"/>
          <p:cNvSpPr>
            <a:spLocks noChangeShapeType="1"/>
          </p:cNvSpPr>
          <p:nvPr/>
        </p:nvSpPr>
        <p:spPr bwMode="auto">
          <a:xfrm>
            <a:off x="4800600" y="5257800"/>
            <a:ext cx="0" cy="11604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4343400" y="5638800"/>
            <a:ext cx="457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15"/>
          <p:cNvSpPr>
            <a:spLocks noChangeArrowheads="1"/>
          </p:cNvSpPr>
          <p:nvPr/>
        </p:nvSpPr>
        <p:spPr bwMode="auto">
          <a:xfrm>
            <a:off x="4038600" y="5486400"/>
            <a:ext cx="304800" cy="304800"/>
          </a:xfrm>
          <a:prstGeom prst="rect">
            <a:avLst/>
          </a:prstGeom>
          <a:solidFill>
            <a:srgbClr val="99FF99"/>
          </a:solidFill>
          <a:ln w="19050">
            <a:solidFill>
              <a:schemeClr val="tx2"/>
            </a:solidFill>
            <a:miter lim="800000"/>
            <a:headEnd type="none" w="sm" len="sm"/>
            <a:tailEnd type="none" w="sm" len="sm"/>
          </a:ln>
        </p:spPr>
        <p:txBody>
          <a:bodyPr wrap="none" anchor="ctr"/>
          <a:lstStyle/>
          <a:p>
            <a:endParaRPr lang="en-US">
              <a:latin typeface="Perpetua" pitchFamily="18" charset="0"/>
            </a:endParaRPr>
          </a:p>
        </p:txBody>
      </p:sp>
      <p:sp>
        <p:nvSpPr>
          <p:cNvPr id="17" name="Line 16"/>
          <p:cNvSpPr>
            <a:spLocks noChangeShapeType="1"/>
          </p:cNvSpPr>
          <p:nvPr/>
        </p:nvSpPr>
        <p:spPr bwMode="auto">
          <a:xfrm>
            <a:off x="4343400" y="6019800"/>
            <a:ext cx="457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17"/>
          <p:cNvSpPr>
            <a:spLocks noChangeArrowheads="1"/>
          </p:cNvSpPr>
          <p:nvPr/>
        </p:nvSpPr>
        <p:spPr bwMode="auto">
          <a:xfrm>
            <a:off x="4038600" y="5867400"/>
            <a:ext cx="304800" cy="304800"/>
          </a:xfrm>
          <a:prstGeom prst="rect">
            <a:avLst/>
          </a:prstGeom>
          <a:solidFill>
            <a:srgbClr val="99FF99"/>
          </a:solidFill>
          <a:ln w="19050">
            <a:solidFill>
              <a:schemeClr val="tx2"/>
            </a:solidFill>
            <a:miter lim="800000"/>
            <a:headEnd type="none" w="sm" len="sm"/>
            <a:tailEnd type="none" w="sm" len="sm"/>
          </a:ln>
        </p:spPr>
        <p:txBody>
          <a:bodyPr wrap="none" anchor="ctr"/>
          <a:lstStyle/>
          <a:p>
            <a:endParaRPr lang="en-US">
              <a:latin typeface="Perpetua" pitchFamily="18" charset="0"/>
            </a:endParaRPr>
          </a:p>
        </p:txBody>
      </p:sp>
      <p:sp>
        <p:nvSpPr>
          <p:cNvPr id="19" name="Line 18"/>
          <p:cNvSpPr>
            <a:spLocks noChangeShapeType="1"/>
          </p:cNvSpPr>
          <p:nvPr/>
        </p:nvSpPr>
        <p:spPr bwMode="auto">
          <a:xfrm>
            <a:off x="4343400" y="6400800"/>
            <a:ext cx="457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9"/>
          <p:cNvSpPr>
            <a:spLocks noChangeArrowheads="1"/>
          </p:cNvSpPr>
          <p:nvPr/>
        </p:nvSpPr>
        <p:spPr bwMode="auto">
          <a:xfrm>
            <a:off x="4038600" y="6248400"/>
            <a:ext cx="304800" cy="304800"/>
          </a:xfrm>
          <a:prstGeom prst="rect">
            <a:avLst/>
          </a:prstGeom>
          <a:solidFill>
            <a:srgbClr val="99FF99"/>
          </a:solidFill>
          <a:ln w="19050">
            <a:solidFill>
              <a:schemeClr val="tx2"/>
            </a:solidFill>
            <a:miter lim="800000"/>
            <a:headEnd type="none" w="sm" len="sm"/>
            <a:tailEnd type="none" w="sm" len="sm"/>
          </a:ln>
        </p:spPr>
        <p:txBody>
          <a:bodyPr wrap="none" anchor="ctr"/>
          <a:lstStyle/>
          <a:p>
            <a:endParaRPr lang="en-US">
              <a:latin typeface="Perpetua" pitchFamily="18" charset="0"/>
            </a:endParaRPr>
          </a:p>
        </p:txBody>
      </p:sp>
      <p:sp>
        <p:nvSpPr>
          <p:cNvPr id="21" name="Text Box 20"/>
          <p:cNvSpPr txBox="1">
            <a:spLocks noChangeArrowheads="1"/>
          </p:cNvSpPr>
          <p:nvPr/>
        </p:nvSpPr>
        <p:spPr bwMode="auto">
          <a:xfrm>
            <a:off x="1828800" y="5562600"/>
            <a:ext cx="147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chemeClr val="tx2"/>
                </a:solidFill>
                <a:latin typeface="Perpetua" pitchFamily="18" charset="0"/>
              </a:rPr>
              <a:t>“secure”</a:t>
            </a:r>
          </a:p>
          <a:p>
            <a:r>
              <a:rPr lang="en-US" sz="2400" b="1">
                <a:solidFill>
                  <a:schemeClr val="tx2"/>
                </a:solidFill>
                <a:latin typeface="Perpetua" pitchFamily="18" charset="0"/>
              </a:rPr>
              <a:t>network</a:t>
            </a:r>
          </a:p>
        </p:txBody>
      </p:sp>
      <p:sp>
        <p:nvSpPr>
          <p:cNvPr id="22" name="Text Box 21"/>
          <p:cNvSpPr txBox="1">
            <a:spLocks noChangeArrowheads="1"/>
          </p:cNvSpPr>
          <p:nvPr/>
        </p:nvSpPr>
        <p:spPr bwMode="auto">
          <a:xfrm>
            <a:off x="4800600" y="5562600"/>
            <a:ext cx="147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chemeClr val="tx2"/>
                </a:solidFill>
                <a:latin typeface="Perpetua" pitchFamily="18" charset="0"/>
              </a:rPr>
              <a:t>“secure”</a:t>
            </a:r>
          </a:p>
          <a:p>
            <a:r>
              <a:rPr lang="en-US" sz="2400" b="1">
                <a:solidFill>
                  <a:schemeClr val="tx2"/>
                </a:solidFill>
                <a:latin typeface="Perpetua" pitchFamily="18" charset="0"/>
              </a:rPr>
              <a:t>network</a:t>
            </a:r>
          </a:p>
        </p:txBody>
      </p:sp>
      <p:sp>
        <p:nvSpPr>
          <p:cNvPr id="23" name="Rectangle 22"/>
          <p:cNvSpPr>
            <a:spLocks noChangeArrowheads="1"/>
          </p:cNvSpPr>
          <p:nvPr/>
        </p:nvSpPr>
        <p:spPr bwMode="auto">
          <a:xfrm>
            <a:off x="1143000" y="4495800"/>
            <a:ext cx="1371600" cy="762000"/>
          </a:xfrm>
          <a:prstGeom prst="rect">
            <a:avLst/>
          </a:prstGeom>
          <a:solidFill>
            <a:srgbClr val="FFFF00"/>
          </a:solidFill>
          <a:ln w="28575">
            <a:solidFill>
              <a:schemeClr val="tx2"/>
            </a:solidFill>
            <a:miter lim="800000"/>
            <a:headEnd type="none" w="sm" len="sm"/>
            <a:tailEnd type="none" w="sm" len="sm"/>
          </a:ln>
        </p:spPr>
        <p:txBody>
          <a:bodyPr wrap="none" anchor="ctr"/>
          <a:lstStyle/>
          <a:p>
            <a:pPr algn="ctr" eaLnBrk="0" hangingPunct="0"/>
            <a:r>
              <a:rPr lang="en-US" sz="2400" b="1">
                <a:solidFill>
                  <a:schemeClr val="tx2"/>
                </a:solidFill>
                <a:latin typeface="Perpetua" pitchFamily="18" charset="0"/>
              </a:rPr>
              <a:t>Firewall</a:t>
            </a:r>
          </a:p>
        </p:txBody>
      </p:sp>
      <p:sp>
        <p:nvSpPr>
          <p:cNvPr id="24" name="Rectangle 23"/>
          <p:cNvSpPr>
            <a:spLocks noChangeArrowheads="1"/>
          </p:cNvSpPr>
          <p:nvPr/>
        </p:nvSpPr>
        <p:spPr bwMode="auto">
          <a:xfrm>
            <a:off x="4114800" y="4495800"/>
            <a:ext cx="1371600" cy="762000"/>
          </a:xfrm>
          <a:prstGeom prst="rect">
            <a:avLst/>
          </a:prstGeom>
          <a:solidFill>
            <a:srgbClr val="FFFF00"/>
          </a:solidFill>
          <a:ln w="28575">
            <a:solidFill>
              <a:schemeClr val="tx2"/>
            </a:solidFill>
            <a:miter lim="800000"/>
            <a:headEnd type="none" w="sm" len="sm"/>
            <a:tailEnd type="none" w="sm" len="sm"/>
          </a:ln>
        </p:spPr>
        <p:txBody>
          <a:bodyPr wrap="none" anchor="ctr"/>
          <a:lstStyle/>
          <a:p>
            <a:pPr algn="ctr" eaLnBrk="0" hangingPunct="0"/>
            <a:r>
              <a:rPr lang="en-US" sz="2400" b="1">
                <a:solidFill>
                  <a:schemeClr val="tx2"/>
                </a:solidFill>
                <a:latin typeface="Perpetua" pitchFamily="18" charset="0"/>
              </a:rPr>
              <a:t>Firewall</a:t>
            </a:r>
          </a:p>
        </p:txBody>
      </p:sp>
      <p:sp>
        <p:nvSpPr>
          <p:cNvPr id="25" name="Cloud"/>
          <p:cNvSpPr>
            <a:spLocks noChangeAspect="1" noEditPoints="1" noChangeArrowheads="1"/>
          </p:cNvSpPr>
          <p:nvPr/>
        </p:nvSpPr>
        <p:spPr bwMode="auto">
          <a:xfrm>
            <a:off x="2419350" y="3316288"/>
            <a:ext cx="1905000" cy="11033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solidFill>
          <a:ln w="9525">
            <a:solidFill>
              <a:schemeClr val="tx2"/>
            </a:solidFill>
            <a:miter lim="800000"/>
            <a:headEnd/>
            <a:tailEnd/>
          </a:ln>
        </p:spPr>
        <p:txBody>
          <a:bodyPr/>
          <a:lstStyle/>
          <a:p>
            <a:endParaRPr lang="en-US"/>
          </a:p>
        </p:txBody>
      </p:sp>
      <p:sp>
        <p:nvSpPr>
          <p:cNvPr id="26" name="Text Box 25"/>
          <p:cNvSpPr txBox="1">
            <a:spLocks noChangeArrowheads="1"/>
          </p:cNvSpPr>
          <p:nvPr/>
        </p:nvSpPr>
        <p:spPr bwMode="auto">
          <a:xfrm>
            <a:off x="6324600" y="6324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latin typeface="Perpetua" pitchFamily="18" charset="0"/>
              </a:rPr>
              <a:t>© Scott </a:t>
            </a:r>
            <a:r>
              <a:rPr lang="en-US" dirty="0" err="1">
                <a:latin typeface="Perpetua" pitchFamily="18" charset="0"/>
              </a:rPr>
              <a:t>Midkiff</a:t>
            </a:r>
            <a:endParaRPr lang="en-US" dirty="0">
              <a:latin typeface="Perpetua" pitchFamily="18" charset="0"/>
            </a:endParaRPr>
          </a:p>
        </p:txBody>
      </p:sp>
      <p:sp>
        <p:nvSpPr>
          <p:cNvPr id="27" name="TextBox 27"/>
          <p:cNvSpPr txBox="1">
            <a:spLocks noChangeArrowheads="1"/>
          </p:cNvSpPr>
          <p:nvPr/>
        </p:nvSpPr>
        <p:spPr bwMode="auto">
          <a:xfrm>
            <a:off x="2895600" y="34290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Internet</a:t>
            </a:r>
          </a:p>
        </p:txBody>
      </p:sp>
      <p:sp>
        <p:nvSpPr>
          <p:cNvPr id="28" name="TextBox 28"/>
          <p:cNvSpPr txBox="1">
            <a:spLocks noChangeArrowheads="1"/>
          </p:cNvSpPr>
          <p:nvPr/>
        </p:nvSpPr>
        <p:spPr bwMode="auto">
          <a:xfrm>
            <a:off x="2495550" y="3905250"/>
            <a:ext cx="1676400" cy="3079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t>Encrypted tunnel</a:t>
            </a:r>
          </a:p>
        </p:txBody>
      </p:sp>
    </p:spTree>
    <p:extLst>
      <p:ext uri="{BB962C8B-B14F-4D97-AF65-F5344CB8AC3E}">
        <p14:creationId xmlns:p14="http://schemas.microsoft.com/office/powerpoint/2010/main" val="7966276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a:t>
            </a:r>
            <a:r>
              <a:rPr lang="en-US" dirty="0" smtClean="0"/>
              <a:t>Vulnerabilities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67</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t>Since port 80 is typically open, many users abuse it by tunneling other applications within HTTP using SOAP </a:t>
            </a:r>
          </a:p>
          <a:p>
            <a:pPr lvl="1"/>
            <a:r>
              <a:rPr lang="en-US" dirty="0"/>
              <a:t>SOAP (Simple Object Access </a:t>
            </a:r>
            <a:r>
              <a:rPr lang="en-US" dirty="0" smtClean="0"/>
              <a:t>Protocol) </a:t>
            </a:r>
            <a:r>
              <a:rPr lang="en-US" dirty="0"/>
              <a:t>is a protocol specification for exchanging structured information in the implementation of  Web Services in computer networks</a:t>
            </a:r>
          </a:p>
          <a:p>
            <a:pPr lvl="1"/>
            <a:r>
              <a:rPr lang="en-US" dirty="0"/>
              <a:t>Read </a:t>
            </a:r>
            <a:r>
              <a:rPr lang="en-US" dirty="0">
                <a:hlinkClick r:id="rId2"/>
              </a:rPr>
              <a:t>http://</a:t>
            </a:r>
            <a:r>
              <a:rPr lang="en-US" dirty="0" smtClean="0">
                <a:hlinkClick r:id="rId2"/>
              </a:rPr>
              <a:t>www.schneier.com/crypto-gram-0006.html#SOAP</a:t>
            </a:r>
            <a:endParaRPr lang="en-US" dirty="0" smtClean="0"/>
          </a:p>
          <a:p>
            <a:r>
              <a:rPr lang="en-US" dirty="0" smtClean="0"/>
              <a:t>There are </a:t>
            </a:r>
            <a:r>
              <a:rPr lang="en-US" smtClean="0"/>
              <a:t>reports on vulnerabilities </a:t>
            </a:r>
            <a:r>
              <a:rPr lang="en-US" dirty="0" smtClean="0"/>
              <a:t>in commercial firewalls</a:t>
            </a:r>
          </a:p>
          <a:p>
            <a:pPr lvl="1"/>
            <a:r>
              <a:rPr lang="en-US" dirty="0" smtClean="0"/>
              <a:t>Checkpoint’s FireWall-1 product vulnerabilities reported in July 2000</a:t>
            </a:r>
            <a:endParaRPr lang="en-US" dirty="0"/>
          </a:p>
          <a:p>
            <a:pPr lvl="1"/>
            <a:r>
              <a:rPr lang="en-US" dirty="0"/>
              <a:t>Cisco’s IOS has security vulnerabilities in some versions</a:t>
            </a:r>
          </a:p>
          <a:p>
            <a:pPr lvl="2"/>
            <a:r>
              <a:rPr lang="en-US" dirty="0"/>
              <a:t>IOS is used in most Cisco products including packet filters and firewalls</a:t>
            </a:r>
          </a:p>
          <a:p>
            <a:pPr lvl="2"/>
            <a:r>
              <a:rPr lang="en-US" dirty="0"/>
              <a:t>IOS source code was stolen and posted on the web allegedly by a 16 year old at Uppsala, Sweden in 2004</a:t>
            </a:r>
          </a:p>
          <a:p>
            <a:pPr lvl="1"/>
            <a:r>
              <a:rPr lang="en-US" dirty="0"/>
              <a:t>Symantec’s Raptor firewall</a:t>
            </a:r>
          </a:p>
          <a:p>
            <a:pPr lvl="2"/>
            <a:r>
              <a:rPr lang="en-US" dirty="0" smtClean="0"/>
              <a:t>It was possible to hijack sessions passing through the firewall</a:t>
            </a:r>
          </a:p>
          <a:p>
            <a:endParaRPr lang="en-US" dirty="0"/>
          </a:p>
        </p:txBody>
      </p:sp>
    </p:spTree>
    <p:extLst>
      <p:ext uri="{BB962C8B-B14F-4D97-AF65-F5344CB8AC3E}">
        <p14:creationId xmlns:p14="http://schemas.microsoft.com/office/powerpoint/2010/main" val="79662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Content Placeholder 3"/>
          <p:cNvSpPr>
            <a:spLocks noGrp="1"/>
          </p:cNvSpPr>
          <p:nvPr>
            <p:ph sz="quarter" idx="1"/>
          </p:nvPr>
        </p:nvSpPr>
        <p:spPr/>
        <p:txBody>
          <a:bodyPr>
            <a:normAutofit lnSpcReduction="10000"/>
          </a:bodyPr>
          <a:lstStyle/>
          <a:p>
            <a:r>
              <a:rPr lang="en-US" dirty="0"/>
              <a:t>There is only one host/machine/device to be protected - the firewall</a:t>
            </a:r>
          </a:p>
          <a:p>
            <a:pPr lvl="1"/>
            <a:r>
              <a:rPr lang="en-US" dirty="0"/>
              <a:t>Simplifies security management</a:t>
            </a:r>
          </a:p>
          <a:p>
            <a:pPr lvl="1"/>
            <a:r>
              <a:rPr lang="en-US" dirty="0"/>
              <a:t>Possible to implement advanced logging and monitoring</a:t>
            </a:r>
          </a:p>
          <a:p>
            <a:pPr lvl="1"/>
            <a:r>
              <a:rPr lang="en-US" dirty="0"/>
              <a:t>Can create a VPN using </a:t>
            </a:r>
            <a:r>
              <a:rPr lang="en-US" dirty="0" err="1"/>
              <a:t>IPSec</a:t>
            </a:r>
            <a:r>
              <a:rPr lang="en-US" dirty="0"/>
              <a:t> to other hosts</a:t>
            </a:r>
          </a:p>
          <a:p>
            <a:pPr lvl="1"/>
            <a:r>
              <a:rPr lang="en-US" dirty="0"/>
              <a:t>Enables segmentation and isolation of problems</a:t>
            </a:r>
          </a:p>
          <a:p>
            <a:pPr lvl="1"/>
            <a:r>
              <a:rPr lang="en-US" dirty="0"/>
              <a:t>Hides the IP addresses of client stations in an internal network by presenting one IP address to the outside world</a:t>
            </a:r>
          </a:p>
          <a:p>
            <a:r>
              <a:rPr lang="en-US" dirty="0"/>
              <a:t>Disadvantages</a:t>
            </a:r>
          </a:p>
          <a:p>
            <a:pPr lvl="1"/>
            <a:r>
              <a:rPr lang="en-US" dirty="0"/>
              <a:t>Bottleneck</a:t>
            </a:r>
          </a:p>
          <a:p>
            <a:pPr lvl="1"/>
            <a:r>
              <a:rPr lang="en-US" dirty="0"/>
              <a:t>Single point of failure</a:t>
            </a:r>
          </a:p>
          <a:p>
            <a:pPr lvl="1"/>
            <a:r>
              <a:rPr lang="en-US" dirty="0"/>
              <a:t>False aura of confidence</a:t>
            </a:r>
          </a:p>
          <a:p>
            <a:endParaRPr lang="en-US" dirty="0"/>
          </a:p>
        </p:txBody>
      </p:sp>
    </p:spTree>
    <p:extLst>
      <p:ext uri="{BB962C8B-B14F-4D97-AF65-F5344CB8AC3E}">
        <p14:creationId xmlns:p14="http://schemas.microsoft.com/office/powerpoint/2010/main" val="407921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a:t>
            </a:r>
            <a:r>
              <a:rPr lang="en-US" dirty="0" smtClean="0"/>
              <a:t>Provided </a:t>
            </a:r>
            <a:r>
              <a:rPr lang="en-US" dirty="0"/>
              <a:t>by a </a:t>
            </a:r>
            <a:r>
              <a:rPr lang="en-US" dirty="0" smtClean="0"/>
              <a:t>Firewall</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Content Placeholder 3"/>
          <p:cNvSpPr>
            <a:spLocks noGrp="1"/>
          </p:cNvSpPr>
          <p:nvPr>
            <p:ph sz="quarter" idx="1"/>
          </p:nvPr>
        </p:nvSpPr>
        <p:spPr/>
        <p:txBody>
          <a:bodyPr>
            <a:normAutofit lnSpcReduction="10000"/>
          </a:bodyPr>
          <a:lstStyle/>
          <a:p>
            <a:r>
              <a:rPr lang="en-US" dirty="0"/>
              <a:t>Service control</a:t>
            </a:r>
          </a:p>
          <a:p>
            <a:pPr lvl="1"/>
            <a:r>
              <a:rPr lang="en-US" dirty="0"/>
              <a:t>Determines the types of services that can be allowed inbound or outbound</a:t>
            </a:r>
          </a:p>
          <a:p>
            <a:r>
              <a:rPr lang="en-US" dirty="0"/>
              <a:t>Direction control</a:t>
            </a:r>
          </a:p>
          <a:p>
            <a:pPr lvl="1"/>
            <a:r>
              <a:rPr lang="en-US" dirty="0"/>
              <a:t>Determines the direction in which a service may be initiated and allowed to flow</a:t>
            </a:r>
          </a:p>
          <a:p>
            <a:r>
              <a:rPr lang="en-US" dirty="0"/>
              <a:t>User control</a:t>
            </a:r>
          </a:p>
          <a:p>
            <a:pPr lvl="1"/>
            <a:r>
              <a:rPr lang="en-US" dirty="0"/>
              <a:t>Determines access to a service depending on which user is attempting to access it (both inbound and outbound)</a:t>
            </a:r>
          </a:p>
          <a:p>
            <a:r>
              <a:rPr lang="en-US" dirty="0"/>
              <a:t>Behavior Control</a:t>
            </a:r>
          </a:p>
          <a:p>
            <a:pPr lvl="1"/>
            <a:r>
              <a:rPr lang="en-US" dirty="0"/>
              <a:t>Controls how some services are employed</a:t>
            </a:r>
          </a:p>
          <a:p>
            <a:pPr lvl="2"/>
            <a:r>
              <a:rPr lang="en-US" dirty="0" smtClean="0"/>
              <a:t>e.g., </a:t>
            </a:r>
            <a:r>
              <a:rPr lang="en-US" dirty="0"/>
              <a:t>DNS, filtering e-mail, etc.</a:t>
            </a:r>
          </a:p>
          <a:p>
            <a:endParaRPr lang="en-US" dirty="0"/>
          </a:p>
        </p:txBody>
      </p:sp>
    </p:spTree>
    <p:extLst>
      <p:ext uri="{BB962C8B-B14F-4D97-AF65-F5344CB8AC3E}">
        <p14:creationId xmlns:p14="http://schemas.microsoft.com/office/powerpoint/2010/main" val="40013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with Firewalls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Content Placeholder 3"/>
          <p:cNvSpPr>
            <a:spLocks noGrp="1"/>
          </p:cNvSpPr>
          <p:nvPr>
            <p:ph sz="quarter" idx="1"/>
          </p:nvPr>
        </p:nvSpPr>
        <p:spPr/>
        <p:txBody>
          <a:bodyPr/>
          <a:lstStyle/>
          <a:p>
            <a:r>
              <a:rPr lang="en-US" dirty="0"/>
              <a:t>Protects against</a:t>
            </a:r>
          </a:p>
          <a:p>
            <a:pPr lvl="1"/>
            <a:r>
              <a:rPr lang="en-US" dirty="0"/>
              <a:t>Information theft (Reconnaissance)</a:t>
            </a:r>
          </a:p>
          <a:p>
            <a:pPr lvl="2"/>
            <a:r>
              <a:rPr lang="en-US" dirty="0" smtClean="0"/>
              <a:t>e.g., prevents </a:t>
            </a:r>
            <a:r>
              <a:rPr lang="en-US" dirty="0"/>
              <a:t>requests to and responses from services within the private network reaching the outside</a:t>
            </a:r>
          </a:p>
          <a:p>
            <a:pPr lvl="1"/>
            <a:r>
              <a:rPr lang="en-US" dirty="0"/>
              <a:t>Information sabotage (Exploitation/Pillage)</a:t>
            </a:r>
          </a:p>
          <a:p>
            <a:pPr lvl="2"/>
            <a:r>
              <a:rPr lang="en-US" dirty="0" smtClean="0"/>
              <a:t>e.g., prevents </a:t>
            </a:r>
            <a:r>
              <a:rPr lang="en-US" dirty="0"/>
              <a:t>uploading derogatory content onto a company’s web page or changing an employee’s medical records, etc.</a:t>
            </a:r>
          </a:p>
          <a:p>
            <a:pPr lvl="1"/>
            <a:r>
              <a:rPr lang="en-US" dirty="0"/>
              <a:t>Denial of Service (Pillage)</a:t>
            </a:r>
          </a:p>
          <a:p>
            <a:pPr lvl="2"/>
            <a:r>
              <a:rPr lang="en-US" dirty="0" smtClean="0"/>
              <a:t>e.g., prevents </a:t>
            </a:r>
            <a:r>
              <a:rPr lang="en-US" dirty="0"/>
              <a:t>common </a:t>
            </a:r>
            <a:r>
              <a:rPr lang="en-US" dirty="0" err="1"/>
              <a:t>DoS</a:t>
            </a:r>
            <a:r>
              <a:rPr lang="en-US" dirty="0"/>
              <a:t> attacks like Smurf on internal hosts</a:t>
            </a:r>
          </a:p>
          <a:p>
            <a:endParaRPr lang="en-US" dirty="0"/>
          </a:p>
        </p:txBody>
      </p:sp>
    </p:spTree>
    <p:extLst>
      <p:ext uri="{BB962C8B-B14F-4D97-AF65-F5344CB8AC3E}">
        <p14:creationId xmlns:p14="http://schemas.microsoft.com/office/powerpoint/2010/main" val="2907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3274</TotalTime>
  <Words>4920</Words>
  <Application>Microsoft Office PowerPoint</Application>
  <PresentationFormat>On-screen Show (4:3)</PresentationFormat>
  <Paragraphs>778</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Origin</vt:lpstr>
      <vt:lpstr>ClipArt</vt:lpstr>
      <vt:lpstr>Firewalls</vt:lpstr>
      <vt:lpstr>Outline</vt:lpstr>
      <vt:lpstr>Protection and Prevention Mechanisms</vt:lpstr>
      <vt:lpstr>Firewalls</vt:lpstr>
      <vt:lpstr>What is a Firewall?</vt:lpstr>
      <vt:lpstr>Design Goals</vt:lpstr>
      <vt:lpstr>Advantages and Disadvantages</vt:lpstr>
      <vt:lpstr>Services Provided by a Firewall</vt:lpstr>
      <vt:lpstr>Protection with Firewalls</vt:lpstr>
      <vt:lpstr>Additional features in firewalls</vt:lpstr>
      <vt:lpstr>Limitations of Firewalls</vt:lpstr>
      <vt:lpstr>Firewall Topics</vt:lpstr>
      <vt:lpstr>Types of Firewalls (Based on Functionality)</vt:lpstr>
      <vt:lpstr>Packet Filters vs. Proxies</vt:lpstr>
      <vt:lpstr>Some Remarks – I</vt:lpstr>
      <vt:lpstr>Some Remarks – II</vt:lpstr>
      <vt:lpstr>Static Packet Filters</vt:lpstr>
      <vt:lpstr>Operation of Static Packet Filters</vt:lpstr>
      <vt:lpstr>In and Out…</vt:lpstr>
      <vt:lpstr>Packet Filtering</vt:lpstr>
      <vt:lpstr>Source Address Filtering</vt:lpstr>
      <vt:lpstr>Some Common Rules – Filtering by Source Address</vt:lpstr>
      <vt:lpstr>Port Number and Destination Address Filtering</vt:lpstr>
      <vt:lpstr>Some Common Rules – Filtering by Destination Address and Ports</vt:lpstr>
      <vt:lpstr>Alternatives for Blocking ICMP</vt:lpstr>
      <vt:lpstr>Rule Set Example</vt:lpstr>
      <vt:lpstr>Packet Filtering Rule Set - Rules of Thumb</vt:lpstr>
      <vt:lpstr>Services to Filter</vt:lpstr>
      <vt:lpstr>Packet Filtering: Advantages and Disadvantages</vt:lpstr>
      <vt:lpstr>Attacks on Packet Filters</vt:lpstr>
      <vt:lpstr>Fragmentation</vt:lpstr>
      <vt:lpstr>Fragmentation Basics</vt:lpstr>
      <vt:lpstr>Fragmentation - Example</vt:lpstr>
      <vt:lpstr>Fragmentation – Example (cont.)</vt:lpstr>
      <vt:lpstr>Fragmentation and Packet Filters</vt:lpstr>
      <vt:lpstr>Fragmentation Attacks</vt:lpstr>
      <vt:lpstr>Dynamic Packet Filtering</vt:lpstr>
      <vt:lpstr>Stateful Firewalls</vt:lpstr>
      <vt:lpstr>Stateful Firewalls (cont.)</vt:lpstr>
      <vt:lpstr>Filtering vs. Inspection</vt:lpstr>
      <vt:lpstr>Proxy Firewalls or Gateways</vt:lpstr>
      <vt:lpstr>Proxy Firewalls (cont.)</vt:lpstr>
      <vt:lpstr>Bastion Host</vt:lpstr>
      <vt:lpstr>Firewall Architectures</vt:lpstr>
      <vt:lpstr>Firewall Configurations (1)</vt:lpstr>
      <vt:lpstr>Firewall Configurations (2)</vt:lpstr>
      <vt:lpstr>More Complex Example</vt:lpstr>
      <vt:lpstr>Firewall Configurations (3)</vt:lpstr>
      <vt:lpstr>Example - FTP: PORT option</vt:lpstr>
      <vt:lpstr>More Details of PORT</vt:lpstr>
      <vt:lpstr>Example - FTP: PASV option</vt:lpstr>
      <vt:lpstr>More Details of PASV</vt:lpstr>
      <vt:lpstr>FTP Impact on Firewalls</vt:lpstr>
      <vt:lpstr>Potential attack using FTP</vt:lpstr>
      <vt:lpstr>Potential attack using FTP (cont.)</vt:lpstr>
      <vt:lpstr>Types of Firewalls – Based on Device Types</vt:lpstr>
      <vt:lpstr>Personal Firewalls</vt:lpstr>
      <vt:lpstr>Windows Firewall</vt:lpstr>
      <vt:lpstr>Windows Firewall (cont.)</vt:lpstr>
      <vt:lpstr>MacOS X Firewall</vt:lpstr>
      <vt:lpstr>Network Statistics on a Mandrake   (Personal firewall for Linux distributions)</vt:lpstr>
      <vt:lpstr>Firewall Rules</vt:lpstr>
      <vt:lpstr>Packet Filtering – Cisco IOS </vt:lpstr>
      <vt:lpstr> Additional Firewall Functions: NAT and PAT</vt:lpstr>
      <vt:lpstr>NAT or PAT Advantages</vt:lpstr>
      <vt:lpstr> Additional Firewall Functions: VPN</vt:lpstr>
      <vt:lpstr>Firewall Vulnerabilities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dc:title>
  <dc:creator>Amir</dc:creator>
  <cp:lastModifiedBy>Amir</cp:lastModifiedBy>
  <cp:revision>578</cp:revision>
  <dcterms:created xsi:type="dcterms:W3CDTF">2006-08-16T00:00:00Z</dcterms:created>
  <dcterms:modified xsi:type="dcterms:W3CDTF">2013-02-07T05:58:29Z</dcterms:modified>
</cp:coreProperties>
</file>